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9" r:id="rId2"/>
    <p:sldId id="438" r:id="rId3"/>
    <p:sldId id="256" r:id="rId4"/>
    <p:sldId id="397" r:id="rId5"/>
    <p:sldId id="422" r:id="rId6"/>
    <p:sldId id="271" r:id="rId7"/>
    <p:sldId id="388" r:id="rId8"/>
    <p:sldId id="383" r:id="rId9"/>
    <p:sldId id="265" r:id="rId10"/>
    <p:sldId id="267" r:id="rId11"/>
    <p:sldId id="392" r:id="rId12"/>
    <p:sldId id="390" r:id="rId13"/>
    <p:sldId id="278" r:id="rId14"/>
    <p:sldId id="391" r:id="rId15"/>
    <p:sldId id="389" r:id="rId16"/>
    <p:sldId id="393" r:id="rId17"/>
    <p:sldId id="394" r:id="rId18"/>
    <p:sldId id="395" r:id="rId19"/>
    <p:sldId id="396" r:id="rId20"/>
    <p:sldId id="398" r:id="rId21"/>
    <p:sldId id="399" r:id="rId22"/>
    <p:sldId id="429" r:id="rId23"/>
    <p:sldId id="400" r:id="rId24"/>
    <p:sldId id="403" r:id="rId25"/>
    <p:sldId id="406" r:id="rId26"/>
    <p:sldId id="410" r:id="rId27"/>
    <p:sldId id="411" r:id="rId28"/>
    <p:sldId id="404" r:id="rId29"/>
    <p:sldId id="405" r:id="rId30"/>
    <p:sldId id="412" r:id="rId31"/>
    <p:sldId id="417" r:id="rId32"/>
    <p:sldId id="423" r:id="rId33"/>
    <p:sldId id="413" r:id="rId34"/>
    <p:sldId id="415" r:id="rId35"/>
    <p:sldId id="416" r:id="rId36"/>
    <p:sldId id="418" r:id="rId37"/>
    <p:sldId id="414" r:id="rId38"/>
    <p:sldId id="424" r:id="rId39"/>
    <p:sldId id="407" r:id="rId40"/>
    <p:sldId id="419" r:id="rId41"/>
    <p:sldId id="428" r:id="rId42"/>
    <p:sldId id="427" r:id="rId43"/>
    <p:sldId id="425" r:id="rId44"/>
    <p:sldId id="430" r:id="rId45"/>
    <p:sldId id="431" r:id="rId46"/>
    <p:sldId id="433" r:id="rId47"/>
    <p:sldId id="261" r:id="rId48"/>
    <p:sldId id="434" r:id="rId49"/>
    <p:sldId id="437" r:id="rId50"/>
    <p:sldId id="420" r:id="rId51"/>
    <p:sldId id="435" r:id="rId52"/>
    <p:sldId id="262" r:id="rId53"/>
    <p:sldId id="302"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84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oleObject" Target="https://cgmatane-my.sharepoint.com/personal/malouinyannick_cgmatane_qc_ca/Documents/00%20-%20&#192;%20classer/Courbes%20de%20financement%20pour%20PP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fr-CA" dirty="0"/>
              <a:t>Droites </a:t>
            </a:r>
            <a:r>
              <a:rPr lang="fr-CA" dirty="0" err="1"/>
              <a:t>programmeS</a:t>
            </a:r>
            <a:r>
              <a:rPr lang="fr-CA" dirty="0"/>
              <a:t> de la formation générale</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7.5855268254836183E-2"/>
          <c:y val="9.9326742871956322E-2"/>
          <c:w val="0.89812626755932357"/>
          <c:h val="0.76484512713736441"/>
        </c:manualLayout>
      </c:layout>
      <c:scatterChart>
        <c:scatterStyle val="lineMarker"/>
        <c:varyColors val="0"/>
        <c:ser>
          <c:idx val="0"/>
          <c:order val="0"/>
          <c:tx>
            <c:strRef>
              <c:f>'Courbe de financement'!$M$44</c:f>
              <c:strCache>
                <c:ptCount val="1"/>
                <c:pt idx="0">
                  <c:v>Générale commune</c:v>
                </c:pt>
              </c:strCache>
            </c:strRef>
          </c:tx>
          <c:spPr>
            <a:ln w="22225" cap="rnd">
              <a:solidFill>
                <a:schemeClr val="accent1"/>
              </a:solidFill>
              <a:round/>
            </a:ln>
            <a:effectLst/>
          </c:spPr>
          <c:marker>
            <c:symbol val="none"/>
          </c:marker>
          <c:xVal>
            <c:numRef>
              <c:f>'Courbe de financement'!$L$45:$L$81</c:f>
              <c:numCache>
                <c:formatCode>General</c:formatCode>
                <c:ptCount val="37"/>
                <c:pt idx="0">
                  <c:v>0</c:v>
                </c:pt>
                <c:pt idx="1">
                  <c:v>1</c:v>
                </c:pt>
                <c:pt idx="2">
                  <c:v>199</c:v>
                </c:pt>
                <c:pt idx="3">
                  <c:v>200</c:v>
                </c:pt>
                <c:pt idx="4">
                  <c:v>249</c:v>
                </c:pt>
                <c:pt idx="5">
                  <c:v>250</c:v>
                </c:pt>
                <c:pt idx="6">
                  <c:v>285</c:v>
                </c:pt>
                <c:pt idx="7">
                  <c:v>286</c:v>
                </c:pt>
                <c:pt idx="8">
                  <c:v>399</c:v>
                </c:pt>
                <c:pt idx="9">
                  <c:v>400</c:v>
                </c:pt>
                <c:pt idx="10">
                  <c:v>559</c:v>
                </c:pt>
                <c:pt idx="11">
                  <c:v>560</c:v>
                </c:pt>
                <c:pt idx="12">
                  <c:v>629</c:v>
                </c:pt>
                <c:pt idx="13">
                  <c:v>630</c:v>
                </c:pt>
                <c:pt idx="14">
                  <c:v>849</c:v>
                </c:pt>
                <c:pt idx="15">
                  <c:v>850</c:v>
                </c:pt>
                <c:pt idx="16">
                  <c:v>1196</c:v>
                </c:pt>
                <c:pt idx="17">
                  <c:v>1197</c:v>
                </c:pt>
                <c:pt idx="18">
                  <c:v>1299</c:v>
                </c:pt>
                <c:pt idx="19">
                  <c:v>1300</c:v>
                </c:pt>
                <c:pt idx="20">
                  <c:v>1359</c:v>
                </c:pt>
                <c:pt idx="21">
                  <c:v>1360</c:v>
                </c:pt>
                <c:pt idx="22" formatCode="0">
                  <c:v>1367</c:v>
                </c:pt>
                <c:pt idx="23">
                  <c:v>1368</c:v>
                </c:pt>
                <c:pt idx="24">
                  <c:v>1899</c:v>
                </c:pt>
                <c:pt idx="25">
                  <c:v>1900</c:v>
                </c:pt>
                <c:pt idx="26">
                  <c:v>2500</c:v>
                </c:pt>
                <c:pt idx="27">
                  <c:v>2501</c:v>
                </c:pt>
                <c:pt idx="28">
                  <c:v>3199</c:v>
                </c:pt>
                <c:pt idx="29">
                  <c:v>3200</c:v>
                </c:pt>
                <c:pt idx="30">
                  <c:v>3469</c:v>
                </c:pt>
                <c:pt idx="31">
                  <c:v>3470</c:v>
                </c:pt>
                <c:pt idx="32">
                  <c:v>3556</c:v>
                </c:pt>
                <c:pt idx="33">
                  <c:v>3557</c:v>
                </c:pt>
                <c:pt idx="34">
                  <c:v>5029</c:v>
                </c:pt>
                <c:pt idx="35">
                  <c:v>5030</c:v>
                </c:pt>
                <c:pt idx="36">
                  <c:v>10000</c:v>
                </c:pt>
              </c:numCache>
            </c:numRef>
          </c:xVal>
          <c:yVal>
            <c:numRef>
              <c:f>'Courbe de financement'!$M$45:$M$81</c:f>
              <c:numCache>
                <c:formatCode>_(* #,##0.00_);_(* \(#,##0.00\);_(* "-"??_);_(@_)</c:formatCode>
                <c:ptCount val="37"/>
                <c:pt idx="0">
                  <c:v>0</c:v>
                </c:pt>
                <c:pt idx="1">
                  <c:v>1.5449999999999999E-3</c:v>
                </c:pt>
                <c:pt idx="2">
                  <c:v>0.30745499999999998</c:v>
                </c:pt>
                <c:pt idx="3">
                  <c:v>0.98960000000000004</c:v>
                </c:pt>
                <c:pt idx="4">
                  <c:v>1.0483020000000001</c:v>
                </c:pt>
                <c:pt idx="5">
                  <c:v>1.0495000000000001</c:v>
                </c:pt>
                <c:pt idx="6">
                  <c:v>1.0914299999999999</c:v>
                </c:pt>
                <c:pt idx="7">
                  <c:v>1.0926279999999999</c:v>
                </c:pt>
                <c:pt idx="8">
                  <c:v>1.228002</c:v>
                </c:pt>
                <c:pt idx="9">
                  <c:v>1.2292000000000001</c:v>
                </c:pt>
                <c:pt idx="10">
                  <c:v>1.4196819999999999</c:v>
                </c:pt>
                <c:pt idx="11">
                  <c:v>1.4208799999999999</c:v>
                </c:pt>
                <c:pt idx="12">
                  <c:v>1.5035419999999999</c:v>
                </c:pt>
                <c:pt idx="13">
                  <c:v>1.50474</c:v>
                </c:pt>
                <c:pt idx="14">
                  <c:v>1.767102</c:v>
                </c:pt>
                <c:pt idx="15">
                  <c:v>1.7683</c:v>
                </c:pt>
                <c:pt idx="16">
                  <c:v>2.1828080000000001</c:v>
                </c:pt>
                <c:pt idx="17">
                  <c:v>2.1840060000000001</c:v>
                </c:pt>
                <c:pt idx="18">
                  <c:v>2.3062019999999999</c:v>
                </c:pt>
                <c:pt idx="19">
                  <c:v>2.3074000000000003</c:v>
                </c:pt>
                <c:pt idx="20">
                  <c:v>2.378082</c:v>
                </c:pt>
                <c:pt idx="21">
                  <c:v>2.3792800000000001</c:v>
                </c:pt>
                <c:pt idx="22">
                  <c:v>2.3876660000000003</c:v>
                </c:pt>
                <c:pt idx="23">
                  <c:v>2.3888639999999999</c:v>
                </c:pt>
                <c:pt idx="24">
                  <c:v>3.0250020000000002</c:v>
                </c:pt>
                <c:pt idx="25">
                  <c:v>3.0262000000000002</c:v>
                </c:pt>
                <c:pt idx="26">
                  <c:v>3.7450000000000001</c:v>
                </c:pt>
                <c:pt idx="27">
                  <c:v>3.7461980000000001</c:v>
                </c:pt>
                <c:pt idx="28">
                  <c:v>4.5824020000000001</c:v>
                </c:pt>
                <c:pt idx="29">
                  <c:v>4.5836000000000006</c:v>
                </c:pt>
                <c:pt idx="30">
                  <c:v>4.9058619999999999</c:v>
                </c:pt>
                <c:pt idx="31">
                  <c:v>4.9070600000000004</c:v>
                </c:pt>
                <c:pt idx="32">
                  <c:v>5.0100880000000005</c:v>
                </c:pt>
                <c:pt idx="33">
                  <c:v>5.0112860000000001</c:v>
                </c:pt>
                <c:pt idx="34">
                  <c:v>6.7747420000000007</c:v>
                </c:pt>
                <c:pt idx="35">
                  <c:v>6.7759400000000003</c:v>
                </c:pt>
                <c:pt idx="36">
                  <c:v>12.73</c:v>
                </c:pt>
              </c:numCache>
            </c:numRef>
          </c:yVal>
          <c:smooth val="0"/>
          <c:extLst>
            <c:ext xmlns:c16="http://schemas.microsoft.com/office/drawing/2014/chart" uri="{C3380CC4-5D6E-409C-BE32-E72D297353CC}">
              <c16:uniqueId val="{00000000-EC0F-4563-B750-CE01C3D8A92E}"/>
            </c:ext>
          </c:extLst>
        </c:ser>
        <c:ser>
          <c:idx val="1"/>
          <c:order val="1"/>
          <c:tx>
            <c:strRef>
              <c:f>'Courbe de financement'!$N$44</c:f>
              <c:strCache>
                <c:ptCount val="1"/>
                <c:pt idx="0">
                  <c:v>Générale propre</c:v>
                </c:pt>
              </c:strCache>
            </c:strRef>
          </c:tx>
          <c:spPr>
            <a:ln w="22225" cap="rnd">
              <a:solidFill>
                <a:schemeClr val="accent2"/>
              </a:solidFill>
              <a:round/>
            </a:ln>
            <a:effectLst/>
          </c:spPr>
          <c:marker>
            <c:symbol val="none"/>
          </c:marker>
          <c:xVal>
            <c:numRef>
              <c:f>'Courbe de financement'!$L$45:$L$81</c:f>
              <c:numCache>
                <c:formatCode>General</c:formatCode>
                <c:ptCount val="37"/>
                <c:pt idx="0">
                  <c:v>0</c:v>
                </c:pt>
                <c:pt idx="1">
                  <c:v>1</c:v>
                </c:pt>
                <c:pt idx="2">
                  <c:v>199</c:v>
                </c:pt>
                <c:pt idx="3">
                  <c:v>200</c:v>
                </c:pt>
                <c:pt idx="4">
                  <c:v>249</c:v>
                </c:pt>
                <c:pt idx="5">
                  <c:v>250</c:v>
                </c:pt>
                <c:pt idx="6">
                  <c:v>285</c:v>
                </c:pt>
                <c:pt idx="7">
                  <c:v>286</c:v>
                </c:pt>
                <c:pt idx="8">
                  <c:v>399</c:v>
                </c:pt>
                <c:pt idx="9">
                  <c:v>400</c:v>
                </c:pt>
                <c:pt idx="10">
                  <c:v>559</c:v>
                </c:pt>
                <c:pt idx="11">
                  <c:v>560</c:v>
                </c:pt>
                <c:pt idx="12">
                  <c:v>629</c:v>
                </c:pt>
                <c:pt idx="13">
                  <c:v>630</c:v>
                </c:pt>
                <c:pt idx="14">
                  <c:v>849</c:v>
                </c:pt>
                <c:pt idx="15">
                  <c:v>850</c:v>
                </c:pt>
                <c:pt idx="16">
                  <c:v>1196</c:v>
                </c:pt>
                <c:pt idx="17">
                  <c:v>1197</c:v>
                </c:pt>
                <c:pt idx="18">
                  <c:v>1299</c:v>
                </c:pt>
                <c:pt idx="19">
                  <c:v>1300</c:v>
                </c:pt>
                <c:pt idx="20">
                  <c:v>1359</c:v>
                </c:pt>
                <c:pt idx="21">
                  <c:v>1360</c:v>
                </c:pt>
                <c:pt idx="22" formatCode="0">
                  <c:v>1367</c:v>
                </c:pt>
                <c:pt idx="23">
                  <c:v>1368</c:v>
                </c:pt>
                <c:pt idx="24">
                  <c:v>1899</c:v>
                </c:pt>
                <c:pt idx="25">
                  <c:v>1900</c:v>
                </c:pt>
                <c:pt idx="26">
                  <c:v>2500</c:v>
                </c:pt>
                <c:pt idx="27">
                  <c:v>2501</c:v>
                </c:pt>
                <c:pt idx="28">
                  <c:v>3199</c:v>
                </c:pt>
                <c:pt idx="29">
                  <c:v>3200</c:v>
                </c:pt>
                <c:pt idx="30">
                  <c:v>3469</c:v>
                </c:pt>
                <c:pt idx="31">
                  <c:v>3470</c:v>
                </c:pt>
                <c:pt idx="32">
                  <c:v>3556</c:v>
                </c:pt>
                <c:pt idx="33">
                  <c:v>3557</c:v>
                </c:pt>
                <c:pt idx="34">
                  <c:v>5029</c:v>
                </c:pt>
                <c:pt idx="35">
                  <c:v>5030</c:v>
                </c:pt>
                <c:pt idx="36">
                  <c:v>10000</c:v>
                </c:pt>
              </c:numCache>
            </c:numRef>
          </c:xVal>
          <c:yVal>
            <c:numRef>
              <c:f>'Courbe de financement'!$N$45:$N$81</c:f>
              <c:numCache>
                <c:formatCode>_(* #,##0.00_);_(* \(#,##0.00\);_(* "-"??_);_(@_)</c:formatCode>
                <c:ptCount val="37"/>
                <c:pt idx="0">
                  <c:v>0</c:v>
                </c:pt>
                <c:pt idx="1">
                  <c:v>1.5449999999999999E-3</c:v>
                </c:pt>
                <c:pt idx="2">
                  <c:v>0.30745499999999998</c:v>
                </c:pt>
                <c:pt idx="3">
                  <c:v>0.58160000000000001</c:v>
                </c:pt>
                <c:pt idx="4">
                  <c:v>0.65304200000000001</c:v>
                </c:pt>
                <c:pt idx="5">
                  <c:v>0.65450000000000008</c:v>
                </c:pt>
                <c:pt idx="6">
                  <c:v>0.70552999999999999</c:v>
                </c:pt>
                <c:pt idx="7">
                  <c:v>0.70698799999999995</c:v>
                </c:pt>
                <c:pt idx="8">
                  <c:v>0.87174200000000002</c:v>
                </c:pt>
                <c:pt idx="9">
                  <c:v>0.87319999999999998</c:v>
                </c:pt>
                <c:pt idx="10">
                  <c:v>1.1050219999999999</c:v>
                </c:pt>
                <c:pt idx="11">
                  <c:v>1.1064800000000001</c:v>
                </c:pt>
                <c:pt idx="12">
                  <c:v>1.207082</c:v>
                </c:pt>
                <c:pt idx="13">
                  <c:v>1.2085399999999999</c:v>
                </c:pt>
                <c:pt idx="14">
                  <c:v>1.5278420000000001</c:v>
                </c:pt>
                <c:pt idx="15">
                  <c:v>1.5293000000000001</c:v>
                </c:pt>
                <c:pt idx="16">
                  <c:v>2.0337680000000002</c:v>
                </c:pt>
                <c:pt idx="17">
                  <c:v>2.0352260000000002</c:v>
                </c:pt>
                <c:pt idx="18">
                  <c:v>2.183942</c:v>
                </c:pt>
                <c:pt idx="19">
                  <c:v>2.1854</c:v>
                </c:pt>
                <c:pt idx="20">
                  <c:v>2.2714220000000003</c:v>
                </c:pt>
                <c:pt idx="21">
                  <c:v>2.2728800000000002</c:v>
                </c:pt>
                <c:pt idx="22">
                  <c:v>2.2830859999999999</c:v>
                </c:pt>
                <c:pt idx="23">
                  <c:v>2.2845439999999999</c:v>
                </c:pt>
                <c:pt idx="24">
                  <c:v>3.0587420000000001</c:v>
                </c:pt>
                <c:pt idx="25">
                  <c:v>3.0602</c:v>
                </c:pt>
                <c:pt idx="26">
                  <c:v>3.9350000000000001</c:v>
                </c:pt>
                <c:pt idx="27">
                  <c:v>3.9336929999999999</c:v>
                </c:pt>
                <c:pt idx="28">
                  <c:v>4.7664070000000001</c:v>
                </c:pt>
                <c:pt idx="29">
                  <c:v>4.7675999999999998</c:v>
                </c:pt>
                <c:pt idx="30">
                  <c:v>5.0885170000000004</c:v>
                </c:pt>
                <c:pt idx="31">
                  <c:v>5.0897100000000002</c:v>
                </c:pt>
                <c:pt idx="32">
                  <c:v>5.1923080000000006</c:v>
                </c:pt>
                <c:pt idx="33">
                  <c:v>5.1935010000000004</c:v>
                </c:pt>
                <c:pt idx="34">
                  <c:v>6.9495970000000007</c:v>
                </c:pt>
                <c:pt idx="35">
                  <c:v>6.9507900000000005</c:v>
                </c:pt>
                <c:pt idx="36">
                  <c:v>12.879999999999999</c:v>
                </c:pt>
              </c:numCache>
            </c:numRef>
          </c:yVal>
          <c:smooth val="0"/>
          <c:extLst>
            <c:ext xmlns:c16="http://schemas.microsoft.com/office/drawing/2014/chart" uri="{C3380CC4-5D6E-409C-BE32-E72D297353CC}">
              <c16:uniqueId val="{00000001-EC0F-4563-B750-CE01C3D8A92E}"/>
            </c:ext>
          </c:extLst>
        </c:ser>
        <c:ser>
          <c:idx val="2"/>
          <c:order val="2"/>
          <c:tx>
            <c:strRef>
              <c:f>'Courbe de financement'!$O$44</c:f>
              <c:strCache>
                <c:ptCount val="1"/>
                <c:pt idx="0">
                  <c:v>Générale complémentaire</c:v>
                </c:pt>
              </c:strCache>
            </c:strRef>
          </c:tx>
          <c:spPr>
            <a:ln w="22225" cap="rnd">
              <a:solidFill>
                <a:schemeClr val="accent3"/>
              </a:solidFill>
              <a:round/>
            </a:ln>
            <a:effectLst/>
          </c:spPr>
          <c:marker>
            <c:symbol val="none"/>
          </c:marker>
          <c:xVal>
            <c:numRef>
              <c:f>'Courbe de financement'!$L$45:$L$81</c:f>
              <c:numCache>
                <c:formatCode>General</c:formatCode>
                <c:ptCount val="37"/>
                <c:pt idx="0">
                  <c:v>0</c:v>
                </c:pt>
                <c:pt idx="1">
                  <c:v>1</c:v>
                </c:pt>
                <c:pt idx="2">
                  <c:v>199</c:v>
                </c:pt>
                <c:pt idx="3">
                  <c:v>200</c:v>
                </c:pt>
                <c:pt idx="4">
                  <c:v>249</c:v>
                </c:pt>
                <c:pt idx="5">
                  <c:v>250</c:v>
                </c:pt>
                <c:pt idx="6">
                  <c:v>285</c:v>
                </c:pt>
                <c:pt idx="7">
                  <c:v>286</c:v>
                </c:pt>
                <c:pt idx="8">
                  <c:v>399</c:v>
                </c:pt>
                <c:pt idx="9">
                  <c:v>400</c:v>
                </c:pt>
                <c:pt idx="10">
                  <c:v>559</c:v>
                </c:pt>
                <c:pt idx="11">
                  <c:v>560</c:v>
                </c:pt>
                <c:pt idx="12">
                  <c:v>629</c:v>
                </c:pt>
                <c:pt idx="13">
                  <c:v>630</c:v>
                </c:pt>
                <c:pt idx="14">
                  <c:v>849</c:v>
                </c:pt>
                <c:pt idx="15">
                  <c:v>850</c:v>
                </c:pt>
                <c:pt idx="16">
                  <c:v>1196</c:v>
                </c:pt>
                <c:pt idx="17">
                  <c:v>1197</c:v>
                </c:pt>
                <c:pt idx="18">
                  <c:v>1299</c:v>
                </c:pt>
                <c:pt idx="19">
                  <c:v>1300</c:v>
                </c:pt>
                <c:pt idx="20">
                  <c:v>1359</c:v>
                </c:pt>
                <c:pt idx="21">
                  <c:v>1360</c:v>
                </c:pt>
                <c:pt idx="22" formatCode="0">
                  <c:v>1367</c:v>
                </c:pt>
                <c:pt idx="23">
                  <c:v>1368</c:v>
                </c:pt>
                <c:pt idx="24">
                  <c:v>1899</c:v>
                </c:pt>
                <c:pt idx="25">
                  <c:v>1900</c:v>
                </c:pt>
                <c:pt idx="26">
                  <c:v>2500</c:v>
                </c:pt>
                <c:pt idx="27">
                  <c:v>2501</c:v>
                </c:pt>
                <c:pt idx="28">
                  <c:v>3199</c:v>
                </c:pt>
                <c:pt idx="29">
                  <c:v>3200</c:v>
                </c:pt>
                <c:pt idx="30">
                  <c:v>3469</c:v>
                </c:pt>
                <c:pt idx="31">
                  <c:v>3470</c:v>
                </c:pt>
                <c:pt idx="32">
                  <c:v>3556</c:v>
                </c:pt>
                <c:pt idx="33">
                  <c:v>3557</c:v>
                </c:pt>
                <c:pt idx="34">
                  <c:v>5029</c:v>
                </c:pt>
                <c:pt idx="35">
                  <c:v>5030</c:v>
                </c:pt>
                <c:pt idx="36">
                  <c:v>10000</c:v>
                </c:pt>
              </c:numCache>
            </c:numRef>
          </c:xVal>
          <c:yVal>
            <c:numRef>
              <c:f>'Courbe de financement'!$O$45:$O$81</c:f>
              <c:numCache>
                <c:formatCode>_(* #,##0.00_);_(* \(#,##0.00\);_(* "-"??_);_(@_)</c:formatCode>
                <c:ptCount val="37"/>
                <c:pt idx="0">
                  <c:v>0</c:v>
                </c:pt>
                <c:pt idx="1">
                  <c:v>1.5449999999999999E-3</c:v>
                </c:pt>
                <c:pt idx="2">
                  <c:v>0.30745499999999998</c:v>
                </c:pt>
                <c:pt idx="3">
                  <c:v>0.91080000000000005</c:v>
                </c:pt>
                <c:pt idx="4">
                  <c:v>0.97469600000000001</c:v>
                </c:pt>
                <c:pt idx="5">
                  <c:v>0.97599999999999998</c:v>
                </c:pt>
                <c:pt idx="6">
                  <c:v>1.0216400000000001</c:v>
                </c:pt>
                <c:pt idx="7">
                  <c:v>1.0229440000000001</c:v>
                </c:pt>
                <c:pt idx="8">
                  <c:v>1.170296</c:v>
                </c:pt>
                <c:pt idx="9">
                  <c:v>1.1716000000000002</c:v>
                </c:pt>
                <c:pt idx="10">
                  <c:v>1.3789359999999999</c:v>
                </c:pt>
                <c:pt idx="11">
                  <c:v>1.3802400000000001</c:v>
                </c:pt>
                <c:pt idx="12">
                  <c:v>1.4702160000000002</c:v>
                </c:pt>
                <c:pt idx="13">
                  <c:v>1.4715199999999999</c:v>
                </c:pt>
                <c:pt idx="14">
                  <c:v>1.7570960000000002</c:v>
                </c:pt>
                <c:pt idx="15">
                  <c:v>1.7584</c:v>
                </c:pt>
                <c:pt idx="16">
                  <c:v>2.209584</c:v>
                </c:pt>
                <c:pt idx="17">
                  <c:v>2.2108880000000002</c:v>
                </c:pt>
                <c:pt idx="18">
                  <c:v>2.343896</c:v>
                </c:pt>
                <c:pt idx="19">
                  <c:v>2.3452000000000002</c:v>
                </c:pt>
                <c:pt idx="20">
                  <c:v>2.4221360000000001</c:v>
                </c:pt>
                <c:pt idx="21">
                  <c:v>2.4234400000000003</c:v>
                </c:pt>
                <c:pt idx="22">
                  <c:v>2.4325680000000003</c:v>
                </c:pt>
                <c:pt idx="23">
                  <c:v>2.433872</c:v>
                </c:pt>
                <c:pt idx="24">
                  <c:v>3.126296</c:v>
                </c:pt>
                <c:pt idx="25">
                  <c:v>3.1276000000000002</c:v>
                </c:pt>
                <c:pt idx="26">
                  <c:v>3.91</c:v>
                </c:pt>
                <c:pt idx="27">
                  <c:v>3.9113039999999999</c:v>
                </c:pt>
                <c:pt idx="28">
                  <c:v>4.8214960000000007</c:v>
                </c:pt>
                <c:pt idx="29">
                  <c:v>4.8228000000000009</c:v>
                </c:pt>
                <c:pt idx="30">
                  <c:v>5.1735760000000006</c:v>
                </c:pt>
                <c:pt idx="31">
                  <c:v>5.1748800000000008</c:v>
                </c:pt>
                <c:pt idx="32">
                  <c:v>5.2870240000000006</c:v>
                </c:pt>
                <c:pt idx="33">
                  <c:v>5.2883280000000008</c:v>
                </c:pt>
                <c:pt idx="34">
                  <c:v>7.2078160000000002</c:v>
                </c:pt>
                <c:pt idx="35">
                  <c:v>7.2091200000000004</c:v>
                </c:pt>
                <c:pt idx="36">
                  <c:v>13.690000000000001</c:v>
                </c:pt>
              </c:numCache>
            </c:numRef>
          </c:yVal>
          <c:smooth val="0"/>
          <c:extLst>
            <c:ext xmlns:c16="http://schemas.microsoft.com/office/drawing/2014/chart" uri="{C3380CC4-5D6E-409C-BE32-E72D297353CC}">
              <c16:uniqueId val="{00000002-EC0F-4563-B750-CE01C3D8A92E}"/>
            </c:ext>
          </c:extLst>
        </c:ser>
        <c:ser>
          <c:idx val="3"/>
          <c:order val="3"/>
          <c:tx>
            <c:strRef>
              <c:f>'Courbe de financement'!$P$44</c:f>
              <c:strCache>
                <c:ptCount val="1"/>
                <c:pt idx="0">
                  <c:v>Ensemble de mise à niveau</c:v>
                </c:pt>
              </c:strCache>
            </c:strRef>
          </c:tx>
          <c:spPr>
            <a:ln w="22225" cap="rnd">
              <a:solidFill>
                <a:schemeClr val="accent4"/>
              </a:solidFill>
              <a:round/>
            </a:ln>
            <a:effectLst/>
          </c:spPr>
          <c:marker>
            <c:symbol val="none"/>
          </c:marker>
          <c:xVal>
            <c:numRef>
              <c:f>'Courbe de financement'!$L$45:$L$81</c:f>
              <c:numCache>
                <c:formatCode>General</c:formatCode>
                <c:ptCount val="37"/>
                <c:pt idx="0">
                  <c:v>0</c:v>
                </c:pt>
                <c:pt idx="1">
                  <c:v>1</c:v>
                </c:pt>
                <c:pt idx="2">
                  <c:v>199</c:v>
                </c:pt>
                <c:pt idx="3">
                  <c:v>200</c:v>
                </c:pt>
                <c:pt idx="4">
                  <c:v>249</c:v>
                </c:pt>
                <c:pt idx="5">
                  <c:v>250</c:v>
                </c:pt>
                <c:pt idx="6">
                  <c:v>285</c:v>
                </c:pt>
                <c:pt idx="7">
                  <c:v>286</c:v>
                </c:pt>
                <c:pt idx="8">
                  <c:v>399</c:v>
                </c:pt>
                <c:pt idx="9">
                  <c:v>400</c:v>
                </c:pt>
                <c:pt idx="10">
                  <c:v>559</c:v>
                </c:pt>
                <c:pt idx="11">
                  <c:v>560</c:v>
                </c:pt>
                <c:pt idx="12">
                  <c:v>629</c:v>
                </c:pt>
                <c:pt idx="13">
                  <c:v>630</c:v>
                </c:pt>
                <c:pt idx="14">
                  <c:v>849</c:v>
                </c:pt>
                <c:pt idx="15">
                  <c:v>850</c:v>
                </c:pt>
                <c:pt idx="16">
                  <c:v>1196</c:v>
                </c:pt>
                <c:pt idx="17">
                  <c:v>1197</c:v>
                </c:pt>
                <c:pt idx="18">
                  <c:v>1299</c:v>
                </c:pt>
                <c:pt idx="19">
                  <c:v>1300</c:v>
                </c:pt>
                <c:pt idx="20">
                  <c:v>1359</c:v>
                </c:pt>
                <c:pt idx="21">
                  <c:v>1360</c:v>
                </c:pt>
                <c:pt idx="22" formatCode="0">
                  <c:v>1367</c:v>
                </c:pt>
                <c:pt idx="23">
                  <c:v>1368</c:v>
                </c:pt>
                <c:pt idx="24">
                  <c:v>1899</c:v>
                </c:pt>
                <c:pt idx="25">
                  <c:v>1900</c:v>
                </c:pt>
                <c:pt idx="26">
                  <c:v>2500</c:v>
                </c:pt>
                <c:pt idx="27">
                  <c:v>2501</c:v>
                </c:pt>
                <c:pt idx="28">
                  <c:v>3199</c:v>
                </c:pt>
                <c:pt idx="29">
                  <c:v>3200</c:v>
                </c:pt>
                <c:pt idx="30">
                  <c:v>3469</c:v>
                </c:pt>
                <c:pt idx="31">
                  <c:v>3470</c:v>
                </c:pt>
                <c:pt idx="32">
                  <c:v>3556</c:v>
                </c:pt>
                <c:pt idx="33">
                  <c:v>3557</c:v>
                </c:pt>
                <c:pt idx="34">
                  <c:v>5029</c:v>
                </c:pt>
                <c:pt idx="35">
                  <c:v>5030</c:v>
                </c:pt>
                <c:pt idx="36">
                  <c:v>10000</c:v>
                </c:pt>
              </c:numCache>
            </c:numRef>
          </c:xVal>
          <c:yVal>
            <c:numRef>
              <c:f>'Courbe de financement'!$P$45:$P$81</c:f>
              <c:numCache>
                <c:formatCode>_(* #,##0.00_);_(* \(#,##0.00\);_(* "-"??_);_(@_)</c:formatCode>
                <c:ptCount val="37"/>
                <c:pt idx="0">
                  <c:v>0</c:v>
                </c:pt>
                <c:pt idx="1">
                  <c:v>1.5449999999999999E-3</c:v>
                </c:pt>
                <c:pt idx="2">
                  <c:v>0.30745499999999998</c:v>
                </c:pt>
                <c:pt idx="3">
                  <c:v>0.48719999999999997</c:v>
                </c:pt>
                <c:pt idx="4">
                  <c:v>0.61146400000000001</c:v>
                </c:pt>
                <c:pt idx="5">
                  <c:v>0.61399999999999999</c:v>
                </c:pt>
                <c:pt idx="6">
                  <c:v>0.70276000000000005</c:v>
                </c:pt>
                <c:pt idx="7">
                  <c:v>0.70494600000000007</c:v>
                </c:pt>
                <c:pt idx="8">
                  <c:v>0.85308899999999999</c:v>
                </c:pt>
                <c:pt idx="9">
                  <c:v>0.85440000000000005</c:v>
                </c:pt>
                <c:pt idx="10">
                  <c:v>1.0628490000000002</c:v>
                </c:pt>
                <c:pt idx="11">
                  <c:v>1.06416</c:v>
                </c:pt>
                <c:pt idx="12">
                  <c:v>1.1546190000000001</c:v>
                </c:pt>
                <c:pt idx="13">
                  <c:v>1.1559300000000001</c:v>
                </c:pt>
                <c:pt idx="14">
                  <c:v>1.4430390000000002</c:v>
                </c:pt>
                <c:pt idx="15">
                  <c:v>1.4443500000000002</c:v>
                </c:pt>
                <c:pt idx="16">
                  <c:v>1.8979560000000002</c:v>
                </c:pt>
                <c:pt idx="17">
                  <c:v>1.8992670000000003</c:v>
                </c:pt>
                <c:pt idx="18">
                  <c:v>2.0329890000000002</c:v>
                </c:pt>
                <c:pt idx="19">
                  <c:v>2.0343</c:v>
                </c:pt>
                <c:pt idx="20">
                  <c:v>2.1116489999999999</c:v>
                </c:pt>
                <c:pt idx="21">
                  <c:v>2.1129600000000002</c:v>
                </c:pt>
                <c:pt idx="22">
                  <c:v>2.1221369999999999</c:v>
                </c:pt>
                <c:pt idx="23">
                  <c:v>2.1234480000000002</c:v>
                </c:pt>
                <c:pt idx="24">
                  <c:v>2.8195890000000001</c:v>
                </c:pt>
                <c:pt idx="25">
                  <c:v>2.8209000000000004</c:v>
                </c:pt>
                <c:pt idx="26">
                  <c:v>3.6075000000000004</c:v>
                </c:pt>
                <c:pt idx="27">
                  <c:v>3.6088110000000002</c:v>
                </c:pt>
                <c:pt idx="28">
                  <c:v>4.5238890000000005</c:v>
                </c:pt>
                <c:pt idx="29">
                  <c:v>4.5252000000000008</c:v>
                </c:pt>
                <c:pt idx="30">
                  <c:v>4.8778590000000008</c:v>
                </c:pt>
                <c:pt idx="31">
                  <c:v>4.8791700000000002</c:v>
                </c:pt>
                <c:pt idx="32">
                  <c:v>4.9919160000000007</c:v>
                </c:pt>
                <c:pt idx="33">
                  <c:v>4.9932270000000001</c:v>
                </c:pt>
                <c:pt idx="34">
                  <c:v>6.9230190000000009</c:v>
                </c:pt>
                <c:pt idx="35">
                  <c:v>6.9243300000000003</c:v>
                </c:pt>
                <c:pt idx="36">
                  <c:v>13.440000000000001</c:v>
                </c:pt>
              </c:numCache>
            </c:numRef>
          </c:yVal>
          <c:smooth val="0"/>
          <c:extLst>
            <c:ext xmlns:c16="http://schemas.microsoft.com/office/drawing/2014/chart" uri="{C3380CC4-5D6E-409C-BE32-E72D297353CC}">
              <c16:uniqueId val="{00000003-EC0F-4563-B750-CE01C3D8A92E}"/>
            </c:ext>
          </c:extLst>
        </c:ser>
        <c:ser>
          <c:idx val="4"/>
          <c:order val="4"/>
          <c:tx>
            <c:strRef>
              <c:f>'Courbe de financement'!$Q$44</c:f>
              <c:strCache>
                <c:ptCount val="1"/>
                <c:pt idx="0">
                  <c:v>Hors programme</c:v>
                </c:pt>
              </c:strCache>
            </c:strRef>
          </c:tx>
          <c:spPr>
            <a:ln w="22225" cap="rnd">
              <a:solidFill>
                <a:schemeClr val="accent5"/>
              </a:solidFill>
              <a:round/>
            </a:ln>
            <a:effectLst/>
          </c:spPr>
          <c:marker>
            <c:symbol val="none"/>
          </c:marker>
          <c:xVal>
            <c:numRef>
              <c:f>'Courbe de financement'!$L$45:$L$81</c:f>
              <c:numCache>
                <c:formatCode>General</c:formatCode>
                <c:ptCount val="37"/>
                <c:pt idx="0">
                  <c:v>0</c:v>
                </c:pt>
                <c:pt idx="1">
                  <c:v>1</c:v>
                </c:pt>
                <c:pt idx="2">
                  <c:v>199</c:v>
                </c:pt>
                <c:pt idx="3">
                  <c:v>200</c:v>
                </c:pt>
                <c:pt idx="4">
                  <c:v>249</c:v>
                </c:pt>
                <c:pt idx="5">
                  <c:v>250</c:v>
                </c:pt>
                <c:pt idx="6">
                  <c:v>285</c:v>
                </c:pt>
                <c:pt idx="7">
                  <c:v>286</c:v>
                </c:pt>
                <c:pt idx="8">
                  <c:v>399</c:v>
                </c:pt>
                <c:pt idx="9">
                  <c:v>400</c:v>
                </c:pt>
                <c:pt idx="10">
                  <c:v>559</c:v>
                </c:pt>
                <c:pt idx="11">
                  <c:v>560</c:v>
                </c:pt>
                <c:pt idx="12">
                  <c:v>629</c:v>
                </c:pt>
                <c:pt idx="13">
                  <c:v>630</c:v>
                </c:pt>
                <c:pt idx="14">
                  <c:v>849</c:v>
                </c:pt>
                <c:pt idx="15">
                  <c:v>850</c:v>
                </c:pt>
                <c:pt idx="16">
                  <c:v>1196</c:v>
                </c:pt>
                <c:pt idx="17">
                  <c:v>1197</c:v>
                </c:pt>
                <c:pt idx="18">
                  <c:v>1299</c:v>
                </c:pt>
                <c:pt idx="19">
                  <c:v>1300</c:v>
                </c:pt>
                <c:pt idx="20">
                  <c:v>1359</c:v>
                </c:pt>
                <c:pt idx="21">
                  <c:v>1360</c:v>
                </c:pt>
                <c:pt idx="22" formatCode="0">
                  <c:v>1367</c:v>
                </c:pt>
                <c:pt idx="23">
                  <c:v>1368</c:v>
                </c:pt>
                <c:pt idx="24">
                  <c:v>1899</c:v>
                </c:pt>
                <c:pt idx="25">
                  <c:v>1900</c:v>
                </c:pt>
                <c:pt idx="26">
                  <c:v>2500</c:v>
                </c:pt>
                <c:pt idx="27">
                  <c:v>2501</c:v>
                </c:pt>
                <c:pt idx="28">
                  <c:v>3199</c:v>
                </c:pt>
                <c:pt idx="29">
                  <c:v>3200</c:v>
                </c:pt>
                <c:pt idx="30">
                  <c:v>3469</c:v>
                </c:pt>
                <c:pt idx="31">
                  <c:v>3470</c:v>
                </c:pt>
                <c:pt idx="32">
                  <c:v>3556</c:v>
                </c:pt>
                <c:pt idx="33">
                  <c:v>3557</c:v>
                </c:pt>
                <c:pt idx="34">
                  <c:v>5029</c:v>
                </c:pt>
                <c:pt idx="35">
                  <c:v>5030</c:v>
                </c:pt>
                <c:pt idx="36">
                  <c:v>10000</c:v>
                </c:pt>
              </c:numCache>
            </c:numRef>
          </c:xVal>
          <c:yVal>
            <c:numRef>
              <c:f>'Courbe de financement'!$Q$45:$Q$81</c:f>
              <c:numCache>
                <c:formatCode>_(* #,##0.00_);_(* \(#,##0.00\);_(* "-"??_);_(@_)</c:formatCode>
                <c:ptCount val="37"/>
                <c:pt idx="0">
                  <c:v>0</c:v>
                </c:pt>
                <c:pt idx="1">
                  <c:v>1.5449999999999999E-3</c:v>
                </c:pt>
                <c:pt idx="2">
                  <c:v>0.30745499999999998</c:v>
                </c:pt>
                <c:pt idx="3">
                  <c:v>0.46580000000000005</c:v>
                </c:pt>
                <c:pt idx="4">
                  <c:v>0.53092099999999998</c:v>
                </c:pt>
                <c:pt idx="5">
                  <c:v>0.53225000000000011</c:v>
                </c:pt>
                <c:pt idx="6">
                  <c:v>0.57876499999999997</c:v>
                </c:pt>
                <c:pt idx="7">
                  <c:v>0.58009400000000011</c:v>
                </c:pt>
                <c:pt idx="8">
                  <c:v>0.73027100000000011</c:v>
                </c:pt>
                <c:pt idx="9">
                  <c:v>0.73160000000000003</c:v>
                </c:pt>
                <c:pt idx="10">
                  <c:v>0.94291100000000005</c:v>
                </c:pt>
                <c:pt idx="11">
                  <c:v>0.94423999999999997</c:v>
                </c:pt>
                <c:pt idx="12">
                  <c:v>1.035941</c:v>
                </c:pt>
                <c:pt idx="13">
                  <c:v>1.0372700000000001</c:v>
                </c:pt>
                <c:pt idx="14">
                  <c:v>1.3283210000000001</c:v>
                </c:pt>
                <c:pt idx="15">
                  <c:v>1.32965</c:v>
                </c:pt>
                <c:pt idx="16">
                  <c:v>1.7894840000000001</c:v>
                </c:pt>
                <c:pt idx="17">
                  <c:v>1.790813</c:v>
                </c:pt>
                <c:pt idx="18">
                  <c:v>1.9263710000000001</c:v>
                </c:pt>
                <c:pt idx="19">
                  <c:v>1.9277000000000002</c:v>
                </c:pt>
                <c:pt idx="20">
                  <c:v>2.0061110000000002</c:v>
                </c:pt>
                <c:pt idx="21">
                  <c:v>2.0074400000000003</c:v>
                </c:pt>
                <c:pt idx="22">
                  <c:v>2.0167430000000004</c:v>
                </c:pt>
                <c:pt idx="23">
                  <c:v>2.0180720000000001</c:v>
                </c:pt>
                <c:pt idx="24">
                  <c:v>2.7237710000000002</c:v>
                </c:pt>
                <c:pt idx="25">
                  <c:v>2.7251000000000003</c:v>
                </c:pt>
                <c:pt idx="26">
                  <c:v>3.5225000000000004</c:v>
                </c:pt>
                <c:pt idx="27">
                  <c:v>3.5238290000000005</c:v>
                </c:pt>
                <c:pt idx="28">
                  <c:v>4.4514710000000006</c:v>
                </c:pt>
                <c:pt idx="29">
                  <c:v>4.4528000000000008</c:v>
                </c:pt>
                <c:pt idx="30">
                  <c:v>4.8103010000000008</c:v>
                </c:pt>
                <c:pt idx="31">
                  <c:v>4.811630000000001</c:v>
                </c:pt>
                <c:pt idx="32">
                  <c:v>4.9259240000000002</c:v>
                </c:pt>
                <c:pt idx="33">
                  <c:v>4.9272530000000003</c:v>
                </c:pt>
                <c:pt idx="34">
                  <c:v>6.883541000000001</c:v>
                </c:pt>
                <c:pt idx="35">
                  <c:v>6.8848700000000003</c:v>
                </c:pt>
                <c:pt idx="36">
                  <c:v>13.49</c:v>
                </c:pt>
              </c:numCache>
            </c:numRef>
          </c:yVal>
          <c:smooth val="0"/>
          <c:extLst>
            <c:ext xmlns:c16="http://schemas.microsoft.com/office/drawing/2014/chart" uri="{C3380CC4-5D6E-409C-BE32-E72D297353CC}">
              <c16:uniqueId val="{00000004-EC0F-4563-B750-CE01C3D8A92E}"/>
            </c:ext>
          </c:extLst>
        </c:ser>
        <c:ser>
          <c:idx val="5"/>
          <c:order val="5"/>
          <c:tx>
            <c:strRef>
              <c:f>'Courbe de financement'!$R$44</c:f>
              <c:strCache>
                <c:ptCount val="1"/>
                <c:pt idx="0">
                  <c:v>Tremplin DEC</c:v>
                </c:pt>
              </c:strCache>
            </c:strRef>
          </c:tx>
          <c:spPr>
            <a:ln w="22225" cap="rnd">
              <a:solidFill>
                <a:schemeClr val="accent6"/>
              </a:solidFill>
              <a:round/>
            </a:ln>
            <a:effectLst/>
          </c:spPr>
          <c:marker>
            <c:symbol val="none"/>
          </c:marker>
          <c:xVal>
            <c:numRef>
              <c:f>'Courbe de financement'!$L$45:$L$81</c:f>
              <c:numCache>
                <c:formatCode>General</c:formatCode>
                <c:ptCount val="37"/>
                <c:pt idx="0">
                  <c:v>0</c:v>
                </c:pt>
                <c:pt idx="1">
                  <c:v>1</c:v>
                </c:pt>
                <c:pt idx="2">
                  <c:v>199</c:v>
                </c:pt>
                <c:pt idx="3">
                  <c:v>200</c:v>
                </c:pt>
                <c:pt idx="4">
                  <c:v>249</c:v>
                </c:pt>
                <c:pt idx="5">
                  <c:v>250</c:v>
                </c:pt>
                <c:pt idx="6">
                  <c:v>285</c:v>
                </c:pt>
                <c:pt idx="7">
                  <c:v>286</c:v>
                </c:pt>
                <c:pt idx="8">
                  <c:v>399</c:v>
                </c:pt>
                <c:pt idx="9">
                  <c:v>400</c:v>
                </c:pt>
                <c:pt idx="10">
                  <c:v>559</c:v>
                </c:pt>
                <c:pt idx="11">
                  <c:v>560</c:v>
                </c:pt>
                <c:pt idx="12">
                  <c:v>629</c:v>
                </c:pt>
                <c:pt idx="13">
                  <c:v>630</c:v>
                </c:pt>
                <c:pt idx="14">
                  <c:v>849</c:v>
                </c:pt>
                <c:pt idx="15">
                  <c:v>850</c:v>
                </c:pt>
                <c:pt idx="16">
                  <c:v>1196</c:v>
                </c:pt>
                <c:pt idx="17">
                  <c:v>1197</c:v>
                </c:pt>
                <c:pt idx="18">
                  <c:v>1299</c:v>
                </c:pt>
                <c:pt idx="19">
                  <c:v>1300</c:v>
                </c:pt>
                <c:pt idx="20">
                  <c:v>1359</c:v>
                </c:pt>
                <c:pt idx="21">
                  <c:v>1360</c:v>
                </c:pt>
                <c:pt idx="22" formatCode="0">
                  <c:v>1367</c:v>
                </c:pt>
                <c:pt idx="23">
                  <c:v>1368</c:v>
                </c:pt>
                <c:pt idx="24">
                  <c:v>1899</c:v>
                </c:pt>
                <c:pt idx="25">
                  <c:v>1900</c:v>
                </c:pt>
                <c:pt idx="26">
                  <c:v>2500</c:v>
                </c:pt>
                <c:pt idx="27">
                  <c:v>2501</c:v>
                </c:pt>
                <c:pt idx="28">
                  <c:v>3199</c:v>
                </c:pt>
                <c:pt idx="29">
                  <c:v>3200</c:v>
                </c:pt>
                <c:pt idx="30">
                  <c:v>3469</c:v>
                </c:pt>
                <c:pt idx="31">
                  <c:v>3470</c:v>
                </c:pt>
                <c:pt idx="32">
                  <c:v>3556</c:v>
                </c:pt>
                <c:pt idx="33">
                  <c:v>3557</c:v>
                </c:pt>
                <c:pt idx="34">
                  <c:v>5029</c:v>
                </c:pt>
                <c:pt idx="35">
                  <c:v>5030</c:v>
                </c:pt>
                <c:pt idx="36">
                  <c:v>10000</c:v>
                </c:pt>
              </c:numCache>
            </c:numRef>
          </c:xVal>
          <c:yVal>
            <c:numRef>
              <c:f>'Courbe de financement'!$R$45:$R$81</c:f>
              <c:numCache>
                <c:formatCode>_(* #,##0.00_);_(* \(#,##0.00\);_(* "-"??_);_(@_)</c:formatCode>
                <c:ptCount val="37"/>
                <c:pt idx="0">
                  <c:v>0</c:v>
                </c:pt>
                <c:pt idx="1">
                  <c:v>1.5449999999999999E-3</c:v>
                </c:pt>
                <c:pt idx="2">
                  <c:v>0.30745499999999998</c:v>
                </c:pt>
                <c:pt idx="3">
                  <c:v>0.46580000000000005</c:v>
                </c:pt>
                <c:pt idx="4">
                  <c:v>0.53092099999999998</c:v>
                </c:pt>
                <c:pt idx="5">
                  <c:v>0.53225000000000011</c:v>
                </c:pt>
                <c:pt idx="6">
                  <c:v>0.57876499999999997</c:v>
                </c:pt>
                <c:pt idx="7">
                  <c:v>0.58009400000000011</c:v>
                </c:pt>
                <c:pt idx="8">
                  <c:v>0.73027100000000011</c:v>
                </c:pt>
                <c:pt idx="9">
                  <c:v>0.73160000000000003</c:v>
                </c:pt>
                <c:pt idx="10">
                  <c:v>0.94291100000000005</c:v>
                </c:pt>
                <c:pt idx="11">
                  <c:v>0.94423999999999997</c:v>
                </c:pt>
                <c:pt idx="12">
                  <c:v>1.035941</c:v>
                </c:pt>
                <c:pt idx="13">
                  <c:v>1.0372700000000001</c:v>
                </c:pt>
                <c:pt idx="14">
                  <c:v>1.3283210000000001</c:v>
                </c:pt>
                <c:pt idx="15">
                  <c:v>1.32965</c:v>
                </c:pt>
                <c:pt idx="16">
                  <c:v>1.7894840000000001</c:v>
                </c:pt>
                <c:pt idx="17">
                  <c:v>1.790813</c:v>
                </c:pt>
                <c:pt idx="18">
                  <c:v>1.9263710000000001</c:v>
                </c:pt>
                <c:pt idx="19">
                  <c:v>1.9277000000000002</c:v>
                </c:pt>
                <c:pt idx="20">
                  <c:v>2.0061110000000002</c:v>
                </c:pt>
                <c:pt idx="21">
                  <c:v>2.0074400000000003</c:v>
                </c:pt>
                <c:pt idx="22">
                  <c:v>2.0167430000000004</c:v>
                </c:pt>
                <c:pt idx="23">
                  <c:v>2.0180720000000001</c:v>
                </c:pt>
                <c:pt idx="24">
                  <c:v>2.7237710000000002</c:v>
                </c:pt>
                <c:pt idx="25">
                  <c:v>2.7251000000000003</c:v>
                </c:pt>
                <c:pt idx="26">
                  <c:v>3.5225000000000004</c:v>
                </c:pt>
                <c:pt idx="27">
                  <c:v>3.5238290000000005</c:v>
                </c:pt>
                <c:pt idx="28">
                  <c:v>4.4514710000000006</c:v>
                </c:pt>
                <c:pt idx="29">
                  <c:v>4.4528000000000008</c:v>
                </c:pt>
                <c:pt idx="30">
                  <c:v>4.8103010000000008</c:v>
                </c:pt>
                <c:pt idx="31">
                  <c:v>4.811630000000001</c:v>
                </c:pt>
                <c:pt idx="32">
                  <c:v>4.9259240000000002</c:v>
                </c:pt>
                <c:pt idx="33">
                  <c:v>4.9272530000000003</c:v>
                </c:pt>
                <c:pt idx="34">
                  <c:v>6.883541000000001</c:v>
                </c:pt>
                <c:pt idx="35">
                  <c:v>6.8848700000000003</c:v>
                </c:pt>
                <c:pt idx="36">
                  <c:v>13.49</c:v>
                </c:pt>
              </c:numCache>
            </c:numRef>
          </c:yVal>
          <c:smooth val="0"/>
          <c:extLst>
            <c:ext xmlns:c16="http://schemas.microsoft.com/office/drawing/2014/chart" uri="{C3380CC4-5D6E-409C-BE32-E72D297353CC}">
              <c16:uniqueId val="{00000005-EC0F-4563-B750-CE01C3D8A92E}"/>
            </c:ext>
          </c:extLst>
        </c:ser>
        <c:dLbls>
          <c:showLegendKey val="0"/>
          <c:showVal val="0"/>
          <c:showCatName val="0"/>
          <c:showSerName val="0"/>
          <c:showPercent val="0"/>
          <c:showBubbleSize val="0"/>
        </c:dLbls>
        <c:axId val="349100463"/>
        <c:axId val="349110031"/>
        <c:extLst>
          <c:ext xmlns:c15="http://schemas.microsoft.com/office/drawing/2012/chart" uri="{02D57815-91ED-43cb-92C2-25804820EDAC}">
            <c15:filteredScatterSeries>
              <c15:ser>
                <c:idx val="6"/>
                <c:order val="6"/>
                <c:tx>
                  <c:strRef>
                    <c:extLst>
                      <c:ext uri="{02D57815-91ED-43cb-92C2-25804820EDAC}">
                        <c15:formulaRef>
                          <c15:sqref>'Courbe de financement'!$U$44</c15:sqref>
                        </c15:formulaRef>
                      </c:ext>
                    </c:extLst>
                    <c:strCache>
                      <c:ptCount val="1"/>
                      <c:pt idx="0">
                        <c:v>Soins infirmiers</c:v>
                      </c:pt>
                    </c:strCache>
                  </c:strRef>
                </c:tx>
                <c:spPr>
                  <a:ln w="22225" cap="rnd">
                    <a:solidFill>
                      <a:schemeClr val="accent1">
                        <a:lumMod val="60000"/>
                      </a:schemeClr>
                    </a:solidFill>
                    <a:round/>
                  </a:ln>
                  <a:effectLst/>
                </c:spPr>
                <c:marker>
                  <c:symbol val="none"/>
                </c:marker>
                <c:xVal>
                  <c:numRef>
                    <c:extLst>
                      <c:ext uri="{02D57815-91ED-43cb-92C2-25804820EDAC}">
                        <c15:formulaRef>
                          <c15:sqref>'Courbe de financement'!$L$45:$L$81</c15:sqref>
                        </c15:formulaRef>
                      </c:ext>
                    </c:extLst>
                    <c:numCache>
                      <c:formatCode>General</c:formatCode>
                      <c:ptCount val="37"/>
                      <c:pt idx="0">
                        <c:v>0</c:v>
                      </c:pt>
                      <c:pt idx="1">
                        <c:v>1</c:v>
                      </c:pt>
                      <c:pt idx="2">
                        <c:v>199</c:v>
                      </c:pt>
                      <c:pt idx="3">
                        <c:v>200</c:v>
                      </c:pt>
                      <c:pt idx="4">
                        <c:v>249</c:v>
                      </c:pt>
                      <c:pt idx="5">
                        <c:v>250</c:v>
                      </c:pt>
                      <c:pt idx="6">
                        <c:v>285</c:v>
                      </c:pt>
                      <c:pt idx="7">
                        <c:v>286</c:v>
                      </c:pt>
                      <c:pt idx="8">
                        <c:v>399</c:v>
                      </c:pt>
                      <c:pt idx="9">
                        <c:v>400</c:v>
                      </c:pt>
                      <c:pt idx="10">
                        <c:v>559</c:v>
                      </c:pt>
                      <c:pt idx="11">
                        <c:v>560</c:v>
                      </c:pt>
                      <c:pt idx="12">
                        <c:v>629</c:v>
                      </c:pt>
                      <c:pt idx="13">
                        <c:v>630</c:v>
                      </c:pt>
                      <c:pt idx="14">
                        <c:v>849</c:v>
                      </c:pt>
                      <c:pt idx="15">
                        <c:v>850</c:v>
                      </c:pt>
                      <c:pt idx="16">
                        <c:v>1196</c:v>
                      </c:pt>
                      <c:pt idx="17">
                        <c:v>1197</c:v>
                      </c:pt>
                      <c:pt idx="18">
                        <c:v>1299</c:v>
                      </c:pt>
                      <c:pt idx="19">
                        <c:v>1300</c:v>
                      </c:pt>
                      <c:pt idx="20">
                        <c:v>1359</c:v>
                      </c:pt>
                      <c:pt idx="21">
                        <c:v>1360</c:v>
                      </c:pt>
                      <c:pt idx="22" formatCode="0">
                        <c:v>1367</c:v>
                      </c:pt>
                      <c:pt idx="23">
                        <c:v>1368</c:v>
                      </c:pt>
                      <c:pt idx="24">
                        <c:v>1899</c:v>
                      </c:pt>
                      <c:pt idx="25">
                        <c:v>1900</c:v>
                      </c:pt>
                      <c:pt idx="26">
                        <c:v>2500</c:v>
                      </c:pt>
                      <c:pt idx="27">
                        <c:v>2501</c:v>
                      </c:pt>
                      <c:pt idx="28">
                        <c:v>3199</c:v>
                      </c:pt>
                      <c:pt idx="29">
                        <c:v>3200</c:v>
                      </c:pt>
                      <c:pt idx="30">
                        <c:v>3469</c:v>
                      </c:pt>
                      <c:pt idx="31">
                        <c:v>3470</c:v>
                      </c:pt>
                      <c:pt idx="32">
                        <c:v>3556</c:v>
                      </c:pt>
                      <c:pt idx="33">
                        <c:v>3557</c:v>
                      </c:pt>
                      <c:pt idx="34">
                        <c:v>5029</c:v>
                      </c:pt>
                      <c:pt idx="35">
                        <c:v>5030</c:v>
                      </c:pt>
                      <c:pt idx="36">
                        <c:v>10000</c:v>
                      </c:pt>
                    </c:numCache>
                  </c:numRef>
                </c:xVal>
                <c:yVal>
                  <c:numRef>
                    <c:extLst>
                      <c:ext uri="{02D57815-91ED-43cb-92C2-25804820EDAC}">
                        <c15:formulaRef>
                          <c15:sqref>'Courbe de financement'!$U$45:$U$81</c15:sqref>
                        </c15:formulaRef>
                      </c:ext>
                    </c:extLst>
                    <c:numCache>
                      <c:formatCode>_(* #,##0.00_);_(* \(#,##0.00\);_(* "-"??_);_(@_)</c:formatCode>
                      <c:ptCount val="37"/>
                      <c:pt idx="0">
                        <c:v>0</c:v>
                      </c:pt>
                      <c:pt idx="1">
                        <c:v>1.5449999999999999E-3</c:v>
                      </c:pt>
                      <c:pt idx="2">
                        <c:v>0.30745499999999998</c:v>
                      </c:pt>
                      <c:pt idx="3">
                        <c:v>0.309</c:v>
                      </c:pt>
                      <c:pt idx="4">
                        <c:v>0.38470499999999996</c:v>
                      </c:pt>
                      <c:pt idx="5">
                        <c:v>0.38624999999999998</c:v>
                      </c:pt>
                      <c:pt idx="6">
                        <c:v>0.44032499999999997</c:v>
                      </c:pt>
                      <c:pt idx="7">
                        <c:v>0.44186999999999999</c:v>
                      </c:pt>
                      <c:pt idx="8">
                        <c:v>0.61645499999999998</c:v>
                      </c:pt>
                      <c:pt idx="9">
                        <c:v>0.61799999999999999</c:v>
                      </c:pt>
                      <c:pt idx="10">
                        <c:v>0.86365499999999995</c:v>
                      </c:pt>
                      <c:pt idx="11">
                        <c:v>0.86519999999999997</c:v>
                      </c:pt>
                      <c:pt idx="12">
                        <c:v>0.97180499999999992</c:v>
                      </c:pt>
                      <c:pt idx="13">
                        <c:v>0.97334999999999994</c:v>
                      </c:pt>
                      <c:pt idx="14">
                        <c:v>1.3117049999999999</c:v>
                      </c:pt>
                      <c:pt idx="15">
                        <c:v>1.31325</c:v>
                      </c:pt>
                      <c:pt idx="16">
                        <c:v>1.84782</c:v>
                      </c:pt>
                      <c:pt idx="17">
                        <c:v>4.6316259999999998</c:v>
                      </c:pt>
                      <c:pt idx="18">
                        <c:v>4.9027419999999999</c:v>
                      </c:pt>
                      <c:pt idx="19">
                        <c:v>4.9054000000000002</c:v>
                      </c:pt>
                      <c:pt idx="20">
                        <c:v>5.0622220000000002</c:v>
                      </c:pt>
                      <c:pt idx="21">
                        <c:v>5.0648800000000005</c:v>
                      </c:pt>
                      <c:pt idx="22">
                        <c:v>5.0834860000000006</c:v>
                      </c:pt>
                      <c:pt idx="23">
                        <c:v>5.086144</c:v>
                      </c:pt>
                      <c:pt idx="24">
                        <c:v>6.4975420000000002</c:v>
                      </c:pt>
                      <c:pt idx="25">
                        <c:v>6.5002000000000004</c:v>
                      </c:pt>
                      <c:pt idx="26">
                        <c:v>8.0950000000000006</c:v>
                      </c:pt>
                      <c:pt idx="27">
                        <c:v>8.0976580000000009</c:v>
                      </c:pt>
                      <c:pt idx="28">
                        <c:v>9.9529420000000002</c:v>
                      </c:pt>
                      <c:pt idx="29">
                        <c:v>9.9556000000000004</c:v>
                      </c:pt>
                      <c:pt idx="30">
                        <c:v>10.670602000000001</c:v>
                      </c:pt>
                      <c:pt idx="31">
                        <c:v>10.673260000000001</c:v>
                      </c:pt>
                      <c:pt idx="32">
                        <c:v>10.901847999999999</c:v>
                      </c:pt>
                      <c:pt idx="33">
                        <c:v>10.904506</c:v>
                      </c:pt>
                      <c:pt idx="34">
                        <c:v>14.817082000000001</c:v>
                      </c:pt>
                      <c:pt idx="35">
                        <c:v>14.819739999999999</c:v>
                      </c:pt>
                      <c:pt idx="36">
                        <c:v>28.03</c:v>
                      </c:pt>
                    </c:numCache>
                  </c:numRef>
                </c:yVal>
                <c:smooth val="0"/>
                <c:extLst>
                  <c:ext xmlns:c16="http://schemas.microsoft.com/office/drawing/2014/chart" uri="{C3380CC4-5D6E-409C-BE32-E72D297353CC}">
                    <c16:uniqueId val="{00000006-EC0F-4563-B750-CE01C3D8A92E}"/>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'Courbe de financement'!$V$44</c15:sqref>
                        </c15:formulaRef>
                      </c:ext>
                    </c:extLst>
                    <c:strCache>
                      <c:ptCount val="1"/>
                      <c:pt idx="0">
                        <c:v>Sciences de la nature</c:v>
                      </c:pt>
                    </c:strCache>
                  </c:strRef>
                </c:tx>
                <c:spPr>
                  <a:ln w="22225" cap="rnd">
                    <a:solidFill>
                      <a:schemeClr val="accent2">
                        <a:lumMod val="60000"/>
                      </a:schemeClr>
                    </a:solidFill>
                    <a:round/>
                  </a:ln>
                  <a:effectLst/>
                </c:spPr>
                <c:marker>
                  <c:symbol val="none"/>
                </c:marker>
                <c:xVal>
                  <c:numRef>
                    <c:extLst xmlns:c15="http://schemas.microsoft.com/office/drawing/2012/chart">
                      <c:ext xmlns:c15="http://schemas.microsoft.com/office/drawing/2012/chart" uri="{02D57815-91ED-43cb-92C2-25804820EDAC}">
                        <c15:formulaRef>
                          <c15:sqref>'Courbe de financement'!$L$45:$L$81</c15:sqref>
                        </c15:formulaRef>
                      </c:ext>
                    </c:extLst>
                    <c:numCache>
                      <c:formatCode>General</c:formatCode>
                      <c:ptCount val="37"/>
                      <c:pt idx="0">
                        <c:v>0</c:v>
                      </c:pt>
                      <c:pt idx="1">
                        <c:v>1</c:v>
                      </c:pt>
                      <c:pt idx="2">
                        <c:v>199</c:v>
                      </c:pt>
                      <c:pt idx="3">
                        <c:v>200</c:v>
                      </c:pt>
                      <c:pt idx="4">
                        <c:v>249</c:v>
                      </c:pt>
                      <c:pt idx="5">
                        <c:v>250</c:v>
                      </c:pt>
                      <c:pt idx="6">
                        <c:v>285</c:v>
                      </c:pt>
                      <c:pt idx="7">
                        <c:v>286</c:v>
                      </c:pt>
                      <c:pt idx="8">
                        <c:v>399</c:v>
                      </c:pt>
                      <c:pt idx="9">
                        <c:v>400</c:v>
                      </c:pt>
                      <c:pt idx="10">
                        <c:v>559</c:v>
                      </c:pt>
                      <c:pt idx="11">
                        <c:v>560</c:v>
                      </c:pt>
                      <c:pt idx="12">
                        <c:v>629</c:v>
                      </c:pt>
                      <c:pt idx="13">
                        <c:v>630</c:v>
                      </c:pt>
                      <c:pt idx="14">
                        <c:v>849</c:v>
                      </c:pt>
                      <c:pt idx="15">
                        <c:v>850</c:v>
                      </c:pt>
                      <c:pt idx="16">
                        <c:v>1196</c:v>
                      </c:pt>
                      <c:pt idx="17">
                        <c:v>1197</c:v>
                      </c:pt>
                      <c:pt idx="18">
                        <c:v>1299</c:v>
                      </c:pt>
                      <c:pt idx="19">
                        <c:v>1300</c:v>
                      </c:pt>
                      <c:pt idx="20">
                        <c:v>1359</c:v>
                      </c:pt>
                      <c:pt idx="21">
                        <c:v>1360</c:v>
                      </c:pt>
                      <c:pt idx="22" formatCode="0">
                        <c:v>1367</c:v>
                      </c:pt>
                      <c:pt idx="23">
                        <c:v>1368</c:v>
                      </c:pt>
                      <c:pt idx="24">
                        <c:v>1899</c:v>
                      </c:pt>
                      <c:pt idx="25">
                        <c:v>1900</c:v>
                      </c:pt>
                      <c:pt idx="26">
                        <c:v>2500</c:v>
                      </c:pt>
                      <c:pt idx="27">
                        <c:v>2501</c:v>
                      </c:pt>
                      <c:pt idx="28">
                        <c:v>3199</c:v>
                      </c:pt>
                      <c:pt idx="29">
                        <c:v>3200</c:v>
                      </c:pt>
                      <c:pt idx="30">
                        <c:v>3469</c:v>
                      </c:pt>
                      <c:pt idx="31">
                        <c:v>3470</c:v>
                      </c:pt>
                      <c:pt idx="32">
                        <c:v>3556</c:v>
                      </c:pt>
                      <c:pt idx="33">
                        <c:v>3557</c:v>
                      </c:pt>
                      <c:pt idx="34">
                        <c:v>5029</c:v>
                      </c:pt>
                      <c:pt idx="35">
                        <c:v>5030</c:v>
                      </c:pt>
                      <c:pt idx="36">
                        <c:v>10000</c:v>
                      </c:pt>
                    </c:numCache>
                  </c:numRef>
                </c:xVal>
                <c:yVal>
                  <c:numRef>
                    <c:extLst xmlns:c15="http://schemas.microsoft.com/office/drawing/2012/chart">
                      <c:ext xmlns:c15="http://schemas.microsoft.com/office/drawing/2012/chart" uri="{02D57815-91ED-43cb-92C2-25804820EDAC}">
                        <c15:formulaRef>
                          <c15:sqref>'Courbe de financement'!$V$45:$V$81</c15:sqref>
                        </c15:formulaRef>
                      </c:ext>
                    </c:extLst>
                    <c:numCache>
                      <c:formatCode>_(* #,##0.00_);_(* \(#,##0.00\);_(* "-"??_);_(@_)</c:formatCode>
                      <c:ptCount val="37"/>
                      <c:pt idx="0">
                        <c:v>0</c:v>
                      </c:pt>
                      <c:pt idx="1">
                        <c:v>1.5449999999999999E-3</c:v>
                      </c:pt>
                      <c:pt idx="2">
                        <c:v>0.30745499999999998</c:v>
                      </c:pt>
                      <c:pt idx="3">
                        <c:v>1.2685999999999999</c:v>
                      </c:pt>
                      <c:pt idx="4">
                        <c:v>1.3319570000000001</c:v>
                      </c:pt>
                      <c:pt idx="5">
                        <c:v>1.33325</c:v>
                      </c:pt>
                      <c:pt idx="6">
                        <c:v>1.3785050000000001</c:v>
                      </c:pt>
                      <c:pt idx="7">
                        <c:v>1.3797980000000001</c:v>
                      </c:pt>
                      <c:pt idx="8">
                        <c:v>1.5259070000000001</c:v>
                      </c:pt>
                      <c:pt idx="9">
                        <c:v>1.5272000000000001</c:v>
                      </c:pt>
                      <c:pt idx="10">
                        <c:v>1.7327870000000001</c:v>
                      </c:pt>
                      <c:pt idx="11">
                        <c:v>1.7340800000000001</c:v>
                      </c:pt>
                      <c:pt idx="12">
                        <c:v>1.8232970000000002</c:v>
                      </c:pt>
                      <c:pt idx="13">
                        <c:v>1.8245900000000002</c:v>
                      </c:pt>
                      <c:pt idx="14">
                        <c:v>2.1077570000000003</c:v>
                      </c:pt>
                      <c:pt idx="15">
                        <c:v>2.1090499999999999</c:v>
                      </c:pt>
                      <c:pt idx="16">
                        <c:v>2.5564280000000004</c:v>
                      </c:pt>
                      <c:pt idx="17">
                        <c:v>2.5577209999999999</c:v>
                      </c:pt>
                      <c:pt idx="18">
                        <c:v>2.6896070000000001</c:v>
                      </c:pt>
                      <c:pt idx="19">
                        <c:v>2.6909000000000001</c:v>
                      </c:pt>
                      <c:pt idx="20">
                        <c:v>2.7671869999999998</c:v>
                      </c:pt>
                      <c:pt idx="21">
                        <c:v>2.7684800000000003</c:v>
                      </c:pt>
                      <c:pt idx="22">
                        <c:v>2.7775310000000002</c:v>
                      </c:pt>
                      <c:pt idx="23">
                        <c:v>2.7788240000000002</c:v>
                      </c:pt>
                      <c:pt idx="24">
                        <c:v>3.4654069999999999</c:v>
                      </c:pt>
                      <c:pt idx="25">
                        <c:v>3.4667000000000003</c:v>
                      </c:pt>
                      <c:pt idx="26">
                        <c:v>4.2425000000000006</c:v>
                      </c:pt>
                      <c:pt idx="27">
                        <c:v>4.2437930000000001</c:v>
                      </c:pt>
                      <c:pt idx="28">
                        <c:v>5.1463070000000002</c:v>
                      </c:pt>
                      <c:pt idx="29">
                        <c:v>5.1475999999999997</c:v>
                      </c:pt>
                      <c:pt idx="30">
                        <c:v>5.4954169999999998</c:v>
                      </c:pt>
                      <c:pt idx="31">
                        <c:v>5.4967100000000002</c:v>
                      </c:pt>
                      <c:pt idx="32">
                        <c:v>5.6079080000000001</c:v>
                      </c:pt>
                      <c:pt idx="33">
                        <c:v>5.6092010000000005</c:v>
                      </c:pt>
                      <c:pt idx="34">
                        <c:v>7.5124970000000006</c:v>
                      </c:pt>
                      <c:pt idx="35">
                        <c:v>7.5137900000000002</c:v>
                      </c:pt>
                      <c:pt idx="36">
                        <c:v>13.940000000000001</c:v>
                      </c:pt>
                    </c:numCache>
                  </c:numRef>
                </c:yVal>
                <c:smooth val="0"/>
                <c:extLst xmlns:c15="http://schemas.microsoft.com/office/drawing/2012/chart">
                  <c:ext xmlns:c16="http://schemas.microsoft.com/office/drawing/2014/chart" uri="{C3380CC4-5D6E-409C-BE32-E72D297353CC}">
                    <c16:uniqueId val="{00000007-EC0F-4563-B750-CE01C3D8A92E}"/>
                  </c:ext>
                </c:extLst>
              </c15:ser>
            </c15:filteredScatterSeries>
            <c15:filteredScatterSeries>
              <c15:ser>
                <c:idx val="8"/>
                <c:order val="8"/>
                <c:tx>
                  <c:strRef>
                    <c:extLst xmlns:c15="http://schemas.microsoft.com/office/drawing/2012/chart">
                      <c:ext xmlns:c15="http://schemas.microsoft.com/office/drawing/2012/chart" uri="{02D57815-91ED-43cb-92C2-25804820EDAC}">
                        <c15:formulaRef>
                          <c15:sqref>'Courbe de financement'!$W$44</c15:sqref>
                        </c15:formulaRef>
                      </c:ext>
                    </c:extLst>
                    <c:strCache>
                      <c:ptCount val="1"/>
                      <c:pt idx="0">
                        <c:v>Techniques d'aménagement et d'urbanisme</c:v>
                      </c:pt>
                    </c:strCache>
                  </c:strRef>
                </c:tx>
                <c:spPr>
                  <a:ln w="22225" cap="rnd">
                    <a:solidFill>
                      <a:schemeClr val="accent3">
                        <a:lumMod val="60000"/>
                      </a:schemeClr>
                    </a:solidFill>
                    <a:round/>
                  </a:ln>
                  <a:effectLst/>
                </c:spPr>
                <c:marker>
                  <c:symbol val="none"/>
                </c:marker>
                <c:xVal>
                  <c:numRef>
                    <c:extLst xmlns:c15="http://schemas.microsoft.com/office/drawing/2012/chart">
                      <c:ext xmlns:c15="http://schemas.microsoft.com/office/drawing/2012/chart" uri="{02D57815-91ED-43cb-92C2-25804820EDAC}">
                        <c15:formulaRef>
                          <c15:sqref>'Courbe de financement'!$L$45:$L$81</c15:sqref>
                        </c15:formulaRef>
                      </c:ext>
                    </c:extLst>
                    <c:numCache>
                      <c:formatCode>General</c:formatCode>
                      <c:ptCount val="37"/>
                      <c:pt idx="0">
                        <c:v>0</c:v>
                      </c:pt>
                      <c:pt idx="1">
                        <c:v>1</c:v>
                      </c:pt>
                      <c:pt idx="2">
                        <c:v>199</c:v>
                      </c:pt>
                      <c:pt idx="3">
                        <c:v>200</c:v>
                      </c:pt>
                      <c:pt idx="4">
                        <c:v>249</c:v>
                      </c:pt>
                      <c:pt idx="5">
                        <c:v>250</c:v>
                      </c:pt>
                      <c:pt idx="6">
                        <c:v>285</c:v>
                      </c:pt>
                      <c:pt idx="7">
                        <c:v>286</c:v>
                      </c:pt>
                      <c:pt idx="8">
                        <c:v>399</c:v>
                      </c:pt>
                      <c:pt idx="9">
                        <c:v>400</c:v>
                      </c:pt>
                      <c:pt idx="10">
                        <c:v>559</c:v>
                      </c:pt>
                      <c:pt idx="11">
                        <c:v>560</c:v>
                      </c:pt>
                      <c:pt idx="12">
                        <c:v>629</c:v>
                      </c:pt>
                      <c:pt idx="13">
                        <c:v>630</c:v>
                      </c:pt>
                      <c:pt idx="14">
                        <c:v>849</c:v>
                      </c:pt>
                      <c:pt idx="15">
                        <c:v>850</c:v>
                      </c:pt>
                      <c:pt idx="16">
                        <c:v>1196</c:v>
                      </c:pt>
                      <c:pt idx="17">
                        <c:v>1197</c:v>
                      </c:pt>
                      <c:pt idx="18">
                        <c:v>1299</c:v>
                      </c:pt>
                      <c:pt idx="19">
                        <c:v>1300</c:v>
                      </c:pt>
                      <c:pt idx="20">
                        <c:v>1359</c:v>
                      </c:pt>
                      <c:pt idx="21">
                        <c:v>1360</c:v>
                      </c:pt>
                      <c:pt idx="22" formatCode="0">
                        <c:v>1367</c:v>
                      </c:pt>
                      <c:pt idx="23">
                        <c:v>1368</c:v>
                      </c:pt>
                      <c:pt idx="24">
                        <c:v>1899</c:v>
                      </c:pt>
                      <c:pt idx="25">
                        <c:v>1900</c:v>
                      </c:pt>
                      <c:pt idx="26">
                        <c:v>2500</c:v>
                      </c:pt>
                      <c:pt idx="27">
                        <c:v>2501</c:v>
                      </c:pt>
                      <c:pt idx="28">
                        <c:v>3199</c:v>
                      </c:pt>
                      <c:pt idx="29">
                        <c:v>3200</c:v>
                      </c:pt>
                      <c:pt idx="30">
                        <c:v>3469</c:v>
                      </c:pt>
                      <c:pt idx="31">
                        <c:v>3470</c:v>
                      </c:pt>
                      <c:pt idx="32">
                        <c:v>3556</c:v>
                      </c:pt>
                      <c:pt idx="33">
                        <c:v>3557</c:v>
                      </c:pt>
                      <c:pt idx="34">
                        <c:v>5029</c:v>
                      </c:pt>
                      <c:pt idx="35">
                        <c:v>5030</c:v>
                      </c:pt>
                      <c:pt idx="36">
                        <c:v>10000</c:v>
                      </c:pt>
                    </c:numCache>
                  </c:numRef>
                </c:xVal>
                <c:yVal>
                  <c:numRef>
                    <c:extLst xmlns:c15="http://schemas.microsoft.com/office/drawing/2012/chart">
                      <c:ext xmlns:c15="http://schemas.microsoft.com/office/drawing/2012/chart" uri="{02D57815-91ED-43cb-92C2-25804820EDAC}">
                        <c15:formulaRef>
                          <c15:sqref>'Courbe de financement'!$W$45:$W$81</c15:sqref>
                        </c15:formulaRef>
                      </c:ext>
                    </c:extLst>
                    <c:numCache>
                      <c:formatCode>_(* #,##0.00_);_(* \(#,##0.00\);_(* "-"??_);_(@_)</c:formatCode>
                      <c:ptCount val="37"/>
                      <c:pt idx="0">
                        <c:v>0</c:v>
                      </c:pt>
                      <c:pt idx="1">
                        <c:v>1.5449999999999999E-3</c:v>
                      </c:pt>
                      <c:pt idx="2">
                        <c:v>0.30745499999999998</c:v>
                      </c:pt>
                      <c:pt idx="3">
                        <c:v>0.309</c:v>
                      </c:pt>
                      <c:pt idx="4">
                        <c:v>0.38470499999999996</c:v>
                      </c:pt>
                      <c:pt idx="5">
                        <c:v>0.38624999999999998</c:v>
                      </c:pt>
                      <c:pt idx="6">
                        <c:v>0.44032499999999997</c:v>
                      </c:pt>
                      <c:pt idx="7">
                        <c:v>0.44186999999999999</c:v>
                      </c:pt>
                      <c:pt idx="8">
                        <c:v>0.61645499999999998</c:v>
                      </c:pt>
                      <c:pt idx="9">
                        <c:v>0.61799999999999999</c:v>
                      </c:pt>
                      <c:pt idx="10">
                        <c:v>0.86365499999999995</c:v>
                      </c:pt>
                      <c:pt idx="11">
                        <c:v>0.86519999999999997</c:v>
                      </c:pt>
                      <c:pt idx="12">
                        <c:v>0.97180499999999992</c:v>
                      </c:pt>
                      <c:pt idx="13">
                        <c:v>2.8754499999999998</c:v>
                      </c:pt>
                      <c:pt idx="14">
                        <c:v>3.1415349999999997</c:v>
                      </c:pt>
                      <c:pt idx="15">
                        <c:v>3.1427499999999995</c:v>
                      </c:pt>
                      <c:pt idx="16">
                        <c:v>3.5631399999999998</c:v>
                      </c:pt>
                      <c:pt idx="17">
                        <c:v>3.5643549999999999</c:v>
                      </c:pt>
                      <c:pt idx="18">
                        <c:v>3.6882849999999996</c:v>
                      </c:pt>
                      <c:pt idx="19">
                        <c:v>3.6894999999999998</c:v>
                      </c:pt>
                      <c:pt idx="20">
                        <c:v>3.7611849999999998</c:v>
                      </c:pt>
                      <c:pt idx="21">
                        <c:v>3.7623999999999995</c:v>
                      </c:pt>
                      <c:pt idx="22">
                        <c:v>3.770905</c:v>
                      </c:pt>
                      <c:pt idx="23">
                        <c:v>3.7721199999999997</c:v>
                      </c:pt>
                      <c:pt idx="24">
                        <c:v>4.4172849999999997</c:v>
                      </c:pt>
                      <c:pt idx="25">
                        <c:v>4.4184999999999999</c:v>
                      </c:pt>
                      <c:pt idx="26">
                        <c:v>5.1474999999999991</c:v>
                      </c:pt>
                      <c:pt idx="27">
                        <c:v>5.1487149999999993</c:v>
                      </c:pt>
                      <c:pt idx="28">
                        <c:v>5.9967849999999991</c:v>
                      </c:pt>
                      <c:pt idx="29">
                        <c:v>5.9979999999999993</c:v>
                      </c:pt>
                      <c:pt idx="30">
                        <c:v>6.3248350000000002</c:v>
                      </c:pt>
                      <c:pt idx="31">
                        <c:v>6.3260500000000004</c:v>
                      </c:pt>
                      <c:pt idx="32">
                        <c:v>6.4305399999999988</c:v>
                      </c:pt>
                      <c:pt idx="33">
                        <c:v>6.431754999999999</c:v>
                      </c:pt>
                      <c:pt idx="34">
                        <c:v>8.2202349999999988</c:v>
                      </c:pt>
                      <c:pt idx="35">
                        <c:v>8.221449999999999</c:v>
                      </c:pt>
                      <c:pt idx="36">
                        <c:v>14.259999999999998</c:v>
                      </c:pt>
                    </c:numCache>
                  </c:numRef>
                </c:yVal>
                <c:smooth val="0"/>
                <c:extLst xmlns:c15="http://schemas.microsoft.com/office/drawing/2012/chart">
                  <c:ext xmlns:c16="http://schemas.microsoft.com/office/drawing/2014/chart" uri="{C3380CC4-5D6E-409C-BE32-E72D297353CC}">
                    <c16:uniqueId val="{00000008-EC0F-4563-B750-CE01C3D8A92E}"/>
                  </c:ext>
                </c:extLst>
              </c15:ser>
            </c15:filteredScatterSeries>
            <c15:filteredScatterSeries>
              <c15:ser>
                <c:idx val="9"/>
                <c:order val="9"/>
                <c:tx>
                  <c:strRef>
                    <c:extLst xmlns:c15="http://schemas.microsoft.com/office/drawing/2012/chart">
                      <c:ext xmlns:c15="http://schemas.microsoft.com/office/drawing/2012/chart" uri="{02D57815-91ED-43cb-92C2-25804820EDAC}">
                        <c15:formulaRef>
                          <c15:sqref>'Courbe de financement'!$X$44</c15:sqref>
                        </c15:formulaRef>
                      </c:ext>
                    </c:extLst>
                    <c:strCache>
                      <c:ptCount val="1"/>
                      <c:pt idx="0">
                        <c:v>Technologie de l'électronique industrielle</c:v>
                      </c:pt>
                    </c:strCache>
                  </c:strRef>
                </c:tx>
                <c:spPr>
                  <a:ln w="22225" cap="rnd">
                    <a:solidFill>
                      <a:schemeClr val="accent4">
                        <a:lumMod val="60000"/>
                      </a:schemeClr>
                    </a:solidFill>
                    <a:round/>
                  </a:ln>
                  <a:effectLst/>
                </c:spPr>
                <c:marker>
                  <c:symbol val="none"/>
                </c:marker>
                <c:xVal>
                  <c:numRef>
                    <c:extLst xmlns:c15="http://schemas.microsoft.com/office/drawing/2012/chart">
                      <c:ext xmlns:c15="http://schemas.microsoft.com/office/drawing/2012/chart" uri="{02D57815-91ED-43cb-92C2-25804820EDAC}">
                        <c15:formulaRef>
                          <c15:sqref>'Courbe de financement'!$L$45:$L$81</c15:sqref>
                        </c15:formulaRef>
                      </c:ext>
                    </c:extLst>
                    <c:numCache>
                      <c:formatCode>General</c:formatCode>
                      <c:ptCount val="37"/>
                      <c:pt idx="0">
                        <c:v>0</c:v>
                      </c:pt>
                      <c:pt idx="1">
                        <c:v>1</c:v>
                      </c:pt>
                      <c:pt idx="2">
                        <c:v>199</c:v>
                      </c:pt>
                      <c:pt idx="3">
                        <c:v>200</c:v>
                      </c:pt>
                      <c:pt idx="4">
                        <c:v>249</c:v>
                      </c:pt>
                      <c:pt idx="5">
                        <c:v>250</c:v>
                      </c:pt>
                      <c:pt idx="6">
                        <c:v>285</c:v>
                      </c:pt>
                      <c:pt idx="7">
                        <c:v>286</c:v>
                      </c:pt>
                      <c:pt idx="8">
                        <c:v>399</c:v>
                      </c:pt>
                      <c:pt idx="9">
                        <c:v>400</c:v>
                      </c:pt>
                      <c:pt idx="10">
                        <c:v>559</c:v>
                      </c:pt>
                      <c:pt idx="11">
                        <c:v>560</c:v>
                      </c:pt>
                      <c:pt idx="12">
                        <c:v>629</c:v>
                      </c:pt>
                      <c:pt idx="13">
                        <c:v>630</c:v>
                      </c:pt>
                      <c:pt idx="14">
                        <c:v>849</c:v>
                      </c:pt>
                      <c:pt idx="15">
                        <c:v>850</c:v>
                      </c:pt>
                      <c:pt idx="16">
                        <c:v>1196</c:v>
                      </c:pt>
                      <c:pt idx="17">
                        <c:v>1197</c:v>
                      </c:pt>
                      <c:pt idx="18">
                        <c:v>1299</c:v>
                      </c:pt>
                      <c:pt idx="19">
                        <c:v>1300</c:v>
                      </c:pt>
                      <c:pt idx="20">
                        <c:v>1359</c:v>
                      </c:pt>
                      <c:pt idx="21">
                        <c:v>1360</c:v>
                      </c:pt>
                      <c:pt idx="22" formatCode="0">
                        <c:v>1367</c:v>
                      </c:pt>
                      <c:pt idx="23">
                        <c:v>1368</c:v>
                      </c:pt>
                      <c:pt idx="24">
                        <c:v>1899</c:v>
                      </c:pt>
                      <c:pt idx="25">
                        <c:v>1900</c:v>
                      </c:pt>
                      <c:pt idx="26">
                        <c:v>2500</c:v>
                      </c:pt>
                      <c:pt idx="27">
                        <c:v>2501</c:v>
                      </c:pt>
                      <c:pt idx="28">
                        <c:v>3199</c:v>
                      </c:pt>
                      <c:pt idx="29">
                        <c:v>3200</c:v>
                      </c:pt>
                      <c:pt idx="30">
                        <c:v>3469</c:v>
                      </c:pt>
                      <c:pt idx="31">
                        <c:v>3470</c:v>
                      </c:pt>
                      <c:pt idx="32">
                        <c:v>3556</c:v>
                      </c:pt>
                      <c:pt idx="33">
                        <c:v>3557</c:v>
                      </c:pt>
                      <c:pt idx="34">
                        <c:v>5029</c:v>
                      </c:pt>
                      <c:pt idx="35">
                        <c:v>5030</c:v>
                      </c:pt>
                      <c:pt idx="36">
                        <c:v>10000</c:v>
                      </c:pt>
                    </c:numCache>
                  </c:numRef>
                </c:xVal>
                <c:yVal>
                  <c:numRef>
                    <c:extLst xmlns:c15="http://schemas.microsoft.com/office/drawing/2012/chart">
                      <c:ext xmlns:c15="http://schemas.microsoft.com/office/drawing/2012/chart" uri="{02D57815-91ED-43cb-92C2-25804820EDAC}">
                        <c15:formulaRef>
                          <c15:sqref>'Courbe de financement'!$X$45:$X$81</c15:sqref>
                        </c15:formulaRef>
                      </c:ext>
                    </c:extLst>
                    <c:numCache>
                      <c:formatCode>_(* #,##0.00_);_(* \(#,##0.00\);_(* "-"??_);_(@_)</c:formatCode>
                      <c:ptCount val="37"/>
                      <c:pt idx="0">
                        <c:v>0</c:v>
                      </c:pt>
                      <c:pt idx="1">
                        <c:v>1.5449999999999999E-3</c:v>
                      </c:pt>
                      <c:pt idx="2">
                        <c:v>0.30745499999999998</c:v>
                      </c:pt>
                      <c:pt idx="3">
                        <c:v>0.309</c:v>
                      </c:pt>
                      <c:pt idx="4">
                        <c:v>0.38470499999999996</c:v>
                      </c:pt>
                      <c:pt idx="5">
                        <c:v>0.38624999999999998</c:v>
                      </c:pt>
                      <c:pt idx="6">
                        <c:v>0.44032499999999997</c:v>
                      </c:pt>
                      <c:pt idx="7">
                        <c:v>0.44186999999999999</c:v>
                      </c:pt>
                      <c:pt idx="8">
                        <c:v>0.61645499999999998</c:v>
                      </c:pt>
                      <c:pt idx="9">
                        <c:v>0.61799999999999999</c:v>
                      </c:pt>
                      <c:pt idx="10">
                        <c:v>0.86365499999999995</c:v>
                      </c:pt>
                      <c:pt idx="11">
                        <c:v>2.4060800000000002</c:v>
                      </c:pt>
                      <c:pt idx="12">
                        <c:v>2.5090970000000001</c:v>
                      </c:pt>
                      <c:pt idx="13">
                        <c:v>2.5105900000000001</c:v>
                      </c:pt>
                      <c:pt idx="14">
                        <c:v>2.8375570000000003</c:v>
                      </c:pt>
                      <c:pt idx="15">
                        <c:v>2.8390500000000003</c:v>
                      </c:pt>
                      <c:pt idx="16">
                        <c:v>3.3556280000000003</c:v>
                      </c:pt>
                      <c:pt idx="17">
                        <c:v>3.3571210000000002</c:v>
                      </c:pt>
                      <c:pt idx="18">
                        <c:v>3.5094069999999999</c:v>
                      </c:pt>
                      <c:pt idx="19">
                        <c:v>3.5109000000000004</c:v>
                      </c:pt>
                      <c:pt idx="20">
                        <c:v>3.5989870000000002</c:v>
                      </c:pt>
                      <c:pt idx="21">
                        <c:v>3.6004800000000001</c:v>
                      </c:pt>
                      <c:pt idx="22">
                        <c:v>3.6109309999999999</c:v>
                      </c:pt>
                      <c:pt idx="23">
                        <c:v>3.6124239999999999</c:v>
                      </c:pt>
                      <c:pt idx="24">
                        <c:v>4.4052069999999999</c:v>
                      </c:pt>
                      <c:pt idx="25">
                        <c:v>4.4066999999999998</c:v>
                      </c:pt>
                      <c:pt idx="26">
                        <c:v>5.3025000000000002</c:v>
                      </c:pt>
                      <c:pt idx="27">
                        <c:v>5.3039930000000002</c:v>
                      </c:pt>
                      <c:pt idx="28">
                        <c:v>6.3461069999999999</c:v>
                      </c:pt>
                      <c:pt idx="29">
                        <c:v>6.3475999999999999</c:v>
                      </c:pt>
                      <c:pt idx="30">
                        <c:v>6.7492169999999998</c:v>
                      </c:pt>
                      <c:pt idx="31">
                        <c:v>6.7507099999999998</c:v>
                      </c:pt>
                      <c:pt idx="32">
                        <c:v>6.8791080000000004</c:v>
                      </c:pt>
                      <c:pt idx="33">
                        <c:v>6.8806010000000004</c:v>
                      </c:pt>
                      <c:pt idx="34">
                        <c:v>9.0782969999999992</c:v>
                      </c:pt>
                      <c:pt idx="35">
                        <c:v>9.0797899999999991</c:v>
                      </c:pt>
                      <c:pt idx="36">
                        <c:v>16.5</c:v>
                      </c:pt>
                    </c:numCache>
                  </c:numRef>
                </c:yVal>
                <c:smooth val="0"/>
                <c:extLst xmlns:c15="http://schemas.microsoft.com/office/drawing/2012/chart">
                  <c:ext xmlns:c16="http://schemas.microsoft.com/office/drawing/2014/chart" uri="{C3380CC4-5D6E-409C-BE32-E72D297353CC}">
                    <c16:uniqueId val="{00000009-EC0F-4563-B750-CE01C3D8A92E}"/>
                  </c:ext>
                </c:extLst>
              </c15:ser>
            </c15:filteredScatterSeries>
            <c15:filteredScatterSeries>
              <c15:ser>
                <c:idx val="10"/>
                <c:order val="10"/>
                <c:tx>
                  <c:strRef>
                    <c:extLst xmlns:c15="http://schemas.microsoft.com/office/drawing/2012/chart">
                      <c:ext xmlns:c15="http://schemas.microsoft.com/office/drawing/2012/chart" uri="{02D57815-91ED-43cb-92C2-25804820EDAC}">
                        <c15:formulaRef>
                          <c15:sqref>'Courbe de financement'!$Y$44</c15:sqref>
                        </c15:formulaRef>
                      </c:ext>
                    </c:extLst>
                    <c:strCache>
                      <c:ptCount val="1"/>
                      <c:pt idx="0">
                        <c:v>Sciences humaines</c:v>
                      </c:pt>
                    </c:strCache>
                  </c:strRef>
                </c:tx>
                <c:spPr>
                  <a:ln w="22225" cap="rnd">
                    <a:solidFill>
                      <a:schemeClr val="accent5">
                        <a:lumMod val="60000"/>
                      </a:schemeClr>
                    </a:solidFill>
                    <a:round/>
                  </a:ln>
                  <a:effectLst/>
                </c:spPr>
                <c:marker>
                  <c:symbol val="none"/>
                </c:marker>
                <c:xVal>
                  <c:numRef>
                    <c:extLst xmlns:c15="http://schemas.microsoft.com/office/drawing/2012/chart">
                      <c:ext xmlns:c15="http://schemas.microsoft.com/office/drawing/2012/chart" uri="{02D57815-91ED-43cb-92C2-25804820EDAC}">
                        <c15:formulaRef>
                          <c15:sqref>'Courbe de financement'!$L$45:$L$81</c15:sqref>
                        </c15:formulaRef>
                      </c:ext>
                    </c:extLst>
                    <c:numCache>
                      <c:formatCode>General</c:formatCode>
                      <c:ptCount val="37"/>
                      <c:pt idx="0">
                        <c:v>0</c:v>
                      </c:pt>
                      <c:pt idx="1">
                        <c:v>1</c:v>
                      </c:pt>
                      <c:pt idx="2">
                        <c:v>199</c:v>
                      </c:pt>
                      <c:pt idx="3">
                        <c:v>200</c:v>
                      </c:pt>
                      <c:pt idx="4">
                        <c:v>249</c:v>
                      </c:pt>
                      <c:pt idx="5">
                        <c:v>250</c:v>
                      </c:pt>
                      <c:pt idx="6">
                        <c:v>285</c:v>
                      </c:pt>
                      <c:pt idx="7">
                        <c:v>286</c:v>
                      </c:pt>
                      <c:pt idx="8">
                        <c:v>399</c:v>
                      </c:pt>
                      <c:pt idx="9">
                        <c:v>400</c:v>
                      </c:pt>
                      <c:pt idx="10">
                        <c:v>559</c:v>
                      </c:pt>
                      <c:pt idx="11">
                        <c:v>560</c:v>
                      </c:pt>
                      <c:pt idx="12">
                        <c:v>629</c:v>
                      </c:pt>
                      <c:pt idx="13">
                        <c:v>630</c:v>
                      </c:pt>
                      <c:pt idx="14">
                        <c:v>849</c:v>
                      </c:pt>
                      <c:pt idx="15">
                        <c:v>850</c:v>
                      </c:pt>
                      <c:pt idx="16">
                        <c:v>1196</c:v>
                      </c:pt>
                      <c:pt idx="17">
                        <c:v>1197</c:v>
                      </c:pt>
                      <c:pt idx="18">
                        <c:v>1299</c:v>
                      </c:pt>
                      <c:pt idx="19">
                        <c:v>1300</c:v>
                      </c:pt>
                      <c:pt idx="20">
                        <c:v>1359</c:v>
                      </c:pt>
                      <c:pt idx="21">
                        <c:v>1360</c:v>
                      </c:pt>
                      <c:pt idx="22" formatCode="0">
                        <c:v>1367</c:v>
                      </c:pt>
                      <c:pt idx="23">
                        <c:v>1368</c:v>
                      </c:pt>
                      <c:pt idx="24">
                        <c:v>1899</c:v>
                      </c:pt>
                      <c:pt idx="25">
                        <c:v>1900</c:v>
                      </c:pt>
                      <c:pt idx="26">
                        <c:v>2500</c:v>
                      </c:pt>
                      <c:pt idx="27">
                        <c:v>2501</c:v>
                      </c:pt>
                      <c:pt idx="28">
                        <c:v>3199</c:v>
                      </c:pt>
                      <c:pt idx="29">
                        <c:v>3200</c:v>
                      </c:pt>
                      <c:pt idx="30">
                        <c:v>3469</c:v>
                      </c:pt>
                      <c:pt idx="31">
                        <c:v>3470</c:v>
                      </c:pt>
                      <c:pt idx="32">
                        <c:v>3556</c:v>
                      </c:pt>
                      <c:pt idx="33">
                        <c:v>3557</c:v>
                      </c:pt>
                      <c:pt idx="34">
                        <c:v>5029</c:v>
                      </c:pt>
                      <c:pt idx="35">
                        <c:v>5030</c:v>
                      </c:pt>
                      <c:pt idx="36">
                        <c:v>10000</c:v>
                      </c:pt>
                    </c:numCache>
                  </c:numRef>
                </c:xVal>
                <c:yVal>
                  <c:numRef>
                    <c:extLst xmlns:c15="http://schemas.microsoft.com/office/drawing/2012/chart">
                      <c:ext xmlns:c15="http://schemas.microsoft.com/office/drawing/2012/chart" uri="{02D57815-91ED-43cb-92C2-25804820EDAC}">
                        <c15:formulaRef>
                          <c15:sqref>'Courbe de financement'!$Y$45:$Y$81</c15:sqref>
                        </c15:formulaRef>
                      </c:ext>
                    </c:extLst>
                    <c:numCache>
                      <c:formatCode>_(* #,##0.00_);_(* \(#,##0.00\);_(* "-"??_);_(@_)</c:formatCode>
                      <c:ptCount val="37"/>
                      <c:pt idx="0">
                        <c:v>0</c:v>
                      </c:pt>
                      <c:pt idx="1">
                        <c:v>1.5449999999999999E-3</c:v>
                      </c:pt>
                      <c:pt idx="2">
                        <c:v>0.30745499999999998</c:v>
                      </c:pt>
                      <c:pt idx="3">
                        <c:v>0.309</c:v>
                      </c:pt>
                      <c:pt idx="4">
                        <c:v>0.38470499999999996</c:v>
                      </c:pt>
                      <c:pt idx="5">
                        <c:v>1.13025</c:v>
                      </c:pt>
                      <c:pt idx="6">
                        <c:v>1.1736849999999999</c:v>
                      </c:pt>
                      <c:pt idx="7">
                        <c:v>1.1749259999999999</c:v>
                      </c:pt>
                      <c:pt idx="8">
                        <c:v>1.315159</c:v>
                      </c:pt>
                      <c:pt idx="9">
                        <c:v>1.3163999999999998</c:v>
                      </c:pt>
                      <c:pt idx="10">
                        <c:v>1.513719</c:v>
                      </c:pt>
                      <c:pt idx="11">
                        <c:v>1.5149599999999999</c:v>
                      </c:pt>
                      <c:pt idx="12">
                        <c:v>1.6005889999999998</c:v>
                      </c:pt>
                      <c:pt idx="13">
                        <c:v>1.6018299999999999</c:v>
                      </c:pt>
                      <c:pt idx="14">
                        <c:v>1.8736090000000001</c:v>
                      </c:pt>
                      <c:pt idx="15">
                        <c:v>1.8748499999999999</c:v>
                      </c:pt>
                      <c:pt idx="16">
                        <c:v>2.304236</c:v>
                      </c:pt>
                      <c:pt idx="17">
                        <c:v>2.3054769999999998</c:v>
                      </c:pt>
                      <c:pt idx="18">
                        <c:v>2.4320589999999997</c:v>
                      </c:pt>
                      <c:pt idx="19">
                        <c:v>2.4333</c:v>
                      </c:pt>
                      <c:pt idx="20">
                        <c:v>2.5065189999999999</c:v>
                      </c:pt>
                      <c:pt idx="21">
                        <c:v>2.5077599999999998</c:v>
                      </c:pt>
                      <c:pt idx="22">
                        <c:v>2.5164469999999999</c:v>
                      </c:pt>
                      <c:pt idx="23">
                        <c:v>2.5176879999999997</c:v>
                      </c:pt>
                      <c:pt idx="24">
                        <c:v>3.1766589999999999</c:v>
                      </c:pt>
                      <c:pt idx="25">
                        <c:v>3.1778999999999997</c:v>
                      </c:pt>
                      <c:pt idx="26">
                        <c:v>3.9224999999999994</c:v>
                      </c:pt>
                      <c:pt idx="27">
                        <c:v>3.9237409999999997</c:v>
                      </c:pt>
                      <c:pt idx="28">
                        <c:v>4.7899589999999996</c:v>
                      </c:pt>
                      <c:pt idx="29">
                        <c:v>4.7911999999999999</c:v>
                      </c:pt>
                      <c:pt idx="30">
                        <c:v>5.1250289999999996</c:v>
                      </c:pt>
                      <c:pt idx="31">
                        <c:v>5.1262699999999999</c:v>
                      </c:pt>
                      <c:pt idx="32">
                        <c:v>5.232996</c:v>
                      </c:pt>
                      <c:pt idx="33">
                        <c:v>5.2342370000000003</c:v>
                      </c:pt>
                      <c:pt idx="34">
                        <c:v>7.0609890000000002</c:v>
                      </c:pt>
                      <c:pt idx="35">
                        <c:v>7.0622299999999996</c:v>
                      </c:pt>
                      <c:pt idx="36">
                        <c:v>13.229999999999999</c:v>
                      </c:pt>
                    </c:numCache>
                  </c:numRef>
                </c:yVal>
                <c:smooth val="0"/>
                <c:extLst xmlns:c15="http://schemas.microsoft.com/office/drawing/2012/chart">
                  <c:ext xmlns:c16="http://schemas.microsoft.com/office/drawing/2014/chart" uri="{C3380CC4-5D6E-409C-BE32-E72D297353CC}">
                    <c16:uniqueId val="{0000000A-EC0F-4563-B750-CE01C3D8A92E}"/>
                  </c:ext>
                </c:extLst>
              </c15:ser>
            </c15:filteredScatterSeries>
            <c15:filteredScatterSeries>
              <c15:ser>
                <c:idx val="11"/>
                <c:order val="11"/>
                <c:tx>
                  <c:strRef>
                    <c:extLst xmlns:c15="http://schemas.microsoft.com/office/drawing/2012/chart">
                      <c:ext xmlns:c15="http://schemas.microsoft.com/office/drawing/2012/chart" uri="{02D57815-91ED-43cb-92C2-25804820EDAC}">
                        <c15:formulaRef>
                          <c15:sqref>'Courbe de financement'!$Z$44</c15:sqref>
                        </c15:formulaRef>
                      </c:ext>
                    </c:extLst>
                    <c:strCache>
                      <c:ptCount val="1"/>
                      <c:pt idx="0">
                        <c:v>Techniques de tourisme</c:v>
                      </c:pt>
                    </c:strCache>
                  </c:strRef>
                </c:tx>
                <c:spPr>
                  <a:ln w="22225" cap="rnd">
                    <a:solidFill>
                      <a:schemeClr val="accent6">
                        <a:lumMod val="60000"/>
                      </a:schemeClr>
                    </a:solidFill>
                    <a:round/>
                  </a:ln>
                  <a:effectLst/>
                </c:spPr>
                <c:marker>
                  <c:symbol val="none"/>
                </c:marker>
                <c:xVal>
                  <c:numRef>
                    <c:extLst xmlns:c15="http://schemas.microsoft.com/office/drawing/2012/chart">
                      <c:ext xmlns:c15="http://schemas.microsoft.com/office/drawing/2012/chart" uri="{02D57815-91ED-43cb-92C2-25804820EDAC}">
                        <c15:formulaRef>
                          <c15:sqref>'Courbe de financement'!$L$45:$L$81</c15:sqref>
                        </c15:formulaRef>
                      </c:ext>
                    </c:extLst>
                    <c:numCache>
                      <c:formatCode>General</c:formatCode>
                      <c:ptCount val="37"/>
                      <c:pt idx="0">
                        <c:v>0</c:v>
                      </c:pt>
                      <c:pt idx="1">
                        <c:v>1</c:v>
                      </c:pt>
                      <c:pt idx="2">
                        <c:v>199</c:v>
                      </c:pt>
                      <c:pt idx="3">
                        <c:v>200</c:v>
                      </c:pt>
                      <c:pt idx="4">
                        <c:v>249</c:v>
                      </c:pt>
                      <c:pt idx="5">
                        <c:v>250</c:v>
                      </c:pt>
                      <c:pt idx="6">
                        <c:v>285</c:v>
                      </c:pt>
                      <c:pt idx="7">
                        <c:v>286</c:v>
                      </c:pt>
                      <c:pt idx="8">
                        <c:v>399</c:v>
                      </c:pt>
                      <c:pt idx="9">
                        <c:v>400</c:v>
                      </c:pt>
                      <c:pt idx="10">
                        <c:v>559</c:v>
                      </c:pt>
                      <c:pt idx="11">
                        <c:v>560</c:v>
                      </c:pt>
                      <c:pt idx="12">
                        <c:v>629</c:v>
                      </c:pt>
                      <c:pt idx="13">
                        <c:v>630</c:v>
                      </c:pt>
                      <c:pt idx="14">
                        <c:v>849</c:v>
                      </c:pt>
                      <c:pt idx="15">
                        <c:v>850</c:v>
                      </c:pt>
                      <c:pt idx="16">
                        <c:v>1196</c:v>
                      </c:pt>
                      <c:pt idx="17">
                        <c:v>1197</c:v>
                      </c:pt>
                      <c:pt idx="18">
                        <c:v>1299</c:v>
                      </c:pt>
                      <c:pt idx="19">
                        <c:v>1300</c:v>
                      </c:pt>
                      <c:pt idx="20">
                        <c:v>1359</c:v>
                      </c:pt>
                      <c:pt idx="21">
                        <c:v>1360</c:v>
                      </c:pt>
                      <c:pt idx="22" formatCode="0">
                        <c:v>1367</c:v>
                      </c:pt>
                      <c:pt idx="23">
                        <c:v>1368</c:v>
                      </c:pt>
                      <c:pt idx="24">
                        <c:v>1899</c:v>
                      </c:pt>
                      <c:pt idx="25">
                        <c:v>1900</c:v>
                      </c:pt>
                      <c:pt idx="26">
                        <c:v>2500</c:v>
                      </c:pt>
                      <c:pt idx="27">
                        <c:v>2501</c:v>
                      </c:pt>
                      <c:pt idx="28">
                        <c:v>3199</c:v>
                      </c:pt>
                      <c:pt idx="29">
                        <c:v>3200</c:v>
                      </c:pt>
                      <c:pt idx="30">
                        <c:v>3469</c:v>
                      </c:pt>
                      <c:pt idx="31">
                        <c:v>3470</c:v>
                      </c:pt>
                      <c:pt idx="32">
                        <c:v>3556</c:v>
                      </c:pt>
                      <c:pt idx="33">
                        <c:v>3557</c:v>
                      </c:pt>
                      <c:pt idx="34">
                        <c:v>5029</c:v>
                      </c:pt>
                      <c:pt idx="35">
                        <c:v>5030</c:v>
                      </c:pt>
                      <c:pt idx="36">
                        <c:v>10000</c:v>
                      </c:pt>
                    </c:numCache>
                  </c:numRef>
                </c:xVal>
                <c:yVal>
                  <c:numRef>
                    <c:extLst xmlns:c15="http://schemas.microsoft.com/office/drawing/2012/chart">
                      <c:ext xmlns:c15="http://schemas.microsoft.com/office/drawing/2012/chart" uri="{02D57815-91ED-43cb-92C2-25804820EDAC}">
                        <c15:formulaRef>
                          <c15:sqref>'Courbe de financement'!$Z$45:$Z$81</c15:sqref>
                        </c15:formulaRef>
                      </c:ext>
                    </c:extLst>
                    <c:numCache>
                      <c:formatCode>_(* #,##0.00_);_(* \(#,##0.00\);_(* "-"??_);_(@_)</c:formatCode>
                      <c:ptCount val="37"/>
                      <c:pt idx="0">
                        <c:v>0</c:v>
                      </c:pt>
                      <c:pt idx="1">
                        <c:v>1.5449999999999999E-3</c:v>
                      </c:pt>
                      <c:pt idx="2">
                        <c:v>0.30745499999999998</c:v>
                      </c:pt>
                      <c:pt idx="3">
                        <c:v>0.309</c:v>
                      </c:pt>
                      <c:pt idx="4">
                        <c:v>0.38470499999999996</c:v>
                      </c:pt>
                      <c:pt idx="5">
                        <c:v>0.38624999999999998</c:v>
                      </c:pt>
                      <c:pt idx="6">
                        <c:v>0.44032499999999997</c:v>
                      </c:pt>
                      <c:pt idx="7">
                        <c:v>0.44186999999999999</c:v>
                      </c:pt>
                      <c:pt idx="8">
                        <c:v>0.61645499999999998</c:v>
                      </c:pt>
                      <c:pt idx="9">
                        <c:v>0.61799999999999999</c:v>
                      </c:pt>
                      <c:pt idx="10">
                        <c:v>0.86365499999999995</c:v>
                      </c:pt>
                      <c:pt idx="11">
                        <c:v>0.86519999999999997</c:v>
                      </c:pt>
                      <c:pt idx="12">
                        <c:v>0.97180499999999992</c:v>
                      </c:pt>
                      <c:pt idx="13">
                        <c:v>0.97334999999999994</c:v>
                      </c:pt>
                      <c:pt idx="14">
                        <c:v>1.3117049999999999</c:v>
                      </c:pt>
                      <c:pt idx="15">
                        <c:v>2.5289999999999999</c:v>
                      </c:pt>
                      <c:pt idx="16">
                        <c:v>2.9234400000000003</c:v>
                      </c:pt>
                      <c:pt idx="17">
                        <c:v>2.9245799999999997</c:v>
                      </c:pt>
                      <c:pt idx="18">
                        <c:v>3.0408599999999999</c:v>
                      </c:pt>
                      <c:pt idx="19">
                        <c:v>3.0419999999999998</c:v>
                      </c:pt>
                      <c:pt idx="20">
                        <c:v>3.1092599999999999</c:v>
                      </c:pt>
                      <c:pt idx="21">
                        <c:v>3.1104000000000003</c:v>
                      </c:pt>
                      <c:pt idx="22">
                        <c:v>3.1183800000000002</c:v>
                      </c:pt>
                      <c:pt idx="23">
                        <c:v>3.1195200000000001</c:v>
                      </c:pt>
                      <c:pt idx="24">
                        <c:v>3.7248600000000001</c:v>
                      </c:pt>
                      <c:pt idx="25">
                        <c:v>3.726</c:v>
                      </c:pt>
                      <c:pt idx="26">
                        <c:v>4.41</c:v>
                      </c:pt>
                      <c:pt idx="27">
                        <c:v>4.4111399999999996</c:v>
                      </c:pt>
                      <c:pt idx="28">
                        <c:v>5.2068599999999998</c:v>
                      </c:pt>
                      <c:pt idx="29">
                        <c:v>5.2080000000000002</c:v>
                      </c:pt>
                      <c:pt idx="30">
                        <c:v>5.5146599999999992</c:v>
                      </c:pt>
                      <c:pt idx="31">
                        <c:v>5.5158000000000005</c:v>
                      </c:pt>
                      <c:pt idx="32">
                        <c:v>5.6138399999999997</c:v>
                      </c:pt>
                      <c:pt idx="33">
                        <c:v>5.6149799999999992</c:v>
                      </c:pt>
                      <c:pt idx="34">
                        <c:v>7.2930600000000005</c:v>
                      </c:pt>
                      <c:pt idx="35">
                        <c:v>7.2942</c:v>
                      </c:pt>
                      <c:pt idx="36">
                        <c:v>12.96</c:v>
                      </c:pt>
                    </c:numCache>
                  </c:numRef>
                </c:yVal>
                <c:smooth val="0"/>
                <c:extLst xmlns:c15="http://schemas.microsoft.com/office/drawing/2012/chart">
                  <c:ext xmlns:c16="http://schemas.microsoft.com/office/drawing/2014/chart" uri="{C3380CC4-5D6E-409C-BE32-E72D297353CC}">
                    <c16:uniqueId val="{0000000B-EC0F-4563-B750-CE01C3D8A92E}"/>
                  </c:ext>
                </c:extLst>
              </c15:ser>
            </c15:filteredScatterSeries>
            <c15:filteredScatterSeries>
              <c15:ser>
                <c:idx val="12"/>
                <c:order val="12"/>
                <c:tx>
                  <c:strRef>
                    <c:extLst xmlns:c15="http://schemas.microsoft.com/office/drawing/2012/chart">
                      <c:ext xmlns:c15="http://schemas.microsoft.com/office/drawing/2012/chart" uri="{02D57815-91ED-43cb-92C2-25804820EDAC}">
                        <c15:formulaRef>
                          <c15:sqref>'Courbe de financement'!$AA$44</c15:sqref>
                        </c15:formulaRef>
                      </c:ext>
                    </c:extLst>
                    <c:strCache>
                      <c:ptCount val="1"/>
                      <c:pt idx="0">
                        <c:v>Techniques de l'informatique</c:v>
                      </c:pt>
                    </c:strCache>
                  </c:strRef>
                </c:tx>
                <c:spPr>
                  <a:ln w="22225" cap="rnd">
                    <a:solidFill>
                      <a:schemeClr val="accent1">
                        <a:lumMod val="80000"/>
                        <a:lumOff val="20000"/>
                      </a:schemeClr>
                    </a:solidFill>
                    <a:round/>
                  </a:ln>
                  <a:effectLst/>
                </c:spPr>
                <c:marker>
                  <c:symbol val="none"/>
                </c:marker>
                <c:xVal>
                  <c:numRef>
                    <c:extLst xmlns:c15="http://schemas.microsoft.com/office/drawing/2012/chart">
                      <c:ext xmlns:c15="http://schemas.microsoft.com/office/drawing/2012/chart" uri="{02D57815-91ED-43cb-92C2-25804820EDAC}">
                        <c15:formulaRef>
                          <c15:sqref>'Courbe de financement'!$L$45:$L$81</c15:sqref>
                        </c15:formulaRef>
                      </c:ext>
                    </c:extLst>
                    <c:numCache>
                      <c:formatCode>General</c:formatCode>
                      <c:ptCount val="37"/>
                      <c:pt idx="0">
                        <c:v>0</c:v>
                      </c:pt>
                      <c:pt idx="1">
                        <c:v>1</c:v>
                      </c:pt>
                      <c:pt idx="2">
                        <c:v>199</c:v>
                      </c:pt>
                      <c:pt idx="3">
                        <c:v>200</c:v>
                      </c:pt>
                      <c:pt idx="4">
                        <c:v>249</c:v>
                      </c:pt>
                      <c:pt idx="5">
                        <c:v>250</c:v>
                      </c:pt>
                      <c:pt idx="6">
                        <c:v>285</c:v>
                      </c:pt>
                      <c:pt idx="7">
                        <c:v>286</c:v>
                      </c:pt>
                      <c:pt idx="8">
                        <c:v>399</c:v>
                      </c:pt>
                      <c:pt idx="9">
                        <c:v>400</c:v>
                      </c:pt>
                      <c:pt idx="10">
                        <c:v>559</c:v>
                      </c:pt>
                      <c:pt idx="11">
                        <c:v>560</c:v>
                      </c:pt>
                      <c:pt idx="12">
                        <c:v>629</c:v>
                      </c:pt>
                      <c:pt idx="13">
                        <c:v>630</c:v>
                      </c:pt>
                      <c:pt idx="14">
                        <c:v>849</c:v>
                      </c:pt>
                      <c:pt idx="15">
                        <c:v>850</c:v>
                      </c:pt>
                      <c:pt idx="16">
                        <c:v>1196</c:v>
                      </c:pt>
                      <c:pt idx="17">
                        <c:v>1197</c:v>
                      </c:pt>
                      <c:pt idx="18">
                        <c:v>1299</c:v>
                      </c:pt>
                      <c:pt idx="19">
                        <c:v>1300</c:v>
                      </c:pt>
                      <c:pt idx="20">
                        <c:v>1359</c:v>
                      </c:pt>
                      <c:pt idx="21">
                        <c:v>1360</c:v>
                      </c:pt>
                      <c:pt idx="22" formatCode="0">
                        <c:v>1367</c:v>
                      </c:pt>
                      <c:pt idx="23">
                        <c:v>1368</c:v>
                      </c:pt>
                      <c:pt idx="24">
                        <c:v>1899</c:v>
                      </c:pt>
                      <c:pt idx="25">
                        <c:v>1900</c:v>
                      </c:pt>
                      <c:pt idx="26">
                        <c:v>2500</c:v>
                      </c:pt>
                      <c:pt idx="27">
                        <c:v>2501</c:v>
                      </c:pt>
                      <c:pt idx="28">
                        <c:v>3199</c:v>
                      </c:pt>
                      <c:pt idx="29">
                        <c:v>3200</c:v>
                      </c:pt>
                      <c:pt idx="30">
                        <c:v>3469</c:v>
                      </c:pt>
                      <c:pt idx="31">
                        <c:v>3470</c:v>
                      </c:pt>
                      <c:pt idx="32">
                        <c:v>3556</c:v>
                      </c:pt>
                      <c:pt idx="33">
                        <c:v>3557</c:v>
                      </c:pt>
                      <c:pt idx="34">
                        <c:v>5029</c:v>
                      </c:pt>
                      <c:pt idx="35">
                        <c:v>5030</c:v>
                      </c:pt>
                      <c:pt idx="36">
                        <c:v>10000</c:v>
                      </c:pt>
                    </c:numCache>
                  </c:numRef>
                </c:xVal>
                <c:yVal>
                  <c:numRef>
                    <c:extLst xmlns:c15="http://schemas.microsoft.com/office/drawing/2012/chart">
                      <c:ext xmlns:c15="http://schemas.microsoft.com/office/drawing/2012/chart" uri="{02D57815-91ED-43cb-92C2-25804820EDAC}">
                        <c15:formulaRef>
                          <c15:sqref>'Courbe de financement'!$AA$45:$AA$81</c15:sqref>
                        </c15:formulaRef>
                      </c:ext>
                    </c:extLst>
                    <c:numCache>
                      <c:formatCode>_(* #,##0.00_);_(* \(#,##0.00\);_(* "-"??_);_(@_)</c:formatCode>
                      <c:ptCount val="37"/>
                      <c:pt idx="0">
                        <c:v>0</c:v>
                      </c:pt>
                      <c:pt idx="1">
                        <c:v>1.5449999999999999E-3</c:v>
                      </c:pt>
                      <c:pt idx="2">
                        <c:v>0.30745499999999998</c:v>
                      </c:pt>
                      <c:pt idx="3">
                        <c:v>0.309</c:v>
                      </c:pt>
                      <c:pt idx="4">
                        <c:v>0.38470499999999996</c:v>
                      </c:pt>
                      <c:pt idx="5">
                        <c:v>0.38624999999999998</c:v>
                      </c:pt>
                      <c:pt idx="6">
                        <c:v>0.44032499999999997</c:v>
                      </c:pt>
                      <c:pt idx="7">
                        <c:v>0.44186999999999999</c:v>
                      </c:pt>
                      <c:pt idx="8">
                        <c:v>0.61645499999999998</c:v>
                      </c:pt>
                      <c:pt idx="9">
                        <c:v>2.9784000000000002</c:v>
                      </c:pt>
                      <c:pt idx="10">
                        <c:v>3.1367639999999999</c:v>
                      </c:pt>
                      <c:pt idx="11">
                        <c:v>3.1377600000000001</c:v>
                      </c:pt>
                      <c:pt idx="12">
                        <c:v>3.2064840000000001</c:v>
                      </c:pt>
                      <c:pt idx="13">
                        <c:v>3.2074799999999999</c:v>
                      </c:pt>
                      <c:pt idx="14">
                        <c:v>3.4256039999999999</c:v>
                      </c:pt>
                      <c:pt idx="15">
                        <c:v>3.4266000000000001</c:v>
                      </c:pt>
                      <c:pt idx="16">
                        <c:v>3.7712159999999999</c:v>
                      </c:pt>
                      <c:pt idx="17">
                        <c:v>3.7722119999999997</c:v>
                      </c:pt>
                      <c:pt idx="18">
                        <c:v>3.8738039999999998</c:v>
                      </c:pt>
                      <c:pt idx="19">
                        <c:v>3.8748</c:v>
                      </c:pt>
                      <c:pt idx="20">
                        <c:v>3.9335640000000001</c:v>
                      </c:pt>
                      <c:pt idx="21">
                        <c:v>3.9345600000000003</c:v>
                      </c:pt>
                      <c:pt idx="22">
                        <c:v>3.941532</c:v>
                      </c:pt>
                      <c:pt idx="23">
                        <c:v>3.9425280000000003</c:v>
                      </c:pt>
                      <c:pt idx="24">
                        <c:v>4.4714039999999997</c:v>
                      </c:pt>
                      <c:pt idx="25">
                        <c:v>4.4724000000000004</c:v>
                      </c:pt>
                      <c:pt idx="26">
                        <c:v>5.07</c:v>
                      </c:pt>
                      <c:pt idx="27">
                        <c:v>5.0709960000000001</c:v>
                      </c:pt>
                      <c:pt idx="28">
                        <c:v>5.7662040000000001</c:v>
                      </c:pt>
                      <c:pt idx="29">
                        <c:v>5.7671999999999999</c:v>
                      </c:pt>
                      <c:pt idx="30">
                        <c:v>6.0351239999999997</c:v>
                      </c:pt>
                      <c:pt idx="31">
                        <c:v>6.0361200000000004</c:v>
                      </c:pt>
                      <c:pt idx="32">
                        <c:v>6.1217759999999997</c:v>
                      </c:pt>
                      <c:pt idx="33">
                        <c:v>6.130204</c:v>
                      </c:pt>
                      <c:pt idx="34">
                        <c:v>8.1497880000000009</c:v>
                      </c:pt>
                      <c:pt idx="35">
                        <c:v>8.1511600000000008</c:v>
                      </c:pt>
                      <c:pt idx="36">
                        <c:v>14.969999999999999</c:v>
                      </c:pt>
                    </c:numCache>
                  </c:numRef>
                </c:yVal>
                <c:smooth val="0"/>
                <c:extLst xmlns:c15="http://schemas.microsoft.com/office/drawing/2012/chart">
                  <c:ext xmlns:c16="http://schemas.microsoft.com/office/drawing/2014/chart" uri="{C3380CC4-5D6E-409C-BE32-E72D297353CC}">
                    <c16:uniqueId val="{0000000C-EC0F-4563-B750-CE01C3D8A92E}"/>
                  </c:ext>
                </c:extLst>
              </c15:ser>
            </c15:filteredScatterSeries>
            <c15:filteredScatterSeries>
              <c15:ser>
                <c:idx val="13"/>
                <c:order val="13"/>
                <c:tx>
                  <c:strRef>
                    <c:extLst xmlns:c15="http://schemas.microsoft.com/office/drawing/2012/chart">
                      <c:ext xmlns:c15="http://schemas.microsoft.com/office/drawing/2012/chart" uri="{02D57815-91ED-43cb-92C2-25804820EDAC}">
                        <c15:formulaRef>
                          <c15:sqref>'Courbe de financement'!$AB$44</c15:sqref>
                        </c15:formulaRef>
                      </c:ext>
                    </c:extLst>
                    <c:strCache>
                      <c:ptCount val="1"/>
                      <c:pt idx="0">
                        <c:v>Arts, lettres et communication</c:v>
                      </c:pt>
                    </c:strCache>
                  </c:strRef>
                </c:tx>
                <c:spPr>
                  <a:ln w="22225" cap="rnd">
                    <a:solidFill>
                      <a:schemeClr val="accent2">
                        <a:lumMod val="80000"/>
                        <a:lumOff val="20000"/>
                      </a:schemeClr>
                    </a:solidFill>
                    <a:round/>
                  </a:ln>
                  <a:effectLst/>
                </c:spPr>
                <c:marker>
                  <c:symbol val="none"/>
                </c:marker>
                <c:xVal>
                  <c:numRef>
                    <c:extLst xmlns:c15="http://schemas.microsoft.com/office/drawing/2012/chart">
                      <c:ext xmlns:c15="http://schemas.microsoft.com/office/drawing/2012/chart" uri="{02D57815-91ED-43cb-92C2-25804820EDAC}">
                        <c15:formulaRef>
                          <c15:sqref>'Courbe de financement'!$L$45:$L$81</c15:sqref>
                        </c15:formulaRef>
                      </c:ext>
                    </c:extLst>
                    <c:numCache>
                      <c:formatCode>General</c:formatCode>
                      <c:ptCount val="37"/>
                      <c:pt idx="0">
                        <c:v>0</c:v>
                      </c:pt>
                      <c:pt idx="1">
                        <c:v>1</c:v>
                      </c:pt>
                      <c:pt idx="2">
                        <c:v>199</c:v>
                      </c:pt>
                      <c:pt idx="3">
                        <c:v>200</c:v>
                      </c:pt>
                      <c:pt idx="4">
                        <c:v>249</c:v>
                      </c:pt>
                      <c:pt idx="5">
                        <c:v>250</c:v>
                      </c:pt>
                      <c:pt idx="6">
                        <c:v>285</c:v>
                      </c:pt>
                      <c:pt idx="7">
                        <c:v>286</c:v>
                      </c:pt>
                      <c:pt idx="8">
                        <c:v>399</c:v>
                      </c:pt>
                      <c:pt idx="9">
                        <c:v>400</c:v>
                      </c:pt>
                      <c:pt idx="10">
                        <c:v>559</c:v>
                      </c:pt>
                      <c:pt idx="11">
                        <c:v>560</c:v>
                      </c:pt>
                      <c:pt idx="12">
                        <c:v>629</c:v>
                      </c:pt>
                      <c:pt idx="13">
                        <c:v>630</c:v>
                      </c:pt>
                      <c:pt idx="14">
                        <c:v>849</c:v>
                      </c:pt>
                      <c:pt idx="15">
                        <c:v>850</c:v>
                      </c:pt>
                      <c:pt idx="16">
                        <c:v>1196</c:v>
                      </c:pt>
                      <c:pt idx="17">
                        <c:v>1197</c:v>
                      </c:pt>
                      <c:pt idx="18">
                        <c:v>1299</c:v>
                      </c:pt>
                      <c:pt idx="19">
                        <c:v>1300</c:v>
                      </c:pt>
                      <c:pt idx="20">
                        <c:v>1359</c:v>
                      </c:pt>
                      <c:pt idx="21">
                        <c:v>1360</c:v>
                      </c:pt>
                      <c:pt idx="22" formatCode="0">
                        <c:v>1367</c:v>
                      </c:pt>
                      <c:pt idx="23">
                        <c:v>1368</c:v>
                      </c:pt>
                      <c:pt idx="24">
                        <c:v>1899</c:v>
                      </c:pt>
                      <c:pt idx="25">
                        <c:v>1900</c:v>
                      </c:pt>
                      <c:pt idx="26">
                        <c:v>2500</c:v>
                      </c:pt>
                      <c:pt idx="27">
                        <c:v>2501</c:v>
                      </c:pt>
                      <c:pt idx="28">
                        <c:v>3199</c:v>
                      </c:pt>
                      <c:pt idx="29">
                        <c:v>3200</c:v>
                      </c:pt>
                      <c:pt idx="30">
                        <c:v>3469</c:v>
                      </c:pt>
                      <c:pt idx="31">
                        <c:v>3470</c:v>
                      </c:pt>
                      <c:pt idx="32">
                        <c:v>3556</c:v>
                      </c:pt>
                      <c:pt idx="33">
                        <c:v>3557</c:v>
                      </c:pt>
                      <c:pt idx="34">
                        <c:v>5029</c:v>
                      </c:pt>
                      <c:pt idx="35">
                        <c:v>5030</c:v>
                      </c:pt>
                      <c:pt idx="36">
                        <c:v>10000</c:v>
                      </c:pt>
                    </c:numCache>
                  </c:numRef>
                </c:xVal>
                <c:yVal>
                  <c:numRef>
                    <c:extLst xmlns:c15="http://schemas.microsoft.com/office/drawing/2012/chart">
                      <c:ext xmlns:c15="http://schemas.microsoft.com/office/drawing/2012/chart" uri="{02D57815-91ED-43cb-92C2-25804820EDAC}">
                        <c15:formulaRef>
                          <c15:sqref>'Courbe de financement'!$AB$45:$AB$81</c15:sqref>
                        </c15:formulaRef>
                      </c:ext>
                    </c:extLst>
                    <c:numCache>
                      <c:formatCode>_(* #,##0.00_);_(* \(#,##0.00\);_(* "-"??_);_(@_)</c:formatCode>
                      <c:ptCount val="37"/>
                      <c:pt idx="0">
                        <c:v>0</c:v>
                      </c:pt>
                      <c:pt idx="1">
                        <c:v>1.5449999999999999E-3</c:v>
                      </c:pt>
                      <c:pt idx="2">
                        <c:v>0.30745499999999998</c:v>
                      </c:pt>
                      <c:pt idx="3">
                        <c:v>0.57079999999999997</c:v>
                      </c:pt>
                      <c:pt idx="4">
                        <c:v>0.64449599999999996</c:v>
                      </c:pt>
                      <c:pt idx="5">
                        <c:v>0.64600000000000002</c:v>
                      </c:pt>
                      <c:pt idx="6">
                        <c:v>0.69863999999999993</c:v>
                      </c:pt>
                      <c:pt idx="7">
                        <c:v>0.70014399999999999</c:v>
                      </c:pt>
                      <c:pt idx="8">
                        <c:v>0.87009599999999998</c:v>
                      </c:pt>
                      <c:pt idx="9">
                        <c:v>0.87159999999999993</c:v>
                      </c:pt>
                      <c:pt idx="10">
                        <c:v>1.1107359999999999</c:v>
                      </c:pt>
                      <c:pt idx="11">
                        <c:v>1.1122399999999999</c:v>
                      </c:pt>
                      <c:pt idx="12">
                        <c:v>1.216016</c:v>
                      </c:pt>
                      <c:pt idx="13">
                        <c:v>1.2175199999999999</c:v>
                      </c:pt>
                      <c:pt idx="14">
                        <c:v>1.546896</c:v>
                      </c:pt>
                      <c:pt idx="15">
                        <c:v>1.5484</c:v>
                      </c:pt>
                      <c:pt idx="16">
                        <c:v>2.068784</c:v>
                      </c:pt>
                      <c:pt idx="17">
                        <c:v>2.0702879999999997</c:v>
                      </c:pt>
                      <c:pt idx="18">
                        <c:v>2.2236959999999999</c:v>
                      </c:pt>
                      <c:pt idx="19">
                        <c:v>2.2252000000000001</c:v>
                      </c:pt>
                      <c:pt idx="20">
                        <c:v>2.313936</c:v>
                      </c:pt>
                      <c:pt idx="21">
                        <c:v>2.3154399999999997</c:v>
                      </c:pt>
                      <c:pt idx="22">
                        <c:v>2.325968</c:v>
                      </c:pt>
                      <c:pt idx="23">
                        <c:v>2.3274719999999998</c:v>
                      </c:pt>
                      <c:pt idx="24">
                        <c:v>3.126096</c:v>
                      </c:pt>
                      <c:pt idx="25">
                        <c:v>3.1275999999999997</c:v>
                      </c:pt>
                      <c:pt idx="26">
                        <c:v>4.0299999999999994</c:v>
                      </c:pt>
                      <c:pt idx="27">
                        <c:v>4.031504</c:v>
                      </c:pt>
                      <c:pt idx="28">
                        <c:v>5.081296</c:v>
                      </c:pt>
                      <c:pt idx="29">
                        <c:v>5.0827999999999989</c:v>
                      </c:pt>
                      <c:pt idx="30">
                        <c:v>5.4873759999999994</c:v>
                      </c:pt>
                      <c:pt idx="31">
                        <c:v>5.48888</c:v>
                      </c:pt>
                      <c:pt idx="32">
                        <c:v>5.6182239999999997</c:v>
                      </c:pt>
                      <c:pt idx="33">
                        <c:v>5.6197280000000003</c:v>
                      </c:pt>
                      <c:pt idx="34">
                        <c:v>7.8336159999999992</c:v>
                      </c:pt>
                      <c:pt idx="35">
                        <c:v>7.8351199999999999</c:v>
                      </c:pt>
                      <c:pt idx="36">
                        <c:v>15.309999999999999</c:v>
                      </c:pt>
                    </c:numCache>
                  </c:numRef>
                </c:yVal>
                <c:smooth val="0"/>
                <c:extLst xmlns:c15="http://schemas.microsoft.com/office/drawing/2012/chart">
                  <c:ext xmlns:c16="http://schemas.microsoft.com/office/drawing/2014/chart" uri="{C3380CC4-5D6E-409C-BE32-E72D297353CC}">
                    <c16:uniqueId val="{0000000D-EC0F-4563-B750-CE01C3D8A92E}"/>
                  </c:ext>
                </c:extLst>
              </c15:ser>
            </c15:filteredScatterSeries>
            <c15:filteredScatterSeries>
              <c15:ser>
                <c:idx val="14"/>
                <c:order val="14"/>
                <c:tx>
                  <c:strRef>
                    <c:extLst xmlns:c15="http://schemas.microsoft.com/office/drawing/2012/chart">
                      <c:ext xmlns:c15="http://schemas.microsoft.com/office/drawing/2012/chart" uri="{02D57815-91ED-43cb-92C2-25804820EDAC}">
                        <c15:formulaRef>
                          <c15:sqref>'Courbe de financement'!$AC$44</c15:sqref>
                        </c15:formulaRef>
                      </c:ext>
                    </c:extLst>
                    <c:strCache>
                      <c:ptCount val="1"/>
                      <c:pt idx="0">
                        <c:v>Photographie</c:v>
                      </c:pt>
                    </c:strCache>
                  </c:strRef>
                </c:tx>
                <c:spPr>
                  <a:ln w="22225" cap="rnd">
                    <a:solidFill>
                      <a:schemeClr val="accent3">
                        <a:lumMod val="80000"/>
                        <a:lumOff val="20000"/>
                      </a:schemeClr>
                    </a:solidFill>
                    <a:round/>
                  </a:ln>
                  <a:effectLst/>
                </c:spPr>
                <c:marker>
                  <c:symbol val="none"/>
                </c:marker>
                <c:xVal>
                  <c:numRef>
                    <c:extLst xmlns:c15="http://schemas.microsoft.com/office/drawing/2012/chart">
                      <c:ext xmlns:c15="http://schemas.microsoft.com/office/drawing/2012/chart" uri="{02D57815-91ED-43cb-92C2-25804820EDAC}">
                        <c15:formulaRef>
                          <c15:sqref>'Courbe de financement'!$L$45:$L$81</c15:sqref>
                        </c15:formulaRef>
                      </c:ext>
                    </c:extLst>
                    <c:numCache>
                      <c:formatCode>General</c:formatCode>
                      <c:ptCount val="37"/>
                      <c:pt idx="0">
                        <c:v>0</c:v>
                      </c:pt>
                      <c:pt idx="1">
                        <c:v>1</c:v>
                      </c:pt>
                      <c:pt idx="2">
                        <c:v>199</c:v>
                      </c:pt>
                      <c:pt idx="3">
                        <c:v>200</c:v>
                      </c:pt>
                      <c:pt idx="4">
                        <c:v>249</c:v>
                      </c:pt>
                      <c:pt idx="5">
                        <c:v>250</c:v>
                      </c:pt>
                      <c:pt idx="6">
                        <c:v>285</c:v>
                      </c:pt>
                      <c:pt idx="7">
                        <c:v>286</c:v>
                      </c:pt>
                      <c:pt idx="8">
                        <c:v>399</c:v>
                      </c:pt>
                      <c:pt idx="9">
                        <c:v>400</c:v>
                      </c:pt>
                      <c:pt idx="10">
                        <c:v>559</c:v>
                      </c:pt>
                      <c:pt idx="11">
                        <c:v>560</c:v>
                      </c:pt>
                      <c:pt idx="12">
                        <c:v>629</c:v>
                      </c:pt>
                      <c:pt idx="13">
                        <c:v>630</c:v>
                      </c:pt>
                      <c:pt idx="14">
                        <c:v>849</c:v>
                      </c:pt>
                      <c:pt idx="15">
                        <c:v>850</c:v>
                      </c:pt>
                      <c:pt idx="16">
                        <c:v>1196</c:v>
                      </c:pt>
                      <c:pt idx="17">
                        <c:v>1197</c:v>
                      </c:pt>
                      <c:pt idx="18">
                        <c:v>1299</c:v>
                      </c:pt>
                      <c:pt idx="19">
                        <c:v>1300</c:v>
                      </c:pt>
                      <c:pt idx="20">
                        <c:v>1359</c:v>
                      </c:pt>
                      <c:pt idx="21">
                        <c:v>1360</c:v>
                      </c:pt>
                      <c:pt idx="22" formatCode="0">
                        <c:v>1367</c:v>
                      </c:pt>
                      <c:pt idx="23">
                        <c:v>1368</c:v>
                      </c:pt>
                      <c:pt idx="24">
                        <c:v>1899</c:v>
                      </c:pt>
                      <c:pt idx="25">
                        <c:v>1900</c:v>
                      </c:pt>
                      <c:pt idx="26">
                        <c:v>2500</c:v>
                      </c:pt>
                      <c:pt idx="27">
                        <c:v>2501</c:v>
                      </c:pt>
                      <c:pt idx="28">
                        <c:v>3199</c:v>
                      </c:pt>
                      <c:pt idx="29">
                        <c:v>3200</c:v>
                      </c:pt>
                      <c:pt idx="30">
                        <c:v>3469</c:v>
                      </c:pt>
                      <c:pt idx="31">
                        <c:v>3470</c:v>
                      </c:pt>
                      <c:pt idx="32">
                        <c:v>3556</c:v>
                      </c:pt>
                      <c:pt idx="33">
                        <c:v>3557</c:v>
                      </c:pt>
                      <c:pt idx="34">
                        <c:v>5029</c:v>
                      </c:pt>
                      <c:pt idx="35">
                        <c:v>5030</c:v>
                      </c:pt>
                      <c:pt idx="36">
                        <c:v>10000</c:v>
                      </c:pt>
                    </c:numCache>
                  </c:numRef>
                </c:xVal>
                <c:yVal>
                  <c:numRef>
                    <c:extLst xmlns:c15="http://schemas.microsoft.com/office/drawing/2012/chart">
                      <c:ext xmlns:c15="http://schemas.microsoft.com/office/drawing/2012/chart" uri="{02D57815-91ED-43cb-92C2-25804820EDAC}">
                        <c15:formulaRef>
                          <c15:sqref>'Courbe de financement'!$AC$45:$AC$81</c15:sqref>
                        </c15:formulaRef>
                      </c:ext>
                    </c:extLst>
                    <c:numCache>
                      <c:formatCode>_(* #,##0.00_);_(* \(#,##0.00\);_(* "-"??_);_(@_)</c:formatCode>
                      <c:ptCount val="37"/>
                      <c:pt idx="0">
                        <c:v>0</c:v>
                      </c:pt>
                      <c:pt idx="1">
                        <c:v>1.5449999999999999E-3</c:v>
                      </c:pt>
                      <c:pt idx="2">
                        <c:v>0.30745499999999998</c:v>
                      </c:pt>
                      <c:pt idx="3">
                        <c:v>0.309</c:v>
                      </c:pt>
                      <c:pt idx="4">
                        <c:v>0.38470499999999996</c:v>
                      </c:pt>
                      <c:pt idx="5">
                        <c:v>0.38624999999999998</c:v>
                      </c:pt>
                      <c:pt idx="6">
                        <c:v>0.44032499999999997</c:v>
                      </c:pt>
                      <c:pt idx="7">
                        <c:v>0.44186999999999999</c:v>
                      </c:pt>
                      <c:pt idx="8">
                        <c:v>0.61645499999999998</c:v>
                      </c:pt>
                      <c:pt idx="9">
                        <c:v>1.1348</c:v>
                      </c:pt>
                      <c:pt idx="10">
                        <c:v>1.4268830000000001</c:v>
                      </c:pt>
                      <c:pt idx="11">
                        <c:v>1.4287200000000002</c:v>
                      </c:pt>
                      <c:pt idx="12">
                        <c:v>1.5554730000000001</c:v>
                      </c:pt>
                      <c:pt idx="13">
                        <c:v>1.5573100000000002</c:v>
                      </c:pt>
                      <c:pt idx="14">
                        <c:v>1.959613</c:v>
                      </c:pt>
                      <c:pt idx="15">
                        <c:v>1.9614500000000001</c:v>
                      </c:pt>
                      <c:pt idx="16">
                        <c:v>2.5970520000000001</c:v>
                      </c:pt>
                      <c:pt idx="17">
                        <c:v>2.5988890000000002</c:v>
                      </c:pt>
                      <c:pt idx="18">
                        <c:v>2.7862629999999999</c:v>
                      </c:pt>
                      <c:pt idx="19">
                        <c:v>2.7881</c:v>
                      </c:pt>
                      <c:pt idx="20">
                        <c:v>2.8964829999999999</c:v>
                      </c:pt>
                      <c:pt idx="21">
                        <c:v>2.89832</c:v>
                      </c:pt>
                      <c:pt idx="22">
                        <c:v>2.9111790000000002</c:v>
                      </c:pt>
                      <c:pt idx="23">
                        <c:v>2.9130159999999998</c:v>
                      </c:pt>
                      <c:pt idx="24">
                        <c:v>3.8884630000000002</c:v>
                      </c:pt>
                      <c:pt idx="25">
                        <c:v>3.8902999999999999</c:v>
                      </c:pt>
                      <c:pt idx="26">
                        <c:v>4.9925000000000006</c:v>
                      </c:pt>
                      <c:pt idx="27">
                        <c:v>4.9943370000000007</c:v>
                      </c:pt>
                      <c:pt idx="28">
                        <c:v>6.2765630000000003</c:v>
                      </c:pt>
                      <c:pt idx="29">
                        <c:v>6.2784000000000004</c:v>
                      </c:pt>
                      <c:pt idx="30">
                        <c:v>6.7725530000000003</c:v>
                      </c:pt>
                      <c:pt idx="31">
                        <c:v>6.7743900000000004</c:v>
                      </c:pt>
                      <c:pt idx="32">
                        <c:v>6.9323720000000009</c:v>
                      </c:pt>
                      <c:pt idx="33">
                        <c:v>6.934209000000001</c:v>
                      </c:pt>
                      <c:pt idx="34">
                        <c:v>9.6382730000000016</c:v>
                      </c:pt>
                      <c:pt idx="35">
                        <c:v>9.64011</c:v>
                      </c:pt>
                      <c:pt idx="36">
                        <c:v>18.77</c:v>
                      </c:pt>
                    </c:numCache>
                  </c:numRef>
                </c:yVal>
                <c:smooth val="0"/>
                <c:extLst xmlns:c15="http://schemas.microsoft.com/office/drawing/2012/chart">
                  <c:ext xmlns:c16="http://schemas.microsoft.com/office/drawing/2014/chart" uri="{C3380CC4-5D6E-409C-BE32-E72D297353CC}">
                    <c16:uniqueId val="{0000000E-EC0F-4563-B750-CE01C3D8A92E}"/>
                  </c:ext>
                </c:extLst>
              </c15:ser>
            </c15:filteredScatterSeries>
            <c15:filteredScatterSeries>
              <c15:ser>
                <c:idx val="15"/>
                <c:order val="15"/>
                <c:tx>
                  <c:strRef>
                    <c:extLst xmlns:c15="http://schemas.microsoft.com/office/drawing/2012/chart">
                      <c:ext xmlns:c15="http://schemas.microsoft.com/office/drawing/2012/chart" uri="{02D57815-91ED-43cb-92C2-25804820EDAC}">
                        <c15:formulaRef>
                          <c15:sqref>'Courbe de financement'!$AD$44</c15:sqref>
                        </c15:formulaRef>
                      </c:ext>
                    </c:extLst>
                    <c:strCache>
                      <c:ptCount val="1"/>
                      <c:pt idx="0">
                        <c:v>Animation 3D et synthèse d'images</c:v>
                      </c:pt>
                    </c:strCache>
                  </c:strRef>
                </c:tx>
                <c:spPr>
                  <a:ln w="22225" cap="rnd">
                    <a:solidFill>
                      <a:schemeClr val="accent4">
                        <a:lumMod val="80000"/>
                        <a:lumOff val="20000"/>
                      </a:schemeClr>
                    </a:solidFill>
                    <a:round/>
                  </a:ln>
                  <a:effectLst/>
                </c:spPr>
                <c:marker>
                  <c:symbol val="none"/>
                </c:marker>
                <c:xVal>
                  <c:numRef>
                    <c:extLst xmlns:c15="http://schemas.microsoft.com/office/drawing/2012/chart">
                      <c:ext xmlns:c15="http://schemas.microsoft.com/office/drawing/2012/chart" uri="{02D57815-91ED-43cb-92C2-25804820EDAC}">
                        <c15:formulaRef>
                          <c15:sqref>'Courbe de financement'!$L$45:$L$81</c15:sqref>
                        </c15:formulaRef>
                      </c:ext>
                    </c:extLst>
                    <c:numCache>
                      <c:formatCode>General</c:formatCode>
                      <c:ptCount val="37"/>
                      <c:pt idx="0">
                        <c:v>0</c:v>
                      </c:pt>
                      <c:pt idx="1">
                        <c:v>1</c:v>
                      </c:pt>
                      <c:pt idx="2">
                        <c:v>199</c:v>
                      </c:pt>
                      <c:pt idx="3">
                        <c:v>200</c:v>
                      </c:pt>
                      <c:pt idx="4">
                        <c:v>249</c:v>
                      </c:pt>
                      <c:pt idx="5">
                        <c:v>250</c:v>
                      </c:pt>
                      <c:pt idx="6">
                        <c:v>285</c:v>
                      </c:pt>
                      <c:pt idx="7">
                        <c:v>286</c:v>
                      </c:pt>
                      <c:pt idx="8">
                        <c:v>399</c:v>
                      </c:pt>
                      <c:pt idx="9">
                        <c:v>400</c:v>
                      </c:pt>
                      <c:pt idx="10">
                        <c:v>559</c:v>
                      </c:pt>
                      <c:pt idx="11">
                        <c:v>560</c:v>
                      </c:pt>
                      <c:pt idx="12">
                        <c:v>629</c:v>
                      </c:pt>
                      <c:pt idx="13">
                        <c:v>630</c:v>
                      </c:pt>
                      <c:pt idx="14">
                        <c:v>849</c:v>
                      </c:pt>
                      <c:pt idx="15">
                        <c:v>850</c:v>
                      </c:pt>
                      <c:pt idx="16">
                        <c:v>1196</c:v>
                      </c:pt>
                      <c:pt idx="17">
                        <c:v>1197</c:v>
                      </c:pt>
                      <c:pt idx="18">
                        <c:v>1299</c:v>
                      </c:pt>
                      <c:pt idx="19">
                        <c:v>1300</c:v>
                      </c:pt>
                      <c:pt idx="20">
                        <c:v>1359</c:v>
                      </c:pt>
                      <c:pt idx="21">
                        <c:v>1360</c:v>
                      </c:pt>
                      <c:pt idx="22" formatCode="0">
                        <c:v>1367</c:v>
                      </c:pt>
                      <c:pt idx="23">
                        <c:v>1368</c:v>
                      </c:pt>
                      <c:pt idx="24">
                        <c:v>1899</c:v>
                      </c:pt>
                      <c:pt idx="25">
                        <c:v>1900</c:v>
                      </c:pt>
                      <c:pt idx="26">
                        <c:v>2500</c:v>
                      </c:pt>
                      <c:pt idx="27">
                        <c:v>2501</c:v>
                      </c:pt>
                      <c:pt idx="28">
                        <c:v>3199</c:v>
                      </c:pt>
                      <c:pt idx="29">
                        <c:v>3200</c:v>
                      </c:pt>
                      <c:pt idx="30">
                        <c:v>3469</c:v>
                      </c:pt>
                      <c:pt idx="31">
                        <c:v>3470</c:v>
                      </c:pt>
                      <c:pt idx="32">
                        <c:v>3556</c:v>
                      </c:pt>
                      <c:pt idx="33">
                        <c:v>3557</c:v>
                      </c:pt>
                      <c:pt idx="34">
                        <c:v>5029</c:v>
                      </c:pt>
                      <c:pt idx="35">
                        <c:v>5030</c:v>
                      </c:pt>
                      <c:pt idx="36">
                        <c:v>10000</c:v>
                      </c:pt>
                    </c:numCache>
                  </c:numRef>
                </c:xVal>
                <c:yVal>
                  <c:numRef>
                    <c:extLst xmlns:c15="http://schemas.microsoft.com/office/drawing/2012/chart">
                      <c:ext xmlns:c15="http://schemas.microsoft.com/office/drawing/2012/chart" uri="{02D57815-91ED-43cb-92C2-25804820EDAC}">
                        <c15:formulaRef>
                          <c15:sqref>'Courbe de financement'!$AD$45:$AD$81</c15:sqref>
                        </c15:formulaRef>
                      </c:ext>
                    </c:extLst>
                    <c:numCache>
                      <c:formatCode>_(* #,##0.00_);_(* \(#,##0.00\);_(* "-"??_);_(@_)</c:formatCode>
                      <c:ptCount val="37"/>
                      <c:pt idx="0">
                        <c:v>0</c:v>
                      </c:pt>
                      <c:pt idx="1">
                        <c:v>1.5449999999999999E-3</c:v>
                      </c:pt>
                      <c:pt idx="2">
                        <c:v>0.30745499999999998</c:v>
                      </c:pt>
                      <c:pt idx="3">
                        <c:v>0.309</c:v>
                      </c:pt>
                      <c:pt idx="4">
                        <c:v>0.38470499999999996</c:v>
                      </c:pt>
                      <c:pt idx="5">
                        <c:v>0.38624999999999998</c:v>
                      </c:pt>
                      <c:pt idx="6">
                        <c:v>0.44032499999999997</c:v>
                      </c:pt>
                      <c:pt idx="7">
                        <c:v>0.44186999999999999</c:v>
                      </c:pt>
                      <c:pt idx="8">
                        <c:v>0.61645499999999998</c:v>
                      </c:pt>
                      <c:pt idx="9">
                        <c:v>0.61799999999999999</c:v>
                      </c:pt>
                      <c:pt idx="10">
                        <c:v>0.86365499999999995</c:v>
                      </c:pt>
                      <c:pt idx="11">
                        <c:v>0.86519999999999997</c:v>
                      </c:pt>
                      <c:pt idx="12">
                        <c:v>0.97180499999999992</c:v>
                      </c:pt>
                      <c:pt idx="13">
                        <c:v>0.97334999999999994</c:v>
                      </c:pt>
                      <c:pt idx="14">
                        <c:v>1.3117049999999999</c:v>
                      </c:pt>
                      <c:pt idx="15">
                        <c:v>1.31325</c:v>
                      </c:pt>
                      <c:pt idx="16">
                        <c:v>1.84782</c:v>
                      </c:pt>
                      <c:pt idx="17">
                        <c:v>1.8493649999999999</c:v>
                      </c:pt>
                      <c:pt idx="18">
                        <c:v>2.006955</c:v>
                      </c:pt>
                      <c:pt idx="19">
                        <c:v>2.0084999999999997</c:v>
                      </c:pt>
                      <c:pt idx="20">
                        <c:v>2.0996549999999998</c:v>
                      </c:pt>
                      <c:pt idx="21">
                        <c:v>2.9363999999999999</c:v>
                      </c:pt>
                      <c:pt idx="22">
                        <c:v>2.947705</c:v>
                      </c:pt>
                      <c:pt idx="23">
                        <c:v>2.9493200000000002</c:v>
                      </c:pt>
                      <c:pt idx="24">
                        <c:v>3.8068849999999994</c:v>
                      </c:pt>
                      <c:pt idx="25">
                        <c:v>3.8084999999999996</c:v>
                      </c:pt>
                      <c:pt idx="26">
                        <c:v>4.7774999999999999</c:v>
                      </c:pt>
                      <c:pt idx="27">
                        <c:v>4.779115</c:v>
                      </c:pt>
                      <c:pt idx="28">
                        <c:v>5.9063850000000002</c:v>
                      </c:pt>
                      <c:pt idx="29">
                        <c:v>5.9079999999999995</c:v>
                      </c:pt>
                      <c:pt idx="30">
                        <c:v>6.342435</c:v>
                      </c:pt>
                      <c:pt idx="31">
                        <c:v>6.3440500000000002</c:v>
                      </c:pt>
                      <c:pt idx="32">
                        <c:v>6.4829400000000001</c:v>
                      </c:pt>
                      <c:pt idx="33">
                        <c:v>6.4845550000000003</c:v>
                      </c:pt>
                      <c:pt idx="34">
                        <c:v>8.8618349999999992</c:v>
                      </c:pt>
                      <c:pt idx="35">
                        <c:v>8.8634500000000003</c:v>
                      </c:pt>
                      <c:pt idx="36">
                        <c:v>16.889999999999997</c:v>
                      </c:pt>
                    </c:numCache>
                  </c:numRef>
                </c:yVal>
                <c:smooth val="0"/>
                <c:extLst xmlns:c15="http://schemas.microsoft.com/office/drawing/2012/chart">
                  <c:ext xmlns:c16="http://schemas.microsoft.com/office/drawing/2014/chart" uri="{C3380CC4-5D6E-409C-BE32-E72D297353CC}">
                    <c16:uniqueId val="{0000000F-EC0F-4563-B750-CE01C3D8A92E}"/>
                  </c:ext>
                </c:extLst>
              </c15:ser>
            </c15:filteredScatterSeries>
            <c15:filteredScatterSeries>
              <c15:ser>
                <c:idx val="16"/>
                <c:order val="16"/>
                <c:tx>
                  <c:strRef>
                    <c:extLst xmlns:c15="http://schemas.microsoft.com/office/drawing/2012/chart">
                      <c:ext xmlns:c15="http://schemas.microsoft.com/office/drawing/2012/chart" uri="{02D57815-91ED-43cb-92C2-25804820EDAC}">
                        <c15:formulaRef>
                          <c15:sqref>'Courbe de financement'!$AE$44</c15:sqref>
                        </c15:formulaRef>
                      </c:ext>
                    </c:extLst>
                    <c:strCache>
                      <c:ptCount val="1"/>
                      <c:pt idx="0">
                        <c:v>Techniques d'intégration multimédia</c:v>
                      </c:pt>
                    </c:strCache>
                  </c:strRef>
                </c:tx>
                <c:spPr>
                  <a:ln w="22225" cap="rnd">
                    <a:solidFill>
                      <a:schemeClr val="accent5">
                        <a:lumMod val="80000"/>
                        <a:lumOff val="20000"/>
                      </a:schemeClr>
                    </a:solidFill>
                    <a:round/>
                  </a:ln>
                  <a:effectLst/>
                </c:spPr>
                <c:marker>
                  <c:symbol val="none"/>
                </c:marker>
                <c:xVal>
                  <c:numRef>
                    <c:extLst xmlns:c15="http://schemas.microsoft.com/office/drawing/2012/chart">
                      <c:ext xmlns:c15="http://schemas.microsoft.com/office/drawing/2012/chart" uri="{02D57815-91ED-43cb-92C2-25804820EDAC}">
                        <c15:formulaRef>
                          <c15:sqref>'Courbe de financement'!$L$45:$L$81</c15:sqref>
                        </c15:formulaRef>
                      </c:ext>
                    </c:extLst>
                    <c:numCache>
                      <c:formatCode>General</c:formatCode>
                      <c:ptCount val="37"/>
                      <c:pt idx="0">
                        <c:v>0</c:v>
                      </c:pt>
                      <c:pt idx="1">
                        <c:v>1</c:v>
                      </c:pt>
                      <c:pt idx="2">
                        <c:v>199</c:v>
                      </c:pt>
                      <c:pt idx="3">
                        <c:v>200</c:v>
                      </c:pt>
                      <c:pt idx="4">
                        <c:v>249</c:v>
                      </c:pt>
                      <c:pt idx="5">
                        <c:v>250</c:v>
                      </c:pt>
                      <c:pt idx="6">
                        <c:v>285</c:v>
                      </c:pt>
                      <c:pt idx="7">
                        <c:v>286</c:v>
                      </c:pt>
                      <c:pt idx="8">
                        <c:v>399</c:v>
                      </c:pt>
                      <c:pt idx="9">
                        <c:v>400</c:v>
                      </c:pt>
                      <c:pt idx="10">
                        <c:v>559</c:v>
                      </c:pt>
                      <c:pt idx="11">
                        <c:v>560</c:v>
                      </c:pt>
                      <c:pt idx="12">
                        <c:v>629</c:v>
                      </c:pt>
                      <c:pt idx="13">
                        <c:v>630</c:v>
                      </c:pt>
                      <c:pt idx="14">
                        <c:v>849</c:v>
                      </c:pt>
                      <c:pt idx="15">
                        <c:v>850</c:v>
                      </c:pt>
                      <c:pt idx="16">
                        <c:v>1196</c:v>
                      </c:pt>
                      <c:pt idx="17">
                        <c:v>1197</c:v>
                      </c:pt>
                      <c:pt idx="18">
                        <c:v>1299</c:v>
                      </c:pt>
                      <c:pt idx="19">
                        <c:v>1300</c:v>
                      </c:pt>
                      <c:pt idx="20">
                        <c:v>1359</c:v>
                      </c:pt>
                      <c:pt idx="21">
                        <c:v>1360</c:v>
                      </c:pt>
                      <c:pt idx="22" formatCode="0">
                        <c:v>1367</c:v>
                      </c:pt>
                      <c:pt idx="23">
                        <c:v>1368</c:v>
                      </c:pt>
                      <c:pt idx="24">
                        <c:v>1899</c:v>
                      </c:pt>
                      <c:pt idx="25">
                        <c:v>1900</c:v>
                      </c:pt>
                      <c:pt idx="26">
                        <c:v>2500</c:v>
                      </c:pt>
                      <c:pt idx="27">
                        <c:v>2501</c:v>
                      </c:pt>
                      <c:pt idx="28">
                        <c:v>3199</c:v>
                      </c:pt>
                      <c:pt idx="29">
                        <c:v>3200</c:v>
                      </c:pt>
                      <c:pt idx="30">
                        <c:v>3469</c:v>
                      </c:pt>
                      <c:pt idx="31">
                        <c:v>3470</c:v>
                      </c:pt>
                      <c:pt idx="32">
                        <c:v>3556</c:v>
                      </c:pt>
                      <c:pt idx="33">
                        <c:v>3557</c:v>
                      </c:pt>
                      <c:pt idx="34">
                        <c:v>5029</c:v>
                      </c:pt>
                      <c:pt idx="35">
                        <c:v>5030</c:v>
                      </c:pt>
                      <c:pt idx="36">
                        <c:v>10000</c:v>
                      </c:pt>
                    </c:numCache>
                  </c:numRef>
                </c:xVal>
                <c:yVal>
                  <c:numRef>
                    <c:extLst xmlns:c15="http://schemas.microsoft.com/office/drawing/2012/chart">
                      <c:ext xmlns:c15="http://schemas.microsoft.com/office/drawing/2012/chart" uri="{02D57815-91ED-43cb-92C2-25804820EDAC}">
                        <c15:formulaRef>
                          <c15:sqref>'Courbe de financement'!$AE$45:$AE$81</c15:sqref>
                        </c15:formulaRef>
                      </c:ext>
                    </c:extLst>
                    <c:numCache>
                      <c:formatCode>_(* #,##0.00_);_(* \(#,##0.00\);_(* "-"??_);_(@_)</c:formatCode>
                      <c:ptCount val="37"/>
                      <c:pt idx="0">
                        <c:v>0</c:v>
                      </c:pt>
                      <c:pt idx="1">
                        <c:v>1.5449999999999999E-3</c:v>
                      </c:pt>
                      <c:pt idx="2">
                        <c:v>0.30745499999999998</c:v>
                      </c:pt>
                      <c:pt idx="3">
                        <c:v>0.309</c:v>
                      </c:pt>
                      <c:pt idx="4">
                        <c:v>0.38470499999999996</c:v>
                      </c:pt>
                      <c:pt idx="5">
                        <c:v>0.38624999999999998</c:v>
                      </c:pt>
                      <c:pt idx="6">
                        <c:v>0.44032499999999997</c:v>
                      </c:pt>
                      <c:pt idx="7">
                        <c:v>0.44186999999999999</c:v>
                      </c:pt>
                      <c:pt idx="8">
                        <c:v>0.61645499999999998</c:v>
                      </c:pt>
                      <c:pt idx="9">
                        <c:v>0.61799999999999999</c:v>
                      </c:pt>
                      <c:pt idx="10">
                        <c:v>0.86365499999999995</c:v>
                      </c:pt>
                      <c:pt idx="11">
                        <c:v>0.86519999999999997</c:v>
                      </c:pt>
                      <c:pt idx="12">
                        <c:v>0.97180499999999992</c:v>
                      </c:pt>
                      <c:pt idx="13">
                        <c:v>0.97334999999999994</c:v>
                      </c:pt>
                      <c:pt idx="14">
                        <c:v>1.3117049999999999</c:v>
                      </c:pt>
                      <c:pt idx="15">
                        <c:v>1.31325</c:v>
                      </c:pt>
                      <c:pt idx="16">
                        <c:v>1.84782</c:v>
                      </c:pt>
                      <c:pt idx="17">
                        <c:v>1.8493649999999999</c:v>
                      </c:pt>
                      <c:pt idx="18">
                        <c:v>2.006955</c:v>
                      </c:pt>
                      <c:pt idx="19">
                        <c:v>2.0084999999999997</c:v>
                      </c:pt>
                      <c:pt idx="20">
                        <c:v>2.0996549999999998</c:v>
                      </c:pt>
                      <c:pt idx="21">
                        <c:v>2.1012</c:v>
                      </c:pt>
                      <c:pt idx="22">
                        <c:v>2.112015</c:v>
                      </c:pt>
                      <c:pt idx="23">
                        <c:v>4.1316560000000004</c:v>
                      </c:pt>
                      <c:pt idx="24">
                        <c:v>4.8309829999999998</c:v>
                      </c:pt>
                      <c:pt idx="25">
                        <c:v>4.8323</c:v>
                      </c:pt>
                      <c:pt idx="26">
                        <c:v>5.6225000000000005</c:v>
                      </c:pt>
                      <c:pt idx="27">
                        <c:v>5.6238170000000007</c:v>
                      </c:pt>
                      <c:pt idx="28">
                        <c:v>6.5430830000000002</c:v>
                      </c:pt>
                      <c:pt idx="29">
                        <c:v>6.5444000000000004</c:v>
                      </c:pt>
                      <c:pt idx="30">
                        <c:v>6.8986730000000005</c:v>
                      </c:pt>
                      <c:pt idx="31">
                        <c:v>6.8999899999999998</c:v>
                      </c:pt>
                      <c:pt idx="32">
                        <c:v>7.0132520000000005</c:v>
                      </c:pt>
                      <c:pt idx="33">
                        <c:v>7.0145689999999998</c:v>
                      </c:pt>
                      <c:pt idx="34">
                        <c:v>8.9531930000000006</c:v>
                      </c:pt>
                      <c:pt idx="35">
                        <c:v>8.9605800000000002</c:v>
                      </c:pt>
                      <c:pt idx="36">
                        <c:v>17.34</c:v>
                      </c:pt>
                    </c:numCache>
                  </c:numRef>
                </c:yVal>
                <c:smooth val="0"/>
                <c:extLst xmlns:c15="http://schemas.microsoft.com/office/drawing/2012/chart">
                  <c:ext xmlns:c16="http://schemas.microsoft.com/office/drawing/2014/chart" uri="{C3380CC4-5D6E-409C-BE32-E72D297353CC}">
                    <c16:uniqueId val="{00000010-EC0F-4563-B750-CE01C3D8A92E}"/>
                  </c:ext>
                </c:extLst>
              </c15:ser>
            </c15:filteredScatterSeries>
          </c:ext>
        </c:extLst>
      </c:scatterChart>
      <c:valAx>
        <c:axId val="349100463"/>
        <c:scaling>
          <c:orientation val="minMax"/>
          <c:max val="1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fr-CA"/>
                  <a:t>PES</a:t>
                </a:r>
              </a:p>
            </c:rich>
          </c:tx>
          <c:overlay val="0"/>
          <c:spPr>
            <a:noFill/>
            <a:ln>
              <a:noFill/>
            </a:ln>
            <a:effectLst/>
          </c:spPr>
          <c:txPr>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349110031"/>
        <c:crosses val="autoZero"/>
        <c:crossBetween val="midCat"/>
      </c:valAx>
      <c:valAx>
        <c:axId val="349110031"/>
        <c:scaling>
          <c:orientation val="minMax"/>
          <c:max val="2.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fr-CA"/>
                  <a:t>ETC</a:t>
                </a:r>
              </a:p>
            </c:rich>
          </c:tx>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fr-FR"/>
            </a:p>
          </c:txPr>
        </c:title>
        <c:numFmt formatCode="_(* #,##0.00_);_(* \(#,##0.00\);_(* &quot;-&quot;??_);_(@_)"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349100463"/>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FC7F9C-75F0-4364-9FAF-29E5B7BE3150}" type="doc">
      <dgm:prSet loTypeId="urn:microsoft.com/office/officeart/2008/layout/CircleAccentTimeline" loCatId="process" qsTypeId="urn:microsoft.com/office/officeart/2005/8/quickstyle/simple1" qsCatId="simple" csTypeId="urn:microsoft.com/office/officeart/2005/8/colors/colorful3" csCatId="colorful" phldr="1"/>
      <dgm:spPr/>
    </dgm:pt>
    <dgm:pt modelId="{0E4CCE66-F923-4430-BB49-CD066D0235B4}">
      <dgm:prSet phldrT="[Texte]"/>
      <dgm:spPr/>
      <dgm:t>
        <a:bodyPr/>
        <a:lstStyle/>
        <a:p>
          <a:r>
            <a:rPr lang="fr-CA" dirty="0"/>
            <a:t>Mars 2022</a:t>
          </a:r>
        </a:p>
      </dgm:t>
    </dgm:pt>
    <dgm:pt modelId="{6C5A0B15-3AC1-4EBB-9006-24E441A7307C}" type="parTrans" cxnId="{F2E4FE78-2796-4745-879B-0F4792B3072C}">
      <dgm:prSet/>
      <dgm:spPr/>
      <dgm:t>
        <a:bodyPr/>
        <a:lstStyle/>
        <a:p>
          <a:endParaRPr lang="fr-CA"/>
        </a:p>
      </dgm:t>
    </dgm:pt>
    <dgm:pt modelId="{B4D78083-9310-42F6-A3D2-61D11AD48ACA}" type="sibTrans" cxnId="{F2E4FE78-2796-4745-879B-0F4792B3072C}">
      <dgm:prSet/>
      <dgm:spPr/>
      <dgm:t>
        <a:bodyPr/>
        <a:lstStyle/>
        <a:p>
          <a:endParaRPr lang="fr-CA"/>
        </a:p>
      </dgm:t>
    </dgm:pt>
    <dgm:pt modelId="{17F855C9-8475-4E36-A684-69B74C2B1056}">
      <dgm:prSet phldrT="[Texte]"/>
      <dgm:spPr/>
      <dgm:t>
        <a:bodyPr/>
        <a:lstStyle/>
        <a:p>
          <a:r>
            <a:rPr lang="fr-CA" dirty="0"/>
            <a:t>Juillet 2022</a:t>
          </a:r>
        </a:p>
      </dgm:t>
    </dgm:pt>
    <dgm:pt modelId="{A0A87B2B-E3F3-447C-8D85-5B72232478B8}" type="parTrans" cxnId="{35ED8B02-DB57-49C6-9C20-768799F5D7AF}">
      <dgm:prSet/>
      <dgm:spPr/>
      <dgm:t>
        <a:bodyPr/>
        <a:lstStyle/>
        <a:p>
          <a:endParaRPr lang="fr-CA"/>
        </a:p>
      </dgm:t>
    </dgm:pt>
    <dgm:pt modelId="{8A3CD6DB-FF3F-40B0-BB2C-101A530B272D}" type="sibTrans" cxnId="{35ED8B02-DB57-49C6-9C20-768799F5D7AF}">
      <dgm:prSet/>
      <dgm:spPr/>
      <dgm:t>
        <a:bodyPr/>
        <a:lstStyle/>
        <a:p>
          <a:endParaRPr lang="fr-CA"/>
        </a:p>
      </dgm:t>
    </dgm:pt>
    <dgm:pt modelId="{E3DD5580-BD9B-4626-BE7B-148BBBC191DC}">
      <dgm:prSet phldrT="[Texte]"/>
      <dgm:spPr/>
      <dgm:t>
        <a:bodyPr/>
        <a:lstStyle/>
        <a:p>
          <a:r>
            <a:rPr lang="fr-CA" dirty="0"/>
            <a:t>Avril 2022</a:t>
          </a:r>
        </a:p>
      </dgm:t>
    </dgm:pt>
    <dgm:pt modelId="{CF07CC65-7C74-4D33-8ED6-2D1D002B5037}" type="parTrans" cxnId="{68FC7B85-B799-424E-8B55-CFA205996A89}">
      <dgm:prSet/>
      <dgm:spPr/>
      <dgm:t>
        <a:bodyPr/>
        <a:lstStyle/>
        <a:p>
          <a:endParaRPr lang="fr-CA"/>
        </a:p>
      </dgm:t>
    </dgm:pt>
    <dgm:pt modelId="{40579C39-8686-417A-B41A-0F3C6A1CC7A1}" type="sibTrans" cxnId="{68FC7B85-B799-424E-8B55-CFA205996A89}">
      <dgm:prSet/>
      <dgm:spPr/>
      <dgm:t>
        <a:bodyPr/>
        <a:lstStyle/>
        <a:p>
          <a:endParaRPr lang="fr-CA"/>
        </a:p>
      </dgm:t>
    </dgm:pt>
    <dgm:pt modelId="{E5D5A59A-BE03-4029-A23E-EBAB9FABB946}">
      <dgm:prSet phldrT="[Texte]"/>
      <dgm:spPr/>
      <dgm:t>
        <a:bodyPr/>
        <a:lstStyle/>
        <a:p>
          <a:r>
            <a:rPr lang="fr-CA" dirty="0"/>
            <a:t>Mai 2022</a:t>
          </a:r>
        </a:p>
      </dgm:t>
    </dgm:pt>
    <dgm:pt modelId="{F25136DF-7259-4AA4-BB9B-BA1913CDDD17}" type="parTrans" cxnId="{E9871EAA-AA99-4E93-B6CB-CF8D2F821116}">
      <dgm:prSet/>
      <dgm:spPr/>
      <dgm:t>
        <a:bodyPr/>
        <a:lstStyle/>
        <a:p>
          <a:endParaRPr lang="fr-CA"/>
        </a:p>
      </dgm:t>
    </dgm:pt>
    <dgm:pt modelId="{A576E744-0C81-4284-A75D-C7BB58CE98FC}" type="sibTrans" cxnId="{E9871EAA-AA99-4E93-B6CB-CF8D2F821116}">
      <dgm:prSet/>
      <dgm:spPr/>
      <dgm:t>
        <a:bodyPr/>
        <a:lstStyle/>
        <a:p>
          <a:endParaRPr lang="fr-CA"/>
        </a:p>
      </dgm:t>
    </dgm:pt>
    <dgm:pt modelId="{93C19859-859C-45B6-8EF1-9AE1473C84D9}">
      <dgm:prSet phldrT="[Texte]"/>
      <dgm:spPr/>
      <dgm:t>
        <a:bodyPr/>
        <a:lstStyle/>
        <a:p>
          <a:r>
            <a:rPr lang="fr-CA" dirty="0"/>
            <a:t>Juin 2022</a:t>
          </a:r>
        </a:p>
      </dgm:t>
    </dgm:pt>
    <dgm:pt modelId="{7A5A1E09-4B6B-43A9-A51E-F281B5C16393}" type="parTrans" cxnId="{1B102F90-BBBF-4EF9-8091-7294902B8435}">
      <dgm:prSet/>
      <dgm:spPr/>
      <dgm:t>
        <a:bodyPr/>
        <a:lstStyle/>
        <a:p>
          <a:endParaRPr lang="fr-CA"/>
        </a:p>
      </dgm:t>
    </dgm:pt>
    <dgm:pt modelId="{DBCCF149-AFDD-4420-8108-72F75862F3ED}" type="sibTrans" cxnId="{1B102F90-BBBF-4EF9-8091-7294902B8435}">
      <dgm:prSet/>
      <dgm:spPr/>
      <dgm:t>
        <a:bodyPr/>
        <a:lstStyle/>
        <a:p>
          <a:endParaRPr lang="fr-CA"/>
        </a:p>
      </dgm:t>
    </dgm:pt>
    <dgm:pt modelId="{5FE4FDAF-BB90-41DD-B382-B47D2F8DC599}">
      <dgm:prSet phldrT="[Texte]"/>
      <dgm:spPr/>
      <dgm:t>
        <a:bodyPr/>
        <a:lstStyle/>
        <a:p>
          <a:r>
            <a:rPr lang="fr-CA" dirty="0"/>
            <a:t>Août 2022</a:t>
          </a:r>
        </a:p>
      </dgm:t>
    </dgm:pt>
    <dgm:pt modelId="{1C53BDAD-E167-4B40-BCA2-DDEBEE187351}" type="parTrans" cxnId="{55F93D92-275C-42A4-82EA-CDC69F75E5F9}">
      <dgm:prSet/>
      <dgm:spPr/>
      <dgm:t>
        <a:bodyPr/>
        <a:lstStyle/>
        <a:p>
          <a:endParaRPr lang="fr-CA"/>
        </a:p>
      </dgm:t>
    </dgm:pt>
    <dgm:pt modelId="{5BC65DC2-1B6B-4DAD-9BAF-E90DABADF57C}" type="sibTrans" cxnId="{55F93D92-275C-42A4-82EA-CDC69F75E5F9}">
      <dgm:prSet/>
      <dgm:spPr/>
      <dgm:t>
        <a:bodyPr/>
        <a:lstStyle/>
        <a:p>
          <a:endParaRPr lang="fr-CA"/>
        </a:p>
      </dgm:t>
    </dgm:pt>
    <dgm:pt modelId="{E4516EFE-099C-4D28-B0DC-653703762821}">
      <dgm:prSet phldrT="[Texte]"/>
      <dgm:spPr/>
      <dgm:t>
        <a:bodyPr/>
        <a:lstStyle/>
        <a:p>
          <a:r>
            <a:rPr lang="fr-CA" dirty="0"/>
            <a:t>Septembre 2022</a:t>
          </a:r>
        </a:p>
      </dgm:t>
    </dgm:pt>
    <dgm:pt modelId="{117C5ED3-A867-4531-AF6C-95B962568627}" type="parTrans" cxnId="{667CEC5E-C24C-4A64-8262-669BD173452F}">
      <dgm:prSet/>
      <dgm:spPr/>
      <dgm:t>
        <a:bodyPr/>
        <a:lstStyle/>
        <a:p>
          <a:endParaRPr lang="fr-CA"/>
        </a:p>
      </dgm:t>
    </dgm:pt>
    <dgm:pt modelId="{0C0B3EE7-D211-412A-8AB3-199AB4A12D18}" type="sibTrans" cxnId="{667CEC5E-C24C-4A64-8262-669BD173452F}">
      <dgm:prSet/>
      <dgm:spPr/>
      <dgm:t>
        <a:bodyPr/>
        <a:lstStyle/>
        <a:p>
          <a:endParaRPr lang="fr-CA"/>
        </a:p>
      </dgm:t>
    </dgm:pt>
    <dgm:pt modelId="{D8CCF12C-6C35-4A65-9CEC-DAC4189C7A7D}">
      <dgm:prSet phldrT="[Texte]"/>
      <dgm:spPr/>
      <dgm:t>
        <a:bodyPr/>
        <a:lstStyle/>
        <a:p>
          <a:r>
            <a:rPr lang="fr-CA" dirty="0"/>
            <a:t>Octobre 2022</a:t>
          </a:r>
        </a:p>
      </dgm:t>
    </dgm:pt>
    <dgm:pt modelId="{ED1E52ED-1FA9-4CD9-AC04-88735F3641E9}" type="parTrans" cxnId="{BE9FB38D-10D9-42D4-BB67-ADA49564ECDA}">
      <dgm:prSet/>
      <dgm:spPr/>
      <dgm:t>
        <a:bodyPr/>
        <a:lstStyle/>
        <a:p>
          <a:endParaRPr lang="fr-CA"/>
        </a:p>
      </dgm:t>
    </dgm:pt>
    <dgm:pt modelId="{7436E68D-EEE5-4C75-A230-362EE6D90593}" type="sibTrans" cxnId="{BE9FB38D-10D9-42D4-BB67-ADA49564ECDA}">
      <dgm:prSet/>
      <dgm:spPr/>
      <dgm:t>
        <a:bodyPr/>
        <a:lstStyle/>
        <a:p>
          <a:endParaRPr lang="fr-CA"/>
        </a:p>
      </dgm:t>
    </dgm:pt>
    <dgm:pt modelId="{9B6FD813-C58E-4C75-82C4-1D35FB98A95C}">
      <dgm:prSet phldrT="[Texte]"/>
      <dgm:spPr/>
      <dgm:t>
        <a:bodyPr/>
        <a:lstStyle/>
        <a:p>
          <a:r>
            <a:rPr lang="fr-CA" dirty="0"/>
            <a:t>Novembre 2022</a:t>
          </a:r>
        </a:p>
      </dgm:t>
    </dgm:pt>
    <dgm:pt modelId="{05500EA7-2219-452E-8289-B24048A7C100}" type="parTrans" cxnId="{B93E7002-2D7D-4E93-8F82-754E5C21069B}">
      <dgm:prSet/>
      <dgm:spPr/>
      <dgm:t>
        <a:bodyPr/>
        <a:lstStyle/>
        <a:p>
          <a:endParaRPr lang="fr-CA"/>
        </a:p>
      </dgm:t>
    </dgm:pt>
    <dgm:pt modelId="{C215A72D-9BAA-46F2-AF65-50B7464E4EFE}" type="sibTrans" cxnId="{B93E7002-2D7D-4E93-8F82-754E5C21069B}">
      <dgm:prSet/>
      <dgm:spPr/>
      <dgm:t>
        <a:bodyPr/>
        <a:lstStyle/>
        <a:p>
          <a:endParaRPr lang="fr-CA"/>
        </a:p>
      </dgm:t>
    </dgm:pt>
    <dgm:pt modelId="{4166BF2A-23B1-4E5E-8BFB-FB336B4C364F}">
      <dgm:prSet phldrT="[Texte]"/>
      <dgm:spPr/>
      <dgm:t>
        <a:bodyPr/>
        <a:lstStyle/>
        <a:p>
          <a:r>
            <a:rPr lang="fr-CA" dirty="0"/>
            <a:t>Décembre 2022</a:t>
          </a:r>
        </a:p>
      </dgm:t>
    </dgm:pt>
    <dgm:pt modelId="{C4087D12-EC9D-4E97-BA34-DBED998FBC6E}" type="parTrans" cxnId="{CE2C2934-AB80-47F4-9F18-F028A503F439}">
      <dgm:prSet/>
      <dgm:spPr/>
      <dgm:t>
        <a:bodyPr/>
        <a:lstStyle/>
        <a:p>
          <a:endParaRPr lang="fr-CA"/>
        </a:p>
      </dgm:t>
    </dgm:pt>
    <dgm:pt modelId="{BF3B6126-C8C3-44EF-ACEA-8EC1466F0E83}" type="sibTrans" cxnId="{CE2C2934-AB80-47F4-9F18-F028A503F439}">
      <dgm:prSet/>
      <dgm:spPr/>
      <dgm:t>
        <a:bodyPr/>
        <a:lstStyle/>
        <a:p>
          <a:endParaRPr lang="fr-CA"/>
        </a:p>
      </dgm:t>
    </dgm:pt>
    <dgm:pt modelId="{E29613B9-AF27-4A49-ADFF-AB04450E16E7}">
      <dgm:prSet phldrT="[Texte]"/>
      <dgm:spPr/>
      <dgm:t>
        <a:bodyPr/>
        <a:lstStyle/>
        <a:p>
          <a:r>
            <a:rPr lang="fr-CA" dirty="0"/>
            <a:t>Janvier 2023</a:t>
          </a:r>
        </a:p>
      </dgm:t>
    </dgm:pt>
    <dgm:pt modelId="{82986658-BCF1-4C6A-B871-0C40AE084C3F}" type="parTrans" cxnId="{ECD5C41E-F8D9-4747-AA9D-99E4A60390DD}">
      <dgm:prSet/>
      <dgm:spPr/>
      <dgm:t>
        <a:bodyPr/>
        <a:lstStyle/>
        <a:p>
          <a:endParaRPr lang="fr-CA"/>
        </a:p>
      </dgm:t>
    </dgm:pt>
    <dgm:pt modelId="{CCFE35F8-C830-494F-AB97-2E27C886C7BB}" type="sibTrans" cxnId="{ECD5C41E-F8D9-4747-AA9D-99E4A60390DD}">
      <dgm:prSet/>
      <dgm:spPr/>
      <dgm:t>
        <a:bodyPr/>
        <a:lstStyle/>
        <a:p>
          <a:endParaRPr lang="fr-CA"/>
        </a:p>
      </dgm:t>
    </dgm:pt>
    <dgm:pt modelId="{40C9D6DF-3865-42CC-87A9-DCF2FB5E4B3B}">
      <dgm:prSet phldrT="[Texte]"/>
      <dgm:spPr/>
      <dgm:t>
        <a:bodyPr/>
        <a:lstStyle/>
        <a:p>
          <a:r>
            <a:rPr lang="fr-CA" dirty="0"/>
            <a:t>Février 2023</a:t>
          </a:r>
        </a:p>
      </dgm:t>
    </dgm:pt>
    <dgm:pt modelId="{4B48B075-A53A-4D6A-A9D0-4D9EB44BE394}" type="parTrans" cxnId="{4BAB87A0-80A0-4E72-8134-E0801D09E49F}">
      <dgm:prSet/>
      <dgm:spPr/>
      <dgm:t>
        <a:bodyPr/>
        <a:lstStyle/>
        <a:p>
          <a:endParaRPr lang="fr-CA"/>
        </a:p>
      </dgm:t>
    </dgm:pt>
    <dgm:pt modelId="{3A9F91C8-025F-473A-84E5-4303BB46565A}" type="sibTrans" cxnId="{4BAB87A0-80A0-4E72-8134-E0801D09E49F}">
      <dgm:prSet/>
      <dgm:spPr/>
      <dgm:t>
        <a:bodyPr/>
        <a:lstStyle/>
        <a:p>
          <a:endParaRPr lang="fr-CA"/>
        </a:p>
      </dgm:t>
    </dgm:pt>
    <dgm:pt modelId="{5E472C0C-85AB-415D-B7AE-2E13091209BB}">
      <dgm:prSet phldrT="[Texte]"/>
      <dgm:spPr/>
      <dgm:t>
        <a:bodyPr/>
        <a:lstStyle/>
        <a:p>
          <a:r>
            <a:rPr lang="fr-CA" dirty="0"/>
            <a:t>Mars 2023</a:t>
          </a:r>
        </a:p>
      </dgm:t>
    </dgm:pt>
    <dgm:pt modelId="{F156036F-114E-44D6-89D9-935A8BE63234}" type="parTrans" cxnId="{D4563BBA-9477-4C01-BBE3-A77FCACF433C}">
      <dgm:prSet/>
      <dgm:spPr/>
      <dgm:t>
        <a:bodyPr/>
        <a:lstStyle/>
        <a:p>
          <a:endParaRPr lang="fr-CA"/>
        </a:p>
      </dgm:t>
    </dgm:pt>
    <dgm:pt modelId="{7BF8718B-48E4-4D2D-96F8-E4FD6413427F}" type="sibTrans" cxnId="{D4563BBA-9477-4C01-BBE3-A77FCACF433C}">
      <dgm:prSet/>
      <dgm:spPr/>
      <dgm:t>
        <a:bodyPr/>
        <a:lstStyle/>
        <a:p>
          <a:endParaRPr lang="fr-CA"/>
        </a:p>
      </dgm:t>
    </dgm:pt>
    <dgm:pt modelId="{56469A3F-18DC-46C4-A83D-7F0421C21261}">
      <dgm:prSet phldrT="[Texte]"/>
      <dgm:spPr/>
      <dgm:t>
        <a:bodyPr/>
        <a:lstStyle/>
        <a:p>
          <a:r>
            <a:rPr lang="fr-CA" dirty="0"/>
            <a:t>Avril 2023</a:t>
          </a:r>
        </a:p>
      </dgm:t>
    </dgm:pt>
    <dgm:pt modelId="{196F3116-7E47-49A0-A4C9-0B104243829B}" type="parTrans" cxnId="{320628D8-8EB5-4CF1-A6DA-4C3A90BA7299}">
      <dgm:prSet/>
      <dgm:spPr/>
      <dgm:t>
        <a:bodyPr/>
        <a:lstStyle/>
        <a:p>
          <a:endParaRPr lang="fr-CA"/>
        </a:p>
      </dgm:t>
    </dgm:pt>
    <dgm:pt modelId="{9A2D049C-BE94-48F2-B976-4066960290FC}" type="sibTrans" cxnId="{320628D8-8EB5-4CF1-A6DA-4C3A90BA7299}">
      <dgm:prSet/>
      <dgm:spPr/>
      <dgm:t>
        <a:bodyPr/>
        <a:lstStyle/>
        <a:p>
          <a:endParaRPr lang="fr-CA"/>
        </a:p>
      </dgm:t>
    </dgm:pt>
    <dgm:pt modelId="{A37AC03C-468C-40CA-9DE2-0E206913FAEC}">
      <dgm:prSet phldrT="[Texte]"/>
      <dgm:spPr/>
      <dgm:t>
        <a:bodyPr/>
        <a:lstStyle/>
        <a:p>
          <a:r>
            <a:rPr lang="fr-CA" dirty="0"/>
            <a:t>Mai 2023</a:t>
          </a:r>
        </a:p>
      </dgm:t>
    </dgm:pt>
    <dgm:pt modelId="{BAD2CAC0-0D17-4B54-866B-316D54C468A9}" type="parTrans" cxnId="{A0DBC2FC-5299-4BD2-98DA-115EADC05000}">
      <dgm:prSet/>
      <dgm:spPr/>
      <dgm:t>
        <a:bodyPr/>
        <a:lstStyle/>
        <a:p>
          <a:endParaRPr lang="fr-CA"/>
        </a:p>
      </dgm:t>
    </dgm:pt>
    <dgm:pt modelId="{CB97B73D-EB27-49AE-866A-D128DB92AD9F}" type="sibTrans" cxnId="{A0DBC2FC-5299-4BD2-98DA-115EADC05000}">
      <dgm:prSet/>
      <dgm:spPr/>
      <dgm:t>
        <a:bodyPr/>
        <a:lstStyle/>
        <a:p>
          <a:endParaRPr lang="fr-CA"/>
        </a:p>
      </dgm:t>
    </dgm:pt>
    <dgm:pt modelId="{F41C7E68-81CF-43CC-98AF-CBC6A686457C}">
      <dgm:prSet phldrT="[Texte]"/>
      <dgm:spPr/>
      <dgm:t>
        <a:bodyPr/>
        <a:lstStyle/>
        <a:p>
          <a:r>
            <a:rPr lang="fr-CA" dirty="0"/>
            <a:t>Juin 2023</a:t>
          </a:r>
        </a:p>
      </dgm:t>
    </dgm:pt>
    <dgm:pt modelId="{05FCB02B-243E-4D10-ACCC-9E3B30F9F959}" type="parTrans" cxnId="{59DF3FC9-551A-43BA-B5D3-DC678FA10788}">
      <dgm:prSet/>
      <dgm:spPr/>
      <dgm:t>
        <a:bodyPr/>
        <a:lstStyle/>
        <a:p>
          <a:endParaRPr lang="fr-CA"/>
        </a:p>
      </dgm:t>
    </dgm:pt>
    <dgm:pt modelId="{A56B6A04-6A97-4C3F-8526-DBE6FE386CFD}" type="sibTrans" cxnId="{59DF3FC9-551A-43BA-B5D3-DC678FA10788}">
      <dgm:prSet/>
      <dgm:spPr/>
      <dgm:t>
        <a:bodyPr/>
        <a:lstStyle/>
        <a:p>
          <a:endParaRPr lang="fr-CA"/>
        </a:p>
      </dgm:t>
    </dgm:pt>
    <dgm:pt modelId="{5B93589C-A758-461C-A60E-B3E6446820AE}">
      <dgm:prSet phldrT="[Texte]"/>
      <dgm:spPr/>
      <dgm:t>
        <a:bodyPr/>
        <a:lstStyle/>
        <a:p>
          <a:r>
            <a:rPr lang="fr-CA" dirty="0"/>
            <a:t>Juillet 2023</a:t>
          </a:r>
        </a:p>
      </dgm:t>
    </dgm:pt>
    <dgm:pt modelId="{1CCF7649-7858-4C36-8D82-08612013A4D6}" type="parTrans" cxnId="{C3743884-73F3-4EEA-8DB9-286FC1867DC2}">
      <dgm:prSet/>
      <dgm:spPr/>
      <dgm:t>
        <a:bodyPr/>
        <a:lstStyle/>
        <a:p>
          <a:endParaRPr lang="fr-CA"/>
        </a:p>
      </dgm:t>
    </dgm:pt>
    <dgm:pt modelId="{3F9C4892-08F6-4BCC-BDFA-E20B7A14451F}" type="sibTrans" cxnId="{C3743884-73F3-4EEA-8DB9-286FC1867DC2}">
      <dgm:prSet/>
      <dgm:spPr/>
      <dgm:t>
        <a:bodyPr/>
        <a:lstStyle/>
        <a:p>
          <a:endParaRPr lang="fr-CA"/>
        </a:p>
      </dgm:t>
    </dgm:pt>
    <dgm:pt modelId="{F7565B07-1392-4F3F-9FCC-F7D59A21D110}">
      <dgm:prSet phldrT="[Texte]"/>
      <dgm:spPr/>
      <dgm:t>
        <a:bodyPr/>
        <a:lstStyle/>
        <a:p>
          <a:r>
            <a:rPr lang="fr-CA" dirty="0"/>
            <a:t>Aout 2023</a:t>
          </a:r>
        </a:p>
      </dgm:t>
    </dgm:pt>
    <dgm:pt modelId="{793F6A50-66EA-4C51-81D4-E96607B292D8}" type="parTrans" cxnId="{0019A4D4-47F4-4232-819F-5270EAEB05D4}">
      <dgm:prSet/>
      <dgm:spPr/>
      <dgm:t>
        <a:bodyPr/>
        <a:lstStyle/>
        <a:p>
          <a:endParaRPr lang="fr-CA"/>
        </a:p>
      </dgm:t>
    </dgm:pt>
    <dgm:pt modelId="{1355F492-A9A9-4272-AA7D-C8467D4A7453}" type="sibTrans" cxnId="{0019A4D4-47F4-4232-819F-5270EAEB05D4}">
      <dgm:prSet/>
      <dgm:spPr/>
      <dgm:t>
        <a:bodyPr/>
        <a:lstStyle/>
        <a:p>
          <a:endParaRPr lang="fr-CA"/>
        </a:p>
      </dgm:t>
    </dgm:pt>
    <dgm:pt modelId="{E2F5463A-CC74-416A-BDEF-CA9B6619EC5F}">
      <dgm:prSet phldrT="[Texte]"/>
      <dgm:spPr/>
      <dgm:t>
        <a:bodyPr/>
        <a:lstStyle/>
        <a:p>
          <a:r>
            <a:rPr lang="fr-CA" dirty="0"/>
            <a:t>Septembre 2023</a:t>
          </a:r>
        </a:p>
      </dgm:t>
    </dgm:pt>
    <dgm:pt modelId="{68188CB1-D2F2-42B8-A5E0-14525B165419}" type="parTrans" cxnId="{2310543C-4FA2-4AC6-AC7F-8D1CE75E3D84}">
      <dgm:prSet/>
      <dgm:spPr/>
      <dgm:t>
        <a:bodyPr/>
        <a:lstStyle/>
        <a:p>
          <a:endParaRPr lang="fr-CA"/>
        </a:p>
      </dgm:t>
    </dgm:pt>
    <dgm:pt modelId="{C25845F7-1117-4D2B-BF4E-5178C52876EF}" type="sibTrans" cxnId="{2310543C-4FA2-4AC6-AC7F-8D1CE75E3D84}">
      <dgm:prSet/>
      <dgm:spPr/>
      <dgm:t>
        <a:bodyPr/>
        <a:lstStyle/>
        <a:p>
          <a:endParaRPr lang="fr-CA"/>
        </a:p>
      </dgm:t>
    </dgm:pt>
    <dgm:pt modelId="{38A917CF-2581-443C-85A0-CFB99658FCA8}">
      <dgm:prSet phldrT="[Texte]"/>
      <dgm:spPr/>
      <dgm:t>
        <a:bodyPr/>
        <a:lstStyle/>
        <a:p>
          <a:r>
            <a:rPr lang="fr-CA" dirty="0"/>
            <a:t>Octobre 2023</a:t>
          </a:r>
        </a:p>
      </dgm:t>
    </dgm:pt>
    <dgm:pt modelId="{D8C11BE0-8401-4A6B-BB03-A8A8022B488C}" type="parTrans" cxnId="{7F4596E4-C323-45DA-A335-8B173FED7C86}">
      <dgm:prSet/>
      <dgm:spPr/>
      <dgm:t>
        <a:bodyPr/>
        <a:lstStyle/>
        <a:p>
          <a:endParaRPr lang="fr-CA"/>
        </a:p>
      </dgm:t>
    </dgm:pt>
    <dgm:pt modelId="{B8E1D0E4-F94D-44A6-9510-5DFED152C196}" type="sibTrans" cxnId="{7F4596E4-C323-45DA-A335-8B173FED7C86}">
      <dgm:prSet/>
      <dgm:spPr/>
      <dgm:t>
        <a:bodyPr/>
        <a:lstStyle/>
        <a:p>
          <a:endParaRPr lang="fr-CA"/>
        </a:p>
      </dgm:t>
    </dgm:pt>
    <dgm:pt modelId="{71EFDE21-FC76-44EE-BA6C-CA704B51097B}">
      <dgm:prSet phldrT="[Texte]"/>
      <dgm:spPr/>
      <dgm:t>
        <a:bodyPr/>
        <a:lstStyle/>
        <a:p>
          <a:r>
            <a:rPr lang="fr-CA" dirty="0"/>
            <a:t>Novembre 2023</a:t>
          </a:r>
        </a:p>
      </dgm:t>
    </dgm:pt>
    <dgm:pt modelId="{FD047BA1-7674-4196-BA5D-BE372579E094}" type="parTrans" cxnId="{F943B0F8-20F3-414B-BC9C-0FDBDB89FAE3}">
      <dgm:prSet/>
      <dgm:spPr/>
      <dgm:t>
        <a:bodyPr/>
        <a:lstStyle/>
        <a:p>
          <a:endParaRPr lang="fr-CA"/>
        </a:p>
      </dgm:t>
    </dgm:pt>
    <dgm:pt modelId="{6954D6DF-387A-421F-A97B-E565AD1E7BB9}" type="sibTrans" cxnId="{F943B0F8-20F3-414B-BC9C-0FDBDB89FAE3}">
      <dgm:prSet/>
      <dgm:spPr/>
      <dgm:t>
        <a:bodyPr/>
        <a:lstStyle/>
        <a:p>
          <a:endParaRPr lang="fr-CA"/>
        </a:p>
      </dgm:t>
    </dgm:pt>
    <dgm:pt modelId="{6915E74E-944B-465B-A4B4-A252051822A8}">
      <dgm:prSet phldrT="[Texte]"/>
      <dgm:spPr/>
      <dgm:t>
        <a:bodyPr/>
        <a:lstStyle/>
        <a:p>
          <a:r>
            <a:rPr lang="fr-CA" dirty="0"/>
            <a:t>Décembre 2023</a:t>
          </a:r>
        </a:p>
      </dgm:t>
    </dgm:pt>
    <dgm:pt modelId="{E6EB5688-2609-455D-9F16-54C10ED43680}" type="parTrans" cxnId="{C8B4DE1E-E212-4C20-B68D-87B248AFF64E}">
      <dgm:prSet/>
      <dgm:spPr/>
      <dgm:t>
        <a:bodyPr/>
        <a:lstStyle/>
        <a:p>
          <a:endParaRPr lang="fr-CA"/>
        </a:p>
      </dgm:t>
    </dgm:pt>
    <dgm:pt modelId="{0715F69D-28A3-40C6-972C-B6780A63D320}" type="sibTrans" cxnId="{C8B4DE1E-E212-4C20-B68D-87B248AFF64E}">
      <dgm:prSet/>
      <dgm:spPr/>
      <dgm:t>
        <a:bodyPr/>
        <a:lstStyle/>
        <a:p>
          <a:endParaRPr lang="fr-CA"/>
        </a:p>
      </dgm:t>
    </dgm:pt>
    <dgm:pt modelId="{081C6199-E5B2-49DC-9337-2DD35CF9A180}">
      <dgm:prSet phldrT="[Texte]"/>
      <dgm:spPr/>
      <dgm:t>
        <a:bodyPr/>
        <a:lstStyle/>
        <a:p>
          <a:r>
            <a:rPr lang="fr-CA" dirty="0"/>
            <a:t>Décembre 2024</a:t>
          </a:r>
        </a:p>
      </dgm:t>
    </dgm:pt>
    <dgm:pt modelId="{87C7DDD8-9A33-4E07-ADAE-C7D2B9E921DF}" type="parTrans" cxnId="{F2221A32-8DEE-45DD-9007-AB7A114C9E8B}">
      <dgm:prSet/>
      <dgm:spPr/>
      <dgm:t>
        <a:bodyPr/>
        <a:lstStyle/>
        <a:p>
          <a:endParaRPr lang="fr-CA"/>
        </a:p>
      </dgm:t>
    </dgm:pt>
    <dgm:pt modelId="{27F8311A-28CC-48D8-8D04-0662B0B4E375}" type="sibTrans" cxnId="{F2221A32-8DEE-45DD-9007-AB7A114C9E8B}">
      <dgm:prSet/>
      <dgm:spPr/>
      <dgm:t>
        <a:bodyPr/>
        <a:lstStyle/>
        <a:p>
          <a:endParaRPr lang="fr-CA"/>
        </a:p>
      </dgm:t>
    </dgm:pt>
    <dgm:pt modelId="{AD5D36A1-313A-416D-8810-9357D052FE5D}" type="pres">
      <dgm:prSet presAssocID="{99FC7F9C-75F0-4364-9FAF-29E5B7BE3150}" presName="Name0" presStyleCnt="0">
        <dgm:presLayoutVars>
          <dgm:dir/>
        </dgm:presLayoutVars>
      </dgm:prSet>
      <dgm:spPr/>
    </dgm:pt>
    <dgm:pt modelId="{EF9D782C-887A-4AA6-9D5E-464920088D2D}" type="pres">
      <dgm:prSet presAssocID="{0E4CCE66-F923-4430-BB49-CD066D0235B4}" presName="parComposite" presStyleCnt="0"/>
      <dgm:spPr/>
    </dgm:pt>
    <dgm:pt modelId="{0646B833-6A43-4334-B3B2-92EC46FD66D6}" type="pres">
      <dgm:prSet presAssocID="{0E4CCE66-F923-4430-BB49-CD066D0235B4}" presName="parBigCircle" presStyleLbl="node0" presStyleIdx="0" presStyleCnt="5"/>
      <dgm:spPr/>
    </dgm:pt>
    <dgm:pt modelId="{FAB6A424-17B9-4C0C-9085-6A8CF8EE3B7F}" type="pres">
      <dgm:prSet presAssocID="{0E4CCE66-F923-4430-BB49-CD066D0235B4}" presName="parTx" presStyleLbl="revTx" presStyleIdx="0" presStyleCnt="41"/>
      <dgm:spPr/>
    </dgm:pt>
    <dgm:pt modelId="{15E6AD92-DB71-4684-94AA-FFD1B4C501AD}" type="pres">
      <dgm:prSet presAssocID="{0E4CCE66-F923-4430-BB49-CD066D0235B4}" presName="bSpace" presStyleCnt="0"/>
      <dgm:spPr/>
    </dgm:pt>
    <dgm:pt modelId="{C4299A88-F7B4-4825-962C-817B3886B397}" type="pres">
      <dgm:prSet presAssocID="{0E4CCE66-F923-4430-BB49-CD066D0235B4}" presName="parBackupNorm" presStyleCnt="0"/>
      <dgm:spPr/>
    </dgm:pt>
    <dgm:pt modelId="{B6DB1F56-CB75-4F15-8820-A0EAD08D4E6C}" type="pres">
      <dgm:prSet presAssocID="{B4D78083-9310-42F6-A3D2-61D11AD48ACA}" presName="parSpace" presStyleCnt="0"/>
      <dgm:spPr/>
    </dgm:pt>
    <dgm:pt modelId="{B37CF1A7-4EFB-46E3-B747-6295D4FAC2E9}" type="pres">
      <dgm:prSet presAssocID="{E3DD5580-BD9B-4626-BE7B-148BBBC191DC}" presName="desBackupLeftNorm" presStyleCnt="0"/>
      <dgm:spPr/>
    </dgm:pt>
    <dgm:pt modelId="{C9C3F1EA-DE29-4F36-9995-F13E7C468534}" type="pres">
      <dgm:prSet presAssocID="{E3DD5580-BD9B-4626-BE7B-148BBBC191DC}" presName="desComposite" presStyleCnt="0"/>
      <dgm:spPr/>
    </dgm:pt>
    <dgm:pt modelId="{46A170C0-8573-4F8F-8FF4-3D7AB3B05A2C}" type="pres">
      <dgm:prSet presAssocID="{E3DD5580-BD9B-4626-BE7B-148BBBC191DC}" presName="desCircle" presStyleLbl="node1" presStyleIdx="0" presStyleCnt="18"/>
      <dgm:spPr/>
    </dgm:pt>
    <dgm:pt modelId="{09449A30-D10C-4894-BE03-7149410ED19E}" type="pres">
      <dgm:prSet presAssocID="{E3DD5580-BD9B-4626-BE7B-148BBBC191DC}" presName="chTx" presStyleLbl="revTx" presStyleIdx="1" presStyleCnt="41"/>
      <dgm:spPr/>
    </dgm:pt>
    <dgm:pt modelId="{FBE6B14B-260F-45B8-89CE-926F625347F9}" type="pres">
      <dgm:prSet presAssocID="{E3DD5580-BD9B-4626-BE7B-148BBBC191DC}" presName="desTx" presStyleLbl="revTx" presStyleIdx="2" presStyleCnt="41">
        <dgm:presLayoutVars>
          <dgm:bulletEnabled val="1"/>
        </dgm:presLayoutVars>
      </dgm:prSet>
      <dgm:spPr/>
    </dgm:pt>
    <dgm:pt modelId="{24B30FEE-C05C-4E5A-8318-9AAD90611633}" type="pres">
      <dgm:prSet presAssocID="{E3DD5580-BD9B-4626-BE7B-148BBBC191DC}" presName="desBackupRightNorm" presStyleCnt="0"/>
      <dgm:spPr/>
    </dgm:pt>
    <dgm:pt modelId="{99FF6468-56C1-4C9E-B549-3B38FD59AE6C}" type="pres">
      <dgm:prSet presAssocID="{40579C39-8686-417A-B41A-0F3C6A1CC7A1}" presName="desSpace" presStyleCnt="0"/>
      <dgm:spPr/>
    </dgm:pt>
    <dgm:pt modelId="{C2236F32-8B8C-400B-92C7-C76A0A9AE9BB}" type="pres">
      <dgm:prSet presAssocID="{E5D5A59A-BE03-4029-A23E-EBAB9FABB946}" presName="desBackupLeftNorm" presStyleCnt="0"/>
      <dgm:spPr/>
    </dgm:pt>
    <dgm:pt modelId="{DAFA6644-37B5-48FA-8007-CBA374CBB96B}" type="pres">
      <dgm:prSet presAssocID="{E5D5A59A-BE03-4029-A23E-EBAB9FABB946}" presName="desComposite" presStyleCnt="0"/>
      <dgm:spPr/>
    </dgm:pt>
    <dgm:pt modelId="{C8F7D4D9-0C73-4AD7-9851-065F7BC688F1}" type="pres">
      <dgm:prSet presAssocID="{E5D5A59A-BE03-4029-A23E-EBAB9FABB946}" presName="desCircle" presStyleLbl="node1" presStyleIdx="1" presStyleCnt="18"/>
      <dgm:spPr/>
    </dgm:pt>
    <dgm:pt modelId="{448D253C-7168-4AC4-A375-F57BB50466F1}" type="pres">
      <dgm:prSet presAssocID="{E5D5A59A-BE03-4029-A23E-EBAB9FABB946}" presName="chTx" presStyleLbl="revTx" presStyleIdx="3" presStyleCnt="41"/>
      <dgm:spPr/>
    </dgm:pt>
    <dgm:pt modelId="{D1CA9BE7-77D3-453C-AB9D-082825E4175D}" type="pres">
      <dgm:prSet presAssocID="{E5D5A59A-BE03-4029-A23E-EBAB9FABB946}" presName="desTx" presStyleLbl="revTx" presStyleIdx="4" presStyleCnt="41">
        <dgm:presLayoutVars>
          <dgm:bulletEnabled val="1"/>
        </dgm:presLayoutVars>
      </dgm:prSet>
      <dgm:spPr/>
    </dgm:pt>
    <dgm:pt modelId="{688DA721-EAEF-4E37-B2D1-0C9D651B3BB2}" type="pres">
      <dgm:prSet presAssocID="{E5D5A59A-BE03-4029-A23E-EBAB9FABB946}" presName="desBackupRightNorm" presStyleCnt="0"/>
      <dgm:spPr/>
    </dgm:pt>
    <dgm:pt modelId="{E1B84F6B-AD8C-4C58-87EB-348086075FE5}" type="pres">
      <dgm:prSet presAssocID="{A576E744-0C81-4284-A75D-C7BB58CE98FC}" presName="desSpace" presStyleCnt="0"/>
      <dgm:spPr/>
    </dgm:pt>
    <dgm:pt modelId="{80EC84F5-77AC-4403-AB14-054A5DF609BD}" type="pres">
      <dgm:prSet presAssocID="{93C19859-859C-45B6-8EF1-9AE1473C84D9}" presName="desBackupLeftNorm" presStyleCnt="0"/>
      <dgm:spPr/>
    </dgm:pt>
    <dgm:pt modelId="{195AAE22-3567-42D6-B8D3-A47812772F39}" type="pres">
      <dgm:prSet presAssocID="{93C19859-859C-45B6-8EF1-9AE1473C84D9}" presName="desComposite" presStyleCnt="0"/>
      <dgm:spPr/>
    </dgm:pt>
    <dgm:pt modelId="{6AA2A89D-DC7F-4481-96E9-CCF238243517}" type="pres">
      <dgm:prSet presAssocID="{93C19859-859C-45B6-8EF1-9AE1473C84D9}" presName="desCircle" presStyleLbl="node1" presStyleIdx="2" presStyleCnt="18"/>
      <dgm:spPr/>
    </dgm:pt>
    <dgm:pt modelId="{D9FF6658-0A3F-49B1-9D1C-2B1FC99FE7A3}" type="pres">
      <dgm:prSet presAssocID="{93C19859-859C-45B6-8EF1-9AE1473C84D9}" presName="chTx" presStyleLbl="revTx" presStyleIdx="5" presStyleCnt="41"/>
      <dgm:spPr/>
    </dgm:pt>
    <dgm:pt modelId="{5FA5883D-6FF3-4412-9DC5-0657A2EC38CF}" type="pres">
      <dgm:prSet presAssocID="{93C19859-859C-45B6-8EF1-9AE1473C84D9}" presName="desTx" presStyleLbl="revTx" presStyleIdx="6" presStyleCnt="41">
        <dgm:presLayoutVars>
          <dgm:bulletEnabled val="1"/>
        </dgm:presLayoutVars>
      </dgm:prSet>
      <dgm:spPr/>
    </dgm:pt>
    <dgm:pt modelId="{8732956A-4FFD-4CEE-847F-75DB5229625D}" type="pres">
      <dgm:prSet presAssocID="{93C19859-859C-45B6-8EF1-9AE1473C84D9}" presName="desBackupRightNorm" presStyleCnt="0"/>
      <dgm:spPr/>
    </dgm:pt>
    <dgm:pt modelId="{83297C16-1B2A-42F6-A61A-76311DBD56A1}" type="pres">
      <dgm:prSet presAssocID="{DBCCF149-AFDD-4420-8108-72F75862F3ED}" presName="desSpace" presStyleCnt="0"/>
      <dgm:spPr/>
    </dgm:pt>
    <dgm:pt modelId="{9D2AC989-9F67-4526-8CD1-976C53415380}" type="pres">
      <dgm:prSet presAssocID="{17F855C9-8475-4E36-A684-69B74C2B1056}" presName="desBackupLeftNorm" presStyleCnt="0"/>
      <dgm:spPr/>
    </dgm:pt>
    <dgm:pt modelId="{F4988CC3-E016-47F9-AE75-15CAF68117A1}" type="pres">
      <dgm:prSet presAssocID="{17F855C9-8475-4E36-A684-69B74C2B1056}" presName="desComposite" presStyleCnt="0"/>
      <dgm:spPr/>
    </dgm:pt>
    <dgm:pt modelId="{2E409B25-9BDD-4EDD-92B3-D38C1B837968}" type="pres">
      <dgm:prSet presAssocID="{17F855C9-8475-4E36-A684-69B74C2B1056}" presName="desCircle" presStyleLbl="node1" presStyleIdx="3" presStyleCnt="18"/>
      <dgm:spPr/>
    </dgm:pt>
    <dgm:pt modelId="{BB68D6B8-9D5B-4EBD-9052-ECC9135D64A0}" type="pres">
      <dgm:prSet presAssocID="{17F855C9-8475-4E36-A684-69B74C2B1056}" presName="chTx" presStyleLbl="revTx" presStyleIdx="7" presStyleCnt="41"/>
      <dgm:spPr/>
    </dgm:pt>
    <dgm:pt modelId="{F1CB0A42-7104-4C4C-8E20-8E08BF6EC6C5}" type="pres">
      <dgm:prSet presAssocID="{17F855C9-8475-4E36-A684-69B74C2B1056}" presName="desTx" presStyleLbl="revTx" presStyleIdx="8" presStyleCnt="41">
        <dgm:presLayoutVars>
          <dgm:bulletEnabled val="1"/>
        </dgm:presLayoutVars>
      </dgm:prSet>
      <dgm:spPr/>
    </dgm:pt>
    <dgm:pt modelId="{9EF31B92-219B-4F35-922E-F15946B5C4B3}" type="pres">
      <dgm:prSet presAssocID="{17F855C9-8475-4E36-A684-69B74C2B1056}" presName="desBackupRightNorm" presStyleCnt="0"/>
      <dgm:spPr/>
    </dgm:pt>
    <dgm:pt modelId="{40864163-296A-4E3A-9F1B-9162DC4EF5A6}" type="pres">
      <dgm:prSet presAssocID="{8A3CD6DB-FF3F-40B0-BB2C-101A530B272D}" presName="desSpace" presStyleCnt="0"/>
      <dgm:spPr/>
    </dgm:pt>
    <dgm:pt modelId="{CECA9503-CC43-4858-9C19-FA94B9B16C79}" type="pres">
      <dgm:prSet presAssocID="{5FE4FDAF-BB90-41DD-B382-B47D2F8DC599}" presName="parComposite" presStyleCnt="0"/>
      <dgm:spPr/>
    </dgm:pt>
    <dgm:pt modelId="{091309B1-EF22-48FF-A77C-1DE3C3875460}" type="pres">
      <dgm:prSet presAssocID="{5FE4FDAF-BB90-41DD-B382-B47D2F8DC599}" presName="parBigCircle" presStyleLbl="node0" presStyleIdx="1" presStyleCnt="5"/>
      <dgm:spPr/>
    </dgm:pt>
    <dgm:pt modelId="{FD48BFF8-602E-455A-9F43-1ED9927C7517}" type="pres">
      <dgm:prSet presAssocID="{5FE4FDAF-BB90-41DD-B382-B47D2F8DC599}" presName="parTx" presStyleLbl="revTx" presStyleIdx="9" presStyleCnt="41"/>
      <dgm:spPr/>
    </dgm:pt>
    <dgm:pt modelId="{39167287-5BAC-40DC-B588-83875AFCE5EE}" type="pres">
      <dgm:prSet presAssocID="{5FE4FDAF-BB90-41DD-B382-B47D2F8DC599}" presName="bSpace" presStyleCnt="0"/>
      <dgm:spPr/>
    </dgm:pt>
    <dgm:pt modelId="{9F0C71CA-34CD-4664-9942-F33B61666714}" type="pres">
      <dgm:prSet presAssocID="{5FE4FDAF-BB90-41DD-B382-B47D2F8DC599}" presName="parBackupNorm" presStyleCnt="0"/>
      <dgm:spPr/>
    </dgm:pt>
    <dgm:pt modelId="{8126BA5E-1B75-4A3A-87FE-5B201EADD585}" type="pres">
      <dgm:prSet presAssocID="{5BC65DC2-1B6B-4DAD-9BAF-E90DABADF57C}" presName="parSpace" presStyleCnt="0"/>
      <dgm:spPr/>
    </dgm:pt>
    <dgm:pt modelId="{F9990739-33F8-47C3-B843-D9E9E848B4C7}" type="pres">
      <dgm:prSet presAssocID="{E4516EFE-099C-4D28-B0DC-653703762821}" presName="desBackupLeftNorm" presStyleCnt="0"/>
      <dgm:spPr/>
    </dgm:pt>
    <dgm:pt modelId="{09FB2EA2-C5AF-4A79-844F-34936826A84B}" type="pres">
      <dgm:prSet presAssocID="{E4516EFE-099C-4D28-B0DC-653703762821}" presName="desComposite" presStyleCnt="0"/>
      <dgm:spPr/>
    </dgm:pt>
    <dgm:pt modelId="{EB269FDC-4EC4-4C2A-BCEB-72CA7AB62140}" type="pres">
      <dgm:prSet presAssocID="{E4516EFE-099C-4D28-B0DC-653703762821}" presName="desCircle" presStyleLbl="node1" presStyleIdx="4" presStyleCnt="18"/>
      <dgm:spPr/>
    </dgm:pt>
    <dgm:pt modelId="{24EEA81D-278B-421B-86DC-92E934061BE7}" type="pres">
      <dgm:prSet presAssocID="{E4516EFE-099C-4D28-B0DC-653703762821}" presName="chTx" presStyleLbl="revTx" presStyleIdx="10" presStyleCnt="41"/>
      <dgm:spPr/>
    </dgm:pt>
    <dgm:pt modelId="{021ACDC6-8B92-4F05-BD0D-F2618BFAC97C}" type="pres">
      <dgm:prSet presAssocID="{E4516EFE-099C-4D28-B0DC-653703762821}" presName="desTx" presStyleLbl="revTx" presStyleIdx="11" presStyleCnt="41">
        <dgm:presLayoutVars>
          <dgm:bulletEnabled val="1"/>
        </dgm:presLayoutVars>
      </dgm:prSet>
      <dgm:spPr/>
    </dgm:pt>
    <dgm:pt modelId="{9D7B6E02-1D8E-43A6-9740-BEEA0A35D728}" type="pres">
      <dgm:prSet presAssocID="{E4516EFE-099C-4D28-B0DC-653703762821}" presName="desBackupRightNorm" presStyleCnt="0"/>
      <dgm:spPr/>
    </dgm:pt>
    <dgm:pt modelId="{59182C48-093A-42E8-85C0-C11C8065E16C}" type="pres">
      <dgm:prSet presAssocID="{0C0B3EE7-D211-412A-8AB3-199AB4A12D18}" presName="desSpace" presStyleCnt="0"/>
      <dgm:spPr/>
    </dgm:pt>
    <dgm:pt modelId="{B9BC52B6-3DBA-4496-9523-9300B66A6B05}" type="pres">
      <dgm:prSet presAssocID="{D8CCF12C-6C35-4A65-9CEC-DAC4189C7A7D}" presName="desBackupLeftNorm" presStyleCnt="0"/>
      <dgm:spPr/>
    </dgm:pt>
    <dgm:pt modelId="{89D48294-3A68-4809-BBE2-900BE4A9F914}" type="pres">
      <dgm:prSet presAssocID="{D8CCF12C-6C35-4A65-9CEC-DAC4189C7A7D}" presName="desComposite" presStyleCnt="0"/>
      <dgm:spPr/>
    </dgm:pt>
    <dgm:pt modelId="{F04A07C0-6EB9-4DDC-AE43-BD7AC9A577DE}" type="pres">
      <dgm:prSet presAssocID="{D8CCF12C-6C35-4A65-9CEC-DAC4189C7A7D}" presName="desCircle" presStyleLbl="node1" presStyleIdx="5" presStyleCnt="18"/>
      <dgm:spPr/>
    </dgm:pt>
    <dgm:pt modelId="{424FDE3C-D103-4A77-87EE-B588F2DD67C1}" type="pres">
      <dgm:prSet presAssocID="{D8CCF12C-6C35-4A65-9CEC-DAC4189C7A7D}" presName="chTx" presStyleLbl="revTx" presStyleIdx="12" presStyleCnt="41"/>
      <dgm:spPr/>
    </dgm:pt>
    <dgm:pt modelId="{3FBACBA6-F165-49EF-8C4F-15C918D3D533}" type="pres">
      <dgm:prSet presAssocID="{D8CCF12C-6C35-4A65-9CEC-DAC4189C7A7D}" presName="desTx" presStyleLbl="revTx" presStyleIdx="13" presStyleCnt="41">
        <dgm:presLayoutVars>
          <dgm:bulletEnabled val="1"/>
        </dgm:presLayoutVars>
      </dgm:prSet>
      <dgm:spPr/>
    </dgm:pt>
    <dgm:pt modelId="{70FCC724-FD57-471D-8020-D20B0F42DE33}" type="pres">
      <dgm:prSet presAssocID="{D8CCF12C-6C35-4A65-9CEC-DAC4189C7A7D}" presName="desBackupRightNorm" presStyleCnt="0"/>
      <dgm:spPr/>
    </dgm:pt>
    <dgm:pt modelId="{09E7FD01-032F-42AF-AABA-5C7B0DCCF08E}" type="pres">
      <dgm:prSet presAssocID="{7436E68D-EEE5-4C75-A230-362EE6D90593}" presName="desSpace" presStyleCnt="0"/>
      <dgm:spPr/>
    </dgm:pt>
    <dgm:pt modelId="{7C31CE97-F96A-4535-8DC2-0A6A01E2749F}" type="pres">
      <dgm:prSet presAssocID="{9B6FD813-C58E-4C75-82C4-1D35FB98A95C}" presName="desBackupLeftNorm" presStyleCnt="0"/>
      <dgm:spPr/>
    </dgm:pt>
    <dgm:pt modelId="{A4E8F81E-F0BE-483C-92F0-A038D96A99B7}" type="pres">
      <dgm:prSet presAssocID="{9B6FD813-C58E-4C75-82C4-1D35FB98A95C}" presName="desComposite" presStyleCnt="0"/>
      <dgm:spPr/>
    </dgm:pt>
    <dgm:pt modelId="{CF72DF93-908C-4409-B709-F8292EA196E5}" type="pres">
      <dgm:prSet presAssocID="{9B6FD813-C58E-4C75-82C4-1D35FB98A95C}" presName="desCircle" presStyleLbl="node1" presStyleIdx="6" presStyleCnt="18"/>
      <dgm:spPr/>
    </dgm:pt>
    <dgm:pt modelId="{9C459C64-15E7-48DB-BBEB-E0B8EC4A4630}" type="pres">
      <dgm:prSet presAssocID="{9B6FD813-C58E-4C75-82C4-1D35FB98A95C}" presName="chTx" presStyleLbl="revTx" presStyleIdx="14" presStyleCnt="41"/>
      <dgm:spPr/>
    </dgm:pt>
    <dgm:pt modelId="{E77D4820-BA2F-453A-951B-4FCA3F48869A}" type="pres">
      <dgm:prSet presAssocID="{9B6FD813-C58E-4C75-82C4-1D35FB98A95C}" presName="desTx" presStyleLbl="revTx" presStyleIdx="15" presStyleCnt="41">
        <dgm:presLayoutVars>
          <dgm:bulletEnabled val="1"/>
        </dgm:presLayoutVars>
      </dgm:prSet>
      <dgm:spPr/>
    </dgm:pt>
    <dgm:pt modelId="{192CC368-E3EB-419B-A0D5-F13AF8AA0082}" type="pres">
      <dgm:prSet presAssocID="{9B6FD813-C58E-4C75-82C4-1D35FB98A95C}" presName="desBackupRightNorm" presStyleCnt="0"/>
      <dgm:spPr/>
    </dgm:pt>
    <dgm:pt modelId="{E9C7A1FD-5E8F-4309-84C8-B7AA9FD5537F}" type="pres">
      <dgm:prSet presAssocID="{C215A72D-9BAA-46F2-AF65-50B7464E4EFE}" presName="desSpace" presStyleCnt="0"/>
      <dgm:spPr/>
    </dgm:pt>
    <dgm:pt modelId="{CF8E047A-E9C7-4259-9A27-03176A54E68C}" type="pres">
      <dgm:prSet presAssocID="{4166BF2A-23B1-4E5E-8BFB-FB336B4C364F}" presName="desBackupLeftNorm" presStyleCnt="0"/>
      <dgm:spPr/>
    </dgm:pt>
    <dgm:pt modelId="{DA008987-C6B9-4202-9FD3-DE9834262612}" type="pres">
      <dgm:prSet presAssocID="{4166BF2A-23B1-4E5E-8BFB-FB336B4C364F}" presName="desComposite" presStyleCnt="0"/>
      <dgm:spPr/>
    </dgm:pt>
    <dgm:pt modelId="{DD4AEC8C-0F4E-46DE-8431-E1C8E8C2F549}" type="pres">
      <dgm:prSet presAssocID="{4166BF2A-23B1-4E5E-8BFB-FB336B4C364F}" presName="desCircle" presStyleLbl="node1" presStyleIdx="7" presStyleCnt="18"/>
      <dgm:spPr/>
    </dgm:pt>
    <dgm:pt modelId="{1B41C5A3-95F3-42DE-8C9C-F06D86F4390C}" type="pres">
      <dgm:prSet presAssocID="{4166BF2A-23B1-4E5E-8BFB-FB336B4C364F}" presName="chTx" presStyleLbl="revTx" presStyleIdx="16" presStyleCnt="41"/>
      <dgm:spPr/>
    </dgm:pt>
    <dgm:pt modelId="{38EC1FAC-C62A-400A-A6DD-7A4013F176A1}" type="pres">
      <dgm:prSet presAssocID="{4166BF2A-23B1-4E5E-8BFB-FB336B4C364F}" presName="desTx" presStyleLbl="revTx" presStyleIdx="17" presStyleCnt="41">
        <dgm:presLayoutVars>
          <dgm:bulletEnabled val="1"/>
        </dgm:presLayoutVars>
      </dgm:prSet>
      <dgm:spPr/>
    </dgm:pt>
    <dgm:pt modelId="{929974ED-FD88-476A-A6DD-03F084D53E8B}" type="pres">
      <dgm:prSet presAssocID="{4166BF2A-23B1-4E5E-8BFB-FB336B4C364F}" presName="desBackupRightNorm" presStyleCnt="0"/>
      <dgm:spPr/>
    </dgm:pt>
    <dgm:pt modelId="{0FE73ADD-D4A6-42A3-BF6A-47B374EEFA90}" type="pres">
      <dgm:prSet presAssocID="{BF3B6126-C8C3-44EF-ACEA-8EC1466F0E83}" presName="desSpace" presStyleCnt="0"/>
      <dgm:spPr/>
    </dgm:pt>
    <dgm:pt modelId="{25494665-814A-4F7A-A618-5FB3F965BCB0}" type="pres">
      <dgm:prSet presAssocID="{E29613B9-AF27-4A49-ADFF-AB04450E16E7}" presName="desBackupLeftNorm" presStyleCnt="0"/>
      <dgm:spPr/>
    </dgm:pt>
    <dgm:pt modelId="{4880FFA0-DB1C-410C-819B-7B7A547C1C31}" type="pres">
      <dgm:prSet presAssocID="{E29613B9-AF27-4A49-ADFF-AB04450E16E7}" presName="desComposite" presStyleCnt="0"/>
      <dgm:spPr/>
    </dgm:pt>
    <dgm:pt modelId="{E345D566-7B21-4287-B6C8-BC458B0857B8}" type="pres">
      <dgm:prSet presAssocID="{E29613B9-AF27-4A49-ADFF-AB04450E16E7}" presName="desCircle" presStyleLbl="node1" presStyleIdx="8" presStyleCnt="18"/>
      <dgm:spPr/>
    </dgm:pt>
    <dgm:pt modelId="{5DDA8F33-DD19-4015-9E0A-065408479DD9}" type="pres">
      <dgm:prSet presAssocID="{E29613B9-AF27-4A49-ADFF-AB04450E16E7}" presName="chTx" presStyleLbl="revTx" presStyleIdx="18" presStyleCnt="41"/>
      <dgm:spPr/>
    </dgm:pt>
    <dgm:pt modelId="{FA48B867-94F6-419A-8A33-3CE2025E1BFD}" type="pres">
      <dgm:prSet presAssocID="{E29613B9-AF27-4A49-ADFF-AB04450E16E7}" presName="desTx" presStyleLbl="revTx" presStyleIdx="19" presStyleCnt="41">
        <dgm:presLayoutVars>
          <dgm:bulletEnabled val="1"/>
        </dgm:presLayoutVars>
      </dgm:prSet>
      <dgm:spPr/>
    </dgm:pt>
    <dgm:pt modelId="{E07D5858-38DB-4A96-B853-37C3D090A04B}" type="pres">
      <dgm:prSet presAssocID="{E29613B9-AF27-4A49-ADFF-AB04450E16E7}" presName="desBackupRightNorm" presStyleCnt="0"/>
      <dgm:spPr/>
    </dgm:pt>
    <dgm:pt modelId="{ACA566B1-BF14-4161-86A8-A2A5AC84990F}" type="pres">
      <dgm:prSet presAssocID="{CCFE35F8-C830-494F-AB97-2E27C886C7BB}" presName="desSpace" presStyleCnt="0"/>
      <dgm:spPr/>
    </dgm:pt>
    <dgm:pt modelId="{88E231F9-FDD2-40CB-975F-D3E7C3CBAD19}" type="pres">
      <dgm:prSet presAssocID="{40C9D6DF-3865-42CC-87A9-DCF2FB5E4B3B}" presName="desBackupLeftNorm" presStyleCnt="0"/>
      <dgm:spPr/>
    </dgm:pt>
    <dgm:pt modelId="{F641E819-93CE-4F43-9819-DD312590324D}" type="pres">
      <dgm:prSet presAssocID="{40C9D6DF-3865-42CC-87A9-DCF2FB5E4B3B}" presName="desComposite" presStyleCnt="0"/>
      <dgm:spPr/>
    </dgm:pt>
    <dgm:pt modelId="{3655B95A-7042-462F-827D-01DB9A8DDD55}" type="pres">
      <dgm:prSet presAssocID="{40C9D6DF-3865-42CC-87A9-DCF2FB5E4B3B}" presName="desCircle" presStyleLbl="node1" presStyleIdx="9" presStyleCnt="18"/>
      <dgm:spPr/>
    </dgm:pt>
    <dgm:pt modelId="{D103B353-DB48-40DB-A369-E62DFFC91669}" type="pres">
      <dgm:prSet presAssocID="{40C9D6DF-3865-42CC-87A9-DCF2FB5E4B3B}" presName="chTx" presStyleLbl="revTx" presStyleIdx="20" presStyleCnt="41"/>
      <dgm:spPr/>
    </dgm:pt>
    <dgm:pt modelId="{BB1B0489-7818-4275-9733-51F3AB00D372}" type="pres">
      <dgm:prSet presAssocID="{40C9D6DF-3865-42CC-87A9-DCF2FB5E4B3B}" presName="desTx" presStyleLbl="revTx" presStyleIdx="21" presStyleCnt="41">
        <dgm:presLayoutVars>
          <dgm:bulletEnabled val="1"/>
        </dgm:presLayoutVars>
      </dgm:prSet>
      <dgm:spPr/>
    </dgm:pt>
    <dgm:pt modelId="{E8E7BE5D-16DF-4FBA-B88A-0653CC2ED41C}" type="pres">
      <dgm:prSet presAssocID="{40C9D6DF-3865-42CC-87A9-DCF2FB5E4B3B}" presName="desBackupRightNorm" presStyleCnt="0"/>
      <dgm:spPr/>
    </dgm:pt>
    <dgm:pt modelId="{1B3BEEBC-19A0-4FEF-BB39-97CCF07F4E99}" type="pres">
      <dgm:prSet presAssocID="{3A9F91C8-025F-473A-84E5-4303BB46565A}" presName="desSpace" presStyleCnt="0"/>
      <dgm:spPr/>
    </dgm:pt>
    <dgm:pt modelId="{B8949897-23E5-4C09-9AD3-BE60ACA58055}" type="pres">
      <dgm:prSet presAssocID="{5E472C0C-85AB-415D-B7AE-2E13091209BB}" presName="desBackupLeftNorm" presStyleCnt="0"/>
      <dgm:spPr/>
    </dgm:pt>
    <dgm:pt modelId="{E51B8C09-CE46-4367-B717-179E98A7DC70}" type="pres">
      <dgm:prSet presAssocID="{5E472C0C-85AB-415D-B7AE-2E13091209BB}" presName="desComposite" presStyleCnt="0"/>
      <dgm:spPr/>
    </dgm:pt>
    <dgm:pt modelId="{88AB1072-A03B-4BEF-AF90-3365F083A6E6}" type="pres">
      <dgm:prSet presAssocID="{5E472C0C-85AB-415D-B7AE-2E13091209BB}" presName="desCircle" presStyleLbl="node1" presStyleIdx="10" presStyleCnt="18"/>
      <dgm:spPr/>
    </dgm:pt>
    <dgm:pt modelId="{FD1CF975-CE40-4D27-9B84-355DC16449A2}" type="pres">
      <dgm:prSet presAssocID="{5E472C0C-85AB-415D-B7AE-2E13091209BB}" presName="chTx" presStyleLbl="revTx" presStyleIdx="22" presStyleCnt="41"/>
      <dgm:spPr/>
    </dgm:pt>
    <dgm:pt modelId="{BAD22D33-A74E-49DD-95D7-22FE0F8A1031}" type="pres">
      <dgm:prSet presAssocID="{5E472C0C-85AB-415D-B7AE-2E13091209BB}" presName="desTx" presStyleLbl="revTx" presStyleIdx="23" presStyleCnt="41">
        <dgm:presLayoutVars>
          <dgm:bulletEnabled val="1"/>
        </dgm:presLayoutVars>
      </dgm:prSet>
      <dgm:spPr/>
    </dgm:pt>
    <dgm:pt modelId="{BAD12603-7F11-4481-BD64-B156510580D4}" type="pres">
      <dgm:prSet presAssocID="{5E472C0C-85AB-415D-B7AE-2E13091209BB}" presName="desBackupRightNorm" presStyleCnt="0"/>
      <dgm:spPr/>
    </dgm:pt>
    <dgm:pt modelId="{A7938FBD-33A4-4E67-B0BD-9D2B6F2FCD86}" type="pres">
      <dgm:prSet presAssocID="{7BF8718B-48E4-4D2D-96F8-E4FD6413427F}" presName="desSpace" presStyleCnt="0"/>
      <dgm:spPr/>
    </dgm:pt>
    <dgm:pt modelId="{F0EF4818-2B28-4D2B-98A0-88C95E266971}" type="pres">
      <dgm:prSet presAssocID="{56469A3F-18DC-46C4-A83D-7F0421C21261}" presName="desBackupLeftNorm" presStyleCnt="0"/>
      <dgm:spPr/>
    </dgm:pt>
    <dgm:pt modelId="{1379A028-AEF1-4E93-9A97-19436744D6E3}" type="pres">
      <dgm:prSet presAssocID="{56469A3F-18DC-46C4-A83D-7F0421C21261}" presName="desComposite" presStyleCnt="0"/>
      <dgm:spPr/>
    </dgm:pt>
    <dgm:pt modelId="{598DB68E-3518-4A1C-A0E7-6430E659B534}" type="pres">
      <dgm:prSet presAssocID="{56469A3F-18DC-46C4-A83D-7F0421C21261}" presName="desCircle" presStyleLbl="node1" presStyleIdx="11" presStyleCnt="18"/>
      <dgm:spPr/>
    </dgm:pt>
    <dgm:pt modelId="{D4B282E6-E2AA-4956-9493-C39093B156AA}" type="pres">
      <dgm:prSet presAssocID="{56469A3F-18DC-46C4-A83D-7F0421C21261}" presName="chTx" presStyleLbl="revTx" presStyleIdx="24" presStyleCnt="41"/>
      <dgm:spPr/>
    </dgm:pt>
    <dgm:pt modelId="{BE28BF4A-DC11-46F4-AD57-9F755B7ED0C9}" type="pres">
      <dgm:prSet presAssocID="{56469A3F-18DC-46C4-A83D-7F0421C21261}" presName="desTx" presStyleLbl="revTx" presStyleIdx="25" presStyleCnt="41">
        <dgm:presLayoutVars>
          <dgm:bulletEnabled val="1"/>
        </dgm:presLayoutVars>
      </dgm:prSet>
      <dgm:spPr/>
    </dgm:pt>
    <dgm:pt modelId="{0B6D98AA-113D-443D-8264-534661F830C4}" type="pres">
      <dgm:prSet presAssocID="{56469A3F-18DC-46C4-A83D-7F0421C21261}" presName="desBackupRightNorm" presStyleCnt="0"/>
      <dgm:spPr/>
    </dgm:pt>
    <dgm:pt modelId="{A760C911-3197-4E7D-BA63-FECC9D8194EA}" type="pres">
      <dgm:prSet presAssocID="{9A2D049C-BE94-48F2-B976-4066960290FC}" presName="desSpace" presStyleCnt="0"/>
      <dgm:spPr/>
    </dgm:pt>
    <dgm:pt modelId="{8F5F3E7B-7D2E-4E3C-9307-8E28F53523BF}" type="pres">
      <dgm:prSet presAssocID="{A37AC03C-468C-40CA-9DE2-0E206913FAEC}" presName="desBackupLeftNorm" presStyleCnt="0"/>
      <dgm:spPr/>
    </dgm:pt>
    <dgm:pt modelId="{CDB269BE-9558-47A4-8EE4-529422507DAA}" type="pres">
      <dgm:prSet presAssocID="{A37AC03C-468C-40CA-9DE2-0E206913FAEC}" presName="desComposite" presStyleCnt="0"/>
      <dgm:spPr/>
    </dgm:pt>
    <dgm:pt modelId="{FD844E6C-EDA2-4AE1-B44E-2A8E1D80C8B6}" type="pres">
      <dgm:prSet presAssocID="{A37AC03C-468C-40CA-9DE2-0E206913FAEC}" presName="desCircle" presStyleLbl="node1" presStyleIdx="12" presStyleCnt="18"/>
      <dgm:spPr/>
    </dgm:pt>
    <dgm:pt modelId="{4F90809D-41AB-489A-9E8D-2195283FAEB2}" type="pres">
      <dgm:prSet presAssocID="{A37AC03C-468C-40CA-9DE2-0E206913FAEC}" presName="chTx" presStyleLbl="revTx" presStyleIdx="26" presStyleCnt="41"/>
      <dgm:spPr/>
    </dgm:pt>
    <dgm:pt modelId="{9AAAF13E-F5E3-4E38-85B8-EADB7A960348}" type="pres">
      <dgm:prSet presAssocID="{A37AC03C-468C-40CA-9DE2-0E206913FAEC}" presName="desTx" presStyleLbl="revTx" presStyleIdx="27" presStyleCnt="41">
        <dgm:presLayoutVars>
          <dgm:bulletEnabled val="1"/>
        </dgm:presLayoutVars>
      </dgm:prSet>
      <dgm:spPr/>
    </dgm:pt>
    <dgm:pt modelId="{98F4CB0E-AAB5-4408-BDD6-64ED1EFABB2E}" type="pres">
      <dgm:prSet presAssocID="{A37AC03C-468C-40CA-9DE2-0E206913FAEC}" presName="desBackupRightNorm" presStyleCnt="0"/>
      <dgm:spPr/>
    </dgm:pt>
    <dgm:pt modelId="{65CEF5E6-2171-410E-98CF-38BFFE616FEE}" type="pres">
      <dgm:prSet presAssocID="{CB97B73D-EB27-49AE-866A-D128DB92AD9F}" presName="desSpace" presStyleCnt="0"/>
      <dgm:spPr/>
    </dgm:pt>
    <dgm:pt modelId="{5FA09387-07FF-437A-B73A-FE4F614FA3F8}" type="pres">
      <dgm:prSet presAssocID="{F41C7E68-81CF-43CC-98AF-CBC6A686457C}" presName="parComposite" presStyleCnt="0"/>
      <dgm:spPr/>
    </dgm:pt>
    <dgm:pt modelId="{E6FB2943-6EA5-4700-AFB0-56A63FE9B751}" type="pres">
      <dgm:prSet presAssocID="{F41C7E68-81CF-43CC-98AF-CBC6A686457C}" presName="parBigCircle" presStyleLbl="node0" presStyleIdx="2" presStyleCnt="5"/>
      <dgm:spPr/>
    </dgm:pt>
    <dgm:pt modelId="{8922AFCA-ECF0-4FD1-A8DF-6D2FF5BDBDD3}" type="pres">
      <dgm:prSet presAssocID="{F41C7E68-81CF-43CC-98AF-CBC6A686457C}" presName="parTx" presStyleLbl="revTx" presStyleIdx="28" presStyleCnt="41"/>
      <dgm:spPr/>
    </dgm:pt>
    <dgm:pt modelId="{DC0B976A-8C7E-4D22-86F8-815F78C6A2BA}" type="pres">
      <dgm:prSet presAssocID="{F41C7E68-81CF-43CC-98AF-CBC6A686457C}" presName="bSpace" presStyleCnt="0"/>
      <dgm:spPr/>
    </dgm:pt>
    <dgm:pt modelId="{3C2B170B-E488-43DD-B49F-8C2F9D6DB59C}" type="pres">
      <dgm:prSet presAssocID="{F41C7E68-81CF-43CC-98AF-CBC6A686457C}" presName="parBackupNorm" presStyleCnt="0"/>
      <dgm:spPr/>
    </dgm:pt>
    <dgm:pt modelId="{EA63A2DB-5D3A-4706-85B7-B2FC965394E9}" type="pres">
      <dgm:prSet presAssocID="{A56B6A04-6A97-4C3F-8526-DBE6FE386CFD}" presName="parSpace" presStyleCnt="0"/>
      <dgm:spPr/>
    </dgm:pt>
    <dgm:pt modelId="{7DF5890F-CF5C-49B8-897E-CBBE92B2A227}" type="pres">
      <dgm:prSet presAssocID="{5B93589C-A758-461C-A60E-B3E6446820AE}" presName="desBackupLeftNorm" presStyleCnt="0"/>
      <dgm:spPr/>
    </dgm:pt>
    <dgm:pt modelId="{4652579F-4AEA-4CCB-B43A-A39BB999A080}" type="pres">
      <dgm:prSet presAssocID="{5B93589C-A758-461C-A60E-B3E6446820AE}" presName="desComposite" presStyleCnt="0"/>
      <dgm:spPr/>
    </dgm:pt>
    <dgm:pt modelId="{3F5AB1F4-AC82-4E8E-A18F-F57B3BF9FAF9}" type="pres">
      <dgm:prSet presAssocID="{5B93589C-A758-461C-A60E-B3E6446820AE}" presName="desCircle" presStyleLbl="node1" presStyleIdx="13" presStyleCnt="18"/>
      <dgm:spPr/>
    </dgm:pt>
    <dgm:pt modelId="{CC718EA2-4E0D-4761-B968-5C192811E00D}" type="pres">
      <dgm:prSet presAssocID="{5B93589C-A758-461C-A60E-B3E6446820AE}" presName="chTx" presStyleLbl="revTx" presStyleIdx="29" presStyleCnt="41"/>
      <dgm:spPr/>
    </dgm:pt>
    <dgm:pt modelId="{7CE29161-3DEC-437C-94AC-275E35469B39}" type="pres">
      <dgm:prSet presAssocID="{5B93589C-A758-461C-A60E-B3E6446820AE}" presName="desTx" presStyleLbl="revTx" presStyleIdx="30" presStyleCnt="41">
        <dgm:presLayoutVars>
          <dgm:bulletEnabled val="1"/>
        </dgm:presLayoutVars>
      </dgm:prSet>
      <dgm:spPr/>
    </dgm:pt>
    <dgm:pt modelId="{40E69F06-B280-4C79-B95E-28B8030F9E34}" type="pres">
      <dgm:prSet presAssocID="{5B93589C-A758-461C-A60E-B3E6446820AE}" presName="desBackupRightNorm" presStyleCnt="0"/>
      <dgm:spPr/>
    </dgm:pt>
    <dgm:pt modelId="{0E8B0326-E5E1-4E67-9CF2-2D72FF4A5B3F}" type="pres">
      <dgm:prSet presAssocID="{3F9C4892-08F6-4BCC-BDFA-E20B7A14451F}" presName="desSpace" presStyleCnt="0"/>
      <dgm:spPr/>
    </dgm:pt>
    <dgm:pt modelId="{BC8E0A39-3817-4166-A439-56952CF7C58C}" type="pres">
      <dgm:prSet presAssocID="{F7565B07-1392-4F3F-9FCC-F7D59A21D110}" presName="desBackupLeftNorm" presStyleCnt="0"/>
      <dgm:spPr/>
    </dgm:pt>
    <dgm:pt modelId="{B5400735-2ABC-4713-92F5-C5D49413FCE8}" type="pres">
      <dgm:prSet presAssocID="{F7565B07-1392-4F3F-9FCC-F7D59A21D110}" presName="desComposite" presStyleCnt="0"/>
      <dgm:spPr/>
    </dgm:pt>
    <dgm:pt modelId="{73893F47-3A1F-411E-A056-0770106204C9}" type="pres">
      <dgm:prSet presAssocID="{F7565B07-1392-4F3F-9FCC-F7D59A21D110}" presName="desCircle" presStyleLbl="node1" presStyleIdx="14" presStyleCnt="18"/>
      <dgm:spPr/>
    </dgm:pt>
    <dgm:pt modelId="{7FCED1A0-B479-4B68-AD1A-16B08A86E282}" type="pres">
      <dgm:prSet presAssocID="{F7565B07-1392-4F3F-9FCC-F7D59A21D110}" presName="chTx" presStyleLbl="revTx" presStyleIdx="31" presStyleCnt="41"/>
      <dgm:spPr/>
    </dgm:pt>
    <dgm:pt modelId="{826DC4FD-00AF-4253-A40A-FD0A2B516B52}" type="pres">
      <dgm:prSet presAssocID="{F7565B07-1392-4F3F-9FCC-F7D59A21D110}" presName="desTx" presStyleLbl="revTx" presStyleIdx="32" presStyleCnt="41">
        <dgm:presLayoutVars>
          <dgm:bulletEnabled val="1"/>
        </dgm:presLayoutVars>
      </dgm:prSet>
      <dgm:spPr/>
    </dgm:pt>
    <dgm:pt modelId="{E53AA833-1885-4213-B473-60B186A7FE8C}" type="pres">
      <dgm:prSet presAssocID="{F7565B07-1392-4F3F-9FCC-F7D59A21D110}" presName="desBackupRightNorm" presStyleCnt="0"/>
      <dgm:spPr/>
    </dgm:pt>
    <dgm:pt modelId="{29DB396E-E8A3-424E-A277-ADA9F79CF0E8}" type="pres">
      <dgm:prSet presAssocID="{1355F492-A9A9-4272-AA7D-C8467D4A7453}" presName="desSpace" presStyleCnt="0"/>
      <dgm:spPr/>
    </dgm:pt>
    <dgm:pt modelId="{A6E108D4-FBBD-42C2-97FD-DE241D7F0950}" type="pres">
      <dgm:prSet presAssocID="{E2F5463A-CC74-416A-BDEF-CA9B6619EC5F}" presName="desBackupLeftNorm" presStyleCnt="0"/>
      <dgm:spPr/>
    </dgm:pt>
    <dgm:pt modelId="{AA70C29E-E334-4C31-8C71-86B7D30C7CB9}" type="pres">
      <dgm:prSet presAssocID="{E2F5463A-CC74-416A-BDEF-CA9B6619EC5F}" presName="desComposite" presStyleCnt="0"/>
      <dgm:spPr/>
    </dgm:pt>
    <dgm:pt modelId="{82AEC4A2-3548-4B10-9FC5-E0E89AD3DCE4}" type="pres">
      <dgm:prSet presAssocID="{E2F5463A-CC74-416A-BDEF-CA9B6619EC5F}" presName="desCircle" presStyleLbl="node1" presStyleIdx="15" presStyleCnt="18"/>
      <dgm:spPr/>
    </dgm:pt>
    <dgm:pt modelId="{79335121-D3ED-483D-9BC9-17A319B92AB9}" type="pres">
      <dgm:prSet presAssocID="{E2F5463A-CC74-416A-BDEF-CA9B6619EC5F}" presName="chTx" presStyleLbl="revTx" presStyleIdx="33" presStyleCnt="41"/>
      <dgm:spPr/>
    </dgm:pt>
    <dgm:pt modelId="{60E2E49E-430F-46C9-AF8E-4891CA1FD906}" type="pres">
      <dgm:prSet presAssocID="{E2F5463A-CC74-416A-BDEF-CA9B6619EC5F}" presName="desTx" presStyleLbl="revTx" presStyleIdx="34" presStyleCnt="41">
        <dgm:presLayoutVars>
          <dgm:bulletEnabled val="1"/>
        </dgm:presLayoutVars>
      </dgm:prSet>
      <dgm:spPr/>
    </dgm:pt>
    <dgm:pt modelId="{AF9245C5-F161-44F6-9A9A-18FA401D95F9}" type="pres">
      <dgm:prSet presAssocID="{E2F5463A-CC74-416A-BDEF-CA9B6619EC5F}" presName="desBackupRightNorm" presStyleCnt="0"/>
      <dgm:spPr/>
    </dgm:pt>
    <dgm:pt modelId="{1D67C05E-2686-420D-B0BD-D9000D1DE2D4}" type="pres">
      <dgm:prSet presAssocID="{C25845F7-1117-4D2B-BF4E-5178C52876EF}" presName="desSpace" presStyleCnt="0"/>
      <dgm:spPr/>
    </dgm:pt>
    <dgm:pt modelId="{D9B63C3C-2AD2-4857-8DDB-D38F397F8F76}" type="pres">
      <dgm:prSet presAssocID="{38A917CF-2581-443C-85A0-CFB99658FCA8}" presName="desBackupLeftNorm" presStyleCnt="0"/>
      <dgm:spPr/>
    </dgm:pt>
    <dgm:pt modelId="{4A06261F-D616-448F-8613-FC7D4D55C326}" type="pres">
      <dgm:prSet presAssocID="{38A917CF-2581-443C-85A0-CFB99658FCA8}" presName="desComposite" presStyleCnt="0"/>
      <dgm:spPr/>
    </dgm:pt>
    <dgm:pt modelId="{3A72BD8F-9918-4FB1-89DE-5B88ED5E5590}" type="pres">
      <dgm:prSet presAssocID="{38A917CF-2581-443C-85A0-CFB99658FCA8}" presName="desCircle" presStyleLbl="node1" presStyleIdx="16" presStyleCnt="18"/>
      <dgm:spPr/>
    </dgm:pt>
    <dgm:pt modelId="{F173922F-26F5-407C-BB19-6E1CD7A868B4}" type="pres">
      <dgm:prSet presAssocID="{38A917CF-2581-443C-85A0-CFB99658FCA8}" presName="chTx" presStyleLbl="revTx" presStyleIdx="35" presStyleCnt="41"/>
      <dgm:spPr/>
    </dgm:pt>
    <dgm:pt modelId="{3ADE8594-15B5-44BC-9161-C98BFB4DDC7E}" type="pres">
      <dgm:prSet presAssocID="{38A917CF-2581-443C-85A0-CFB99658FCA8}" presName="desTx" presStyleLbl="revTx" presStyleIdx="36" presStyleCnt="41">
        <dgm:presLayoutVars>
          <dgm:bulletEnabled val="1"/>
        </dgm:presLayoutVars>
      </dgm:prSet>
      <dgm:spPr/>
    </dgm:pt>
    <dgm:pt modelId="{4B801EF4-48D4-49A5-BD7A-684F2E0FAA8C}" type="pres">
      <dgm:prSet presAssocID="{38A917CF-2581-443C-85A0-CFB99658FCA8}" presName="desBackupRightNorm" presStyleCnt="0"/>
      <dgm:spPr/>
    </dgm:pt>
    <dgm:pt modelId="{4EAD933A-F2FF-4CAA-A3C8-2ED65FCA9C3E}" type="pres">
      <dgm:prSet presAssocID="{B8E1D0E4-F94D-44A6-9510-5DFED152C196}" presName="desSpace" presStyleCnt="0"/>
      <dgm:spPr/>
    </dgm:pt>
    <dgm:pt modelId="{ECC82847-819B-4B88-B5D5-768F5C395A59}" type="pres">
      <dgm:prSet presAssocID="{71EFDE21-FC76-44EE-BA6C-CA704B51097B}" presName="desBackupLeftNorm" presStyleCnt="0"/>
      <dgm:spPr/>
    </dgm:pt>
    <dgm:pt modelId="{0A3A495D-6B47-483C-8ECF-C40FF09961BC}" type="pres">
      <dgm:prSet presAssocID="{71EFDE21-FC76-44EE-BA6C-CA704B51097B}" presName="desComposite" presStyleCnt="0"/>
      <dgm:spPr/>
    </dgm:pt>
    <dgm:pt modelId="{2507B932-88DA-44E8-B2C4-793FF29A56A3}" type="pres">
      <dgm:prSet presAssocID="{71EFDE21-FC76-44EE-BA6C-CA704B51097B}" presName="desCircle" presStyleLbl="node1" presStyleIdx="17" presStyleCnt="18"/>
      <dgm:spPr/>
    </dgm:pt>
    <dgm:pt modelId="{04D9CD43-6C8E-4C8B-9A5F-A8C5271F4220}" type="pres">
      <dgm:prSet presAssocID="{71EFDE21-FC76-44EE-BA6C-CA704B51097B}" presName="chTx" presStyleLbl="revTx" presStyleIdx="37" presStyleCnt="41"/>
      <dgm:spPr/>
    </dgm:pt>
    <dgm:pt modelId="{A4C4A7C5-7B50-4C8B-9B77-E4DB13D8060A}" type="pres">
      <dgm:prSet presAssocID="{71EFDE21-FC76-44EE-BA6C-CA704B51097B}" presName="desTx" presStyleLbl="revTx" presStyleIdx="38" presStyleCnt="41">
        <dgm:presLayoutVars>
          <dgm:bulletEnabled val="1"/>
        </dgm:presLayoutVars>
      </dgm:prSet>
      <dgm:spPr/>
    </dgm:pt>
    <dgm:pt modelId="{1FDAF997-17CD-47FA-BF49-88AE17EDD855}" type="pres">
      <dgm:prSet presAssocID="{71EFDE21-FC76-44EE-BA6C-CA704B51097B}" presName="desBackupRightNorm" presStyleCnt="0"/>
      <dgm:spPr/>
    </dgm:pt>
    <dgm:pt modelId="{82608E64-81E7-4538-86D9-81FAC7ADFCB1}" type="pres">
      <dgm:prSet presAssocID="{6954D6DF-387A-421F-A97B-E565AD1E7BB9}" presName="desSpace" presStyleCnt="0"/>
      <dgm:spPr/>
    </dgm:pt>
    <dgm:pt modelId="{432FF642-24FD-4E2A-9642-41F574E95DC3}" type="pres">
      <dgm:prSet presAssocID="{6915E74E-944B-465B-A4B4-A252051822A8}" presName="parComposite" presStyleCnt="0"/>
      <dgm:spPr/>
    </dgm:pt>
    <dgm:pt modelId="{1B02F485-1B7A-483F-BA64-29FFD1814F29}" type="pres">
      <dgm:prSet presAssocID="{6915E74E-944B-465B-A4B4-A252051822A8}" presName="parBigCircle" presStyleLbl="node0" presStyleIdx="3" presStyleCnt="5"/>
      <dgm:spPr/>
    </dgm:pt>
    <dgm:pt modelId="{E5CEAA28-51B0-4ECB-963A-D9136EB55162}" type="pres">
      <dgm:prSet presAssocID="{6915E74E-944B-465B-A4B4-A252051822A8}" presName="parTx" presStyleLbl="revTx" presStyleIdx="39" presStyleCnt="41"/>
      <dgm:spPr/>
    </dgm:pt>
    <dgm:pt modelId="{74B5C157-A522-43F5-90DF-FD0C634FF380}" type="pres">
      <dgm:prSet presAssocID="{6915E74E-944B-465B-A4B4-A252051822A8}" presName="bSpace" presStyleCnt="0"/>
      <dgm:spPr/>
    </dgm:pt>
    <dgm:pt modelId="{EBFF5DB2-61B7-415C-8E3B-C02AAB99D30E}" type="pres">
      <dgm:prSet presAssocID="{6915E74E-944B-465B-A4B4-A252051822A8}" presName="parBackupNorm" presStyleCnt="0"/>
      <dgm:spPr/>
    </dgm:pt>
    <dgm:pt modelId="{BD3F4B66-E041-4BAF-83C6-67FF01681B06}" type="pres">
      <dgm:prSet presAssocID="{0715F69D-28A3-40C6-972C-B6780A63D320}" presName="parSpace" presStyleCnt="0"/>
      <dgm:spPr/>
    </dgm:pt>
    <dgm:pt modelId="{D0CC1B58-0AE3-4541-BDF5-675A1867FA76}" type="pres">
      <dgm:prSet presAssocID="{081C6199-E5B2-49DC-9337-2DD35CF9A180}" presName="parComposite" presStyleCnt="0"/>
      <dgm:spPr/>
    </dgm:pt>
    <dgm:pt modelId="{65CB5849-463C-4586-AC65-1162F4F4A93A}" type="pres">
      <dgm:prSet presAssocID="{081C6199-E5B2-49DC-9337-2DD35CF9A180}" presName="parBigCircle" presStyleLbl="node0" presStyleIdx="4" presStyleCnt="5"/>
      <dgm:spPr/>
    </dgm:pt>
    <dgm:pt modelId="{63623D3A-3B3D-42B6-BB26-174D6F3F2C24}" type="pres">
      <dgm:prSet presAssocID="{081C6199-E5B2-49DC-9337-2DD35CF9A180}" presName="parTx" presStyleLbl="revTx" presStyleIdx="40" presStyleCnt="41"/>
      <dgm:spPr/>
    </dgm:pt>
    <dgm:pt modelId="{00672186-0D6C-486B-B330-E91640F9B84B}" type="pres">
      <dgm:prSet presAssocID="{081C6199-E5B2-49DC-9337-2DD35CF9A180}" presName="bSpace" presStyleCnt="0"/>
      <dgm:spPr/>
    </dgm:pt>
    <dgm:pt modelId="{BF157455-76B3-4568-93C9-35E55349057D}" type="pres">
      <dgm:prSet presAssocID="{081C6199-E5B2-49DC-9337-2DD35CF9A180}" presName="parBackupNorm" presStyleCnt="0"/>
      <dgm:spPr/>
    </dgm:pt>
    <dgm:pt modelId="{8100BABB-D3B1-453B-AC9D-FE7DB8B0740E}" type="pres">
      <dgm:prSet presAssocID="{27F8311A-28CC-48D8-8D04-0662B0B4E375}" presName="parSpace" presStyleCnt="0"/>
      <dgm:spPr/>
    </dgm:pt>
  </dgm:ptLst>
  <dgm:cxnLst>
    <dgm:cxn modelId="{B93E7002-2D7D-4E93-8F82-754E5C21069B}" srcId="{5FE4FDAF-BB90-41DD-B382-B47D2F8DC599}" destId="{9B6FD813-C58E-4C75-82C4-1D35FB98A95C}" srcOrd="2" destOrd="0" parTransId="{05500EA7-2219-452E-8289-B24048A7C100}" sibTransId="{C215A72D-9BAA-46F2-AF65-50B7464E4EFE}"/>
    <dgm:cxn modelId="{35ED8B02-DB57-49C6-9C20-768799F5D7AF}" srcId="{0E4CCE66-F923-4430-BB49-CD066D0235B4}" destId="{17F855C9-8475-4E36-A684-69B74C2B1056}" srcOrd="3" destOrd="0" parTransId="{A0A87B2B-E3F3-447C-8D85-5B72232478B8}" sibTransId="{8A3CD6DB-FF3F-40B0-BB2C-101A530B272D}"/>
    <dgm:cxn modelId="{77C4A60F-01A5-42FE-83C3-2D8B41735B5C}" type="presOf" srcId="{17F855C9-8475-4E36-A684-69B74C2B1056}" destId="{BB68D6B8-9D5B-4EBD-9052-ECC9135D64A0}" srcOrd="0" destOrd="0" presId="urn:microsoft.com/office/officeart/2008/layout/CircleAccentTimeline"/>
    <dgm:cxn modelId="{EA2FE50F-D702-4B1C-833F-547DBA6F7F69}" type="presOf" srcId="{5B93589C-A758-461C-A60E-B3E6446820AE}" destId="{CC718EA2-4E0D-4761-B968-5C192811E00D}" srcOrd="0" destOrd="0" presId="urn:microsoft.com/office/officeart/2008/layout/CircleAccentTimeline"/>
    <dgm:cxn modelId="{125C7513-FB4C-4F72-A937-F6A5D3ABC232}" type="presOf" srcId="{F41C7E68-81CF-43CC-98AF-CBC6A686457C}" destId="{8922AFCA-ECF0-4FD1-A8DF-6D2FF5BDBDD3}" srcOrd="0" destOrd="0" presId="urn:microsoft.com/office/officeart/2008/layout/CircleAccentTimeline"/>
    <dgm:cxn modelId="{2F3FBC1A-215D-40BA-961B-FD62E5C02E13}" type="presOf" srcId="{4166BF2A-23B1-4E5E-8BFB-FB336B4C364F}" destId="{1B41C5A3-95F3-42DE-8C9C-F06D86F4390C}" srcOrd="0" destOrd="0" presId="urn:microsoft.com/office/officeart/2008/layout/CircleAccentTimeline"/>
    <dgm:cxn modelId="{ECD5C41E-F8D9-4747-AA9D-99E4A60390DD}" srcId="{5FE4FDAF-BB90-41DD-B382-B47D2F8DC599}" destId="{E29613B9-AF27-4A49-ADFF-AB04450E16E7}" srcOrd="4" destOrd="0" parTransId="{82986658-BCF1-4C6A-B871-0C40AE084C3F}" sibTransId="{CCFE35F8-C830-494F-AB97-2E27C886C7BB}"/>
    <dgm:cxn modelId="{C8B4DE1E-E212-4C20-B68D-87B248AFF64E}" srcId="{99FC7F9C-75F0-4364-9FAF-29E5B7BE3150}" destId="{6915E74E-944B-465B-A4B4-A252051822A8}" srcOrd="3" destOrd="0" parTransId="{E6EB5688-2609-455D-9F16-54C10ED43680}" sibTransId="{0715F69D-28A3-40C6-972C-B6780A63D320}"/>
    <dgm:cxn modelId="{1D6A8823-9752-401B-8FE1-5698A748E110}" type="presOf" srcId="{0E4CCE66-F923-4430-BB49-CD066D0235B4}" destId="{FAB6A424-17B9-4C0C-9085-6A8CF8EE3B7F}" srcOrd="0" destOrd="0" presId="urn:microsoft.com/office/officeart/2008/layout/CircleAccentTimeline"/>
    <dgm:cxn modelId="{CCFDF723-55E7-4E75-A260-2F3BF37769BA}" type="presOf" srcId="{93C19859-859C-45B6-8EF1-9AE1473C84D9}" destId="{D9FF6658-0A3F-49B1-9D1C-2B1FC99FE7A3}" srcOrd="0" destOrd="0" presId="urn:microsoft.com/office/officeart/2008/layout/CircleAccentTimeline"/>
    <dgm:cxn modelId="{F2221A32-8DEE-45DD-9007-AB7A114C9E8B}" srcId="{99FC7F9C-75F0-4364-9FAF-29E5B7BE3150}" destId="{081C6199-E5B2-49DC-9337-2DD35CF9A180}" srcOrd="4" destOrd="0" parTransId="{87C7DDD8-9A33-4E07-ADAE-C7D2B9E921DF}" sibTransId="{27F8311A-28CC-48D8-8D04-0662B0B4E375}"/>
    <dgm:cxn modelId="{CE2C2934-AB80-47F4-9F18-F028A503F439}" srcId="{5FE4FDAF-BB90-41DD-B382-B47D2F8DC599}" destId="{4166BF2A-23B1-4E5E-8BFB-FB336B4C364F}" srcOrd="3" destOrd="0" parTransId="{C4087D12-EC9D-4E97-BA34-DBED998FBC6E}" sibTransId="{BF3B6126-C8C3-44EF-ACEA-8EC1466F0E83}"/>
    <dgm:cxn modelId="{D185DB35-D4A8-48C3-884B-F195B52EAE24}" type="presOf" srcId="{081C6199-E5B2-49DC-9337-2DD35CF9A180}" destId="{63623D3A-3B3D-42B6-BB26-174D6F3F2C24}" srcOrd="0" destOrd="0" presId="urn:microsoft.com/office/officeart/2008/layout/CircleAccentTimeline"/>
    <dgm:cxn modelId="{2310543C-4FA2-4AC6-AC7F-8D1CE75E3D84}" srcId="{F41C7E68-81CF-43CC-98AF-CBC6A686457C}" destId="{E2F5463A-CC74-416A-BDEF-CA9B6619EC5F}" srcOrd="2" destOrd="0" parTransId="{68188CB1-D2F2-42B8-A5E0-14525B165419}" sibTransId="{C25845F7-1117-4D2B-BF4E-5178C52876EF}"/>
    <dgm:cxn modelId="{E667CA3D-2BEA-412A-B2BC-9C4BDF3F3DD2}" type="presOf" srcId="{40C9D6DF-3865-42CC-87A9-DCF2FB5E4B3B}" destId="{D103B353-DB48-40DB-A369-E62DFFC91669}" srcOrd="0" destOrd="0" presId="urn:microsoft.com/office/officeart/2008/layout/CircleAccentTimeline"/>
    <dgm:cxn modelId="{667CEC5E-C24C-4A64-8262-669BD173452F}" srcId="{5FE4FDAF-BB90-41DD-B382-B47D2F8DC599}" destId="{E4516EFE-099C-4D28-B0DC-653703762821}" srcOrd="0" destOrd="0" parTransId="{117C5ED3-A867-4531-AF6C-95B962568627}" sibTransId="{0C0B3EE7-D211-412A-8AB3-199AB4A12D18}"/>
    <dgm:cxn modelId="{B4BBEF48-893E-4273-B679-DA1D0606A650}" type="presOf" srcId="{E29613B9-AF27-4A49-ADFF-AB04450E16E7}" destId="{5DDA8F33-DD19-4015-9E0A-065408479DD9}" srcOrd="0" destOrd="0" presId="urn:microsoft.com/office/officeart/2008/layout/CircleAccentTimeline"/>
    <dgm:cxn modelId="{C3D42E51-8A67-4027-BD80-D14331276CF1}" type="presOf" srcId="{F7565B07-1392-4F3F-9FCC-F7D59A21D110}" destId="{7FCED1A0-B479-4B68-AD1A-16B08A86E282}" srcOrd="0" destOrd="0" presId="urn:microsoft.com/office/officeart/2008/layout/CircleAccentTimeline"/>
    <dgm:cxn modelId="{0F909373-B629-4F97-995F-43D750EC5DBF}" type="presOf" srcId="{99FC7F9C-75F0-4364-9FAF-29E5B7BE3150}" destId="{AD5D36A1-313A-416D-8810-9357D052FE5D}" srcOrd="0" destOrd="0" presId="urn:microsoft.com/office/officeart/2008/layout/CircleAccentTimeline"/>
    <dgm:cxn modelId="{F2E4FE78-2796-4745-879B-0F4792B3072C}" srcId="{99FC7F9C-75F0-4364-9FAF-29E5B7BE3150}" destId="{0E4CCE66-F923-4430-BB49-CD066D0235B4}" srcOrd="0" destOrd="0" parTransId="{6C5A0B15-3AC1-4EBB-9006-24E441A7307C}" sibTransId="{B4D78083-9310-42F6-A3D2-61D11AD48ACA}"/>
    <dgm:cxn modelId="{C3743884-73F3-4EEA-8DB9-286FC1867DC2}" srcId="{F41C7E68-81CF-43CC-98AF-CBC6A686457C}" destId="{5B93589C-A758-461C-A60E-B3E6446820AE}" srcOrd="0" destOrd="0" parTransId="{1CCF7649-7858-4C36-8D82-08612013A4D6}" sibTransId="{3F9C4892-08F6-4BCC-BDFA-E20B7A14451F}"/>
    <dgm:cxn modelId="{68FC7B85-B799-424E-8B55-CFA205996A89}" srcId="{0E4CCE66-F923-4430-BB49-CD066D0235B4}" destId="{E3DD5580-BD9B-4626-BE7B-148BBBC191DC}" srcOrd="0" destOrd="0" parTransId="{CF07CC65-7C74-4D33-8ED6-2D1D002B5037}" sibTransId="{40579C39-8686-417A-B41A-0F3C6A1CC7A1}"/>
    <dgm:cxn modelId="{B8C03186-8B96-49F1-88A0-F75CA2EBF3A8}" type="presOf" srcId="{6915E74E-944B-465B-A4B4-A252051822A8}" destId="{E5CEAA28-51B0-4ECB-963A-D9136EB55162}" srcOrd="0" destOrd="0" presId="urn:microsoft.com/office/officeart/2008/layout/CircleAccentTimeline"/>
    <dgm:cxn modelId="{202D518C-0882-4143-9846-0D4194D32EE2}" type="presOf" srcId="{E2F5463A-CC74-416A-BDEF-CA9B6619EC5F}" destId="{79335121-D3ED-483D-9BC9-17A319B92AB9}" srcOrd="0" destOrd="0" presId="urn:microsoft.com/office/officeart/2008/layout/CircleAccentTimeline"/>
    <dgm:cxn modelId="{BE9FB38D-10D9-42D4-BB67-ADA49564ECDA}" srcId="{5FE4FDAF-BB90-41DD-B382-B47D2F8DC599}" destId="{D8CCF12C-6C35-4A65-9CEC-DAC4189C7A7D}" srcOrd="1" destOrd="0" parTransId="{ED1E52ED-1FA9-4CD9-AC04-88735F3641E9}" sibTransId="{7436E68D-EEE5-4C75-A230-362EE6D90593}"/>
    <dgm:cxn modelId="{1B102F90-BBBF-4EF9-8091-7294902B8435}" srcId="{0E4CCE66-F923-4430-BB49-CD066D0235B4}" destId="{93C19859-859C-45B6-8EF1-9AE1473C84D9}" srcOrd="2" destOrd="0" parTransId="{7A5A1E09-4B6B-43A9-A51E-F281B5C16393}" sibTransId="{DBCCF149-AFDD-4420-8108-72F75862F3ED}"/>
    <dgm:cxn modelId="{55F93D92-275C-42A4-82EA-CDC69F75E5F9}" srcId="{99FC7F9C-75F0-4364-9FAF-29E5B7BE3150}" destId="{5FE4FDAF-BB90-41DD-B382-B47D2F8DC599}" srcOrd="1" destOrd="0" parTransId="{1C53BDAD-E167-4B40-BCA2-DDEBEE187351}" sibTransId="{5BC65DC2-1B6B-4DAD-9BAF-E90DABADF57C}"/>
    <dgm:cxn modelId="{0C4EF697-EB98-4D43-8546-5F0F39D6F2D2}" type="presOf" srcId="{56469A3F-18DC-46C4-A83D-7F0421C21261}" destId="{D4B282E6-E2AA-4956-9493-C39093B156AA}" srcOrd="0" destOrd="0" presId="urn:microsoft.com/office/officeart/2008/layout/CircleAccentTimeline"/>
    <dgm:cxn modelId="{4BAB87A0-80A0-4E72-8134-E0801D09E49F}" srcId="{5FE4FDAF-BB90-41DD-B382-B47D2F8DC599}" destId="{40C9D6DF-3865-42CC-87A9-DCF2FB5E4B3B}" srcOrd="5" destOrd="0" parTransId="{4B48B075-A53A-4D6A-A9D0-4D9EB44BE394}" sibTransId="{3A9F91C8-025F-473A-84E5-4303BB46565A}"/>
    <dgm:cxn modelId="{A78204AA-D157-4E3B-AACC-14B60936E11C}" type="presOf" srcId="{5FE4FDAF-BB90-41DD-B382-B47D2F8DC599}" destId="{FD48BFF8-602E-455A-9F43-1ED9927C7517}" srcOrd="0" destOrd="0" presId="urn:microsoft.com/office/officeart/2008/layout/CircleAccentTimeline"/>
    <dgm:cxn modelId="{E9871EAA-AA99-4E93-B6CB-CF8D2F821116}" srcId="{0E4CCE66-F923-4430-BB49-CD066D0235B4}" destId="{E5D5A59A-BE03-4029-A23E-EBAB9FABB946}" srcOrd="1" destOrd="0" parTransId="{F25136DF-7259-4AA4-BB9B-BA1913CDDD17}" sibTransId="{A576E744-0C81-4284-A75D-C7BB58CE98FC}"/>
    <dgm:cxn modelId="{F87423B1-EF67-4EC5-A20E-7F07FB096DCD}" type="presOf" srcId="{E5D5A59A-BE03-4029-A23E-EBAB9FABB946}" destId="{448D253C-7168-4AC4-A375-F57BB50466F1}" srcOrd="0" destOrd="0" presId="urn:microsoft.com/office/officeart/2008/layout/CircleAccentTimeline"/>
    <dgm:cxn modelId="{87F359B9-B182-4317-8173-2CC1DAFE138F}" type="presOf" srcId="{D8CCF12C-6C35-4A65-9CEC-DAC4189C7A7D}" destId="{424FDE3C-D103-4A77-87EE-B588F2DD67C1}" srcOrd="0" destOrd="0" presId="urn:microsoft.com/office/officeart/2008/layout/CircleAccentTimeline"/>
    <dgm:cxn modelId="{D4563BBA-9477-4C01-BBE3-A77FCACF433C}" srcId="{5FE4FDAF-BB90-41DD-B382-B47D2F8DC599}" destId="{5E472C0C-85AB-415D-B7AE-2E13091209BB}" srcOrd="6" destOrd="0" parTransId="{F156036F-114E-44D6-89D9-935A8BE63234}" sibTransId="{7BF8718B-48E4-4D2D-96F8-E4FD6413427F}"/>
    <dgm:cxn modelId="{51911CBB-475B-4312-8A82-B798B19070E1}" type="presOf" srcId="{5E472C0C-85AB-415D-B7AE-2E13091209BB}" destId="{FD1CF975-CE40-4D27-9B84-355DC16449A2}" srcOrd="0" destOrd="0" presId="urn:microsoft.com/office/officeart/2008/layout/CircleAccentTimeline"/>
    <dgm:cxn modelId="{59DF3FC9-551A-43BA-B5D3-DC678FA10788}" srcId="{99FC7F9C-75F0-4364-9FAF-29E5B7BE3150}" destId="{F41C7E68-81CF-43CC-98AF-CBC6A686457C}" srcOrd="2" destOrd="0" parTransId="{05FCB02B-243E-4D10-ACCC-9E3B30F9F959}" sibTransId="{A56B6A04-6A97-4C3F-8526-DBE6FE386CFD}"/>
    <dgm:cxn modelId="{0019A4D4-47F4-4232-819F-5270EAEB05D4}" srcId="{F41C7E68-81CF-43CC-98AF-CBC6A686457C}" destId="{F7565B07-1392-4F3F-9FCC-F7D59A21D110}" srcOrd="1" destOrd="0" parTransId="{793F6A50-66EA-4C51-81D4-E96607B292D8}" sibTransId="{1355F492-A9A9-4272-AA7D-C8467D4A7453}"/>
    <dgm:cxn modelId="{320628D8-8EB5-4CF1-A6DA-4C3A90BA7299}" srcId="{5FE4FDAF-BB90-41DD-B382-B47D2F8DC599}" destId="{56469A3F-18DC-46C4-A83D-7F0421C21261}" srcOrd="7" destOrd="0" parTransId="{196F3116-7E47-49A0-A4C9-0B104243829B}" sibTransId="{9A2D049C-BE94-48F2-B976-4066960290FC}"/>
    <dgm:cxn modelId="{7F4596E4-C323-45DA-A335-8B173FED7C86}" srcId="{F41C7E68-81CF-43CC-98AF-CBC6A686457C}" destId="{38A917CF-2581-443C-85A0-CFB99658FCA8}" srcOrd="3" destOrd="0" parTransId="{D8C11BE0-8401-4A6B-BB03-A8A8022B488C}" sibTransId="{B8E1D0E4-F94D-44A6-9510-5DFED152C196}"/>
    <dgm:cxn modelId="{9E6E96ED-FF73-4DE3-8761-C31820B5D536}" type="presOf" srcId="{38A917CF-2581-443C-85A0-CFB99658FCA8}" destId="{F173922F-26F5-407C-BB19-6E1CD7A868B4}" srcOrd="0" destOrd="0" presId="urn:microsoft.com/office/officeart/2008/layout/CircleAccentTimeline"/>
    <dgm:cxn modelId="{90AD60F8-14E8-45D8-8473-08EB78BCFB8C}" type="presOf" srcId="{A37AC03C-468C-40CA-9DE2-0E206913FAEC}" destId="{4F90809D-41AB-489A-9E8D-2195283FAEB2}" srcOrd="0" destOrd="0" presId="urn:microsoft.com/office/officeart/2008/layout/CircleAccentTimeline"/>
    <dgm:cxn modelId="{29A770F8-2460-4A85-BECD-6738C39411A6}" type="presOf" srcId="{E3DD5580-BD9B-4626-BE7B-148BBBC191DC}" destId="{09449A30-D10C-4894-BE03-7149410ED19E}" srcOrd="0" destOrd="0" presId="urn:microsoft.com/office/officeart/2008/layout/CircleAccentTimeline"/>
    <dgm:cxn modelId="{444D9FF8-DD39-4289-AE7B-7F8341074BAB}" type="presOf" srcId="{9B6FD813-C58E-4C75-82C4-1D35FB98A95C}" destId="{9C459C64-15E7-48DB-BBEB-E0B8EC4A4630}" srcOrd="0" destOrd="0" presId="urn:microsoft.com/office/officeart/2008/layout/CircleAccentTimeline"/>
    <dgm:cxn modelId="{F943B0F8-20F3-414B-BC9C-0FDBDB89FAE3}" srcId="{F41C7E68-81CF-43CC-98AF-CBC6A686457C}" destId="{71EFDE21-FC76-44EE-BA6C-CA704B51097B}" srcOrd="4" destOrd="0" parTransId="{FD047BA1-7674-4196-BA5D-BE372579E094}" sibTransId="{6954D6DF-387A-421F-A97B-E565AD1E7BB9}"/>
    <dgm:cxn modelId="{83EEFDF8-7351-4570-A647-6CBC380A791B}" type="presOf" srcId="{E4516EFE-099C-4D28-B0DC-653703762821}" destId="{24EEA81D-278B-421B-86DC-92E934061BE7}" srcOrd="0" destOrd="0" presId="urn:microsoft.com/office/officeart/2008/layout/CircleAccentTimeline"/>
    <dgm:cxn modelId="{A0DBC2FC-5299-4BD2-98DA-115EADC05000}" srcId="{5FE4FDAF-BB90-41DD-B382-B47D2F8DC599}" destId="{A37AC03C-468C-40CA-9DE2-0E206913FAEC}" srcOrd="8" destOrd="0" parTransId="{BAD2CAC0-0D17-4B54-866B-316D54C468A9}" sibTransId="{CB97B73D-EB27-49AE-866A-D128DB92AD9F}"/>
    <dgm:cxn modelId="{F20030FE-30AE-44D0-A403-9DC06E2602E1}" type="presOf" srcId="{71EFDE21-FC76-44EE-BA6C-CA704B51097B}" destId="{04D9CD43-6C8E-4C8B-9A5F-A8C5271F4220}" srcOrd="0" destOrd="0" presId="urn:microsoft.com/office/officeart/2008/layout/CircleAccentTimeline"/>
    <dgm:cxn modelId="{0CC6642A-96E0-44C8-8C21-0AB0E76AA125}" type="presParOf" srcId="{AD5D36A1-313A-416D-8810-9357D052FE5D}" destId="{EF9D782C-887A-4AA6-9D5E-464920088D2D}" srcOrd="0" destOrd="0" presId="urn:microsoft.com/office/officeart/2008/layout/CircleAccentTimeline"/>
    <dgm:cxn modelId="{8DABEC7C-117A-4934-871C-2EB5FBD8A70F}" type="presParOf" srcId="{EF9D782C-887A-4AA6-9D5E-464920088D2D}" destId="{0646B833-6A43-4334-B3B2-92EC46FD66D6}" srcOrd="0" destOrd="0" presId="urn:microsoft.com/office/officeart/2008/layout/CircleAccentTimeline"/>
    <dgm:cxn modelId="{982FB175-9109-4386-ADED-C3EAD81C07A8}" type="presParOf" srcId="{EF9D782C-887A-4AA6-9D5E-464920088D2D}" destId="{FAB6A424-17B9-4C0C-9085-6A8CF8EE3B7F}" srcOrd="1" destOrd="0" presId="urn:microsoft.com/office/officeart/2008/layout/CircleAccentTimeline"/>
    <dgm:cxn modelId="{AD48FADE-9B72-4DBE-9F2C-E76391908996}" type="presParOf" srcId="{EF9D782C-887A-4AA6-9D5E-464920088D2D}" destId="{15E6AD92-DB71-4684-94AA-FFD1B4C501AD}" srcOrd="2" destOrd="0" presId="urn:microsoft.com/office/officeart/2008/layout/CircleAccentTimeline"/>
    <dgm:cxn modelId="{CC9E43FA-920F-45C6-BC45-1F457B197C44}" type="presParOf" srcId="{AD5D36A1-313A-416D-8810-9357D052FE5D}" destId="{C4299A88-F7B4-4825-962C-817B3886B397}" srcOrd="1" destOrd="0" presId="urn:microsoft.com/office/officeart/2008/layout/CircleAccentTimeline"/>
    <dgm:cxn modelId="{B975CB64-2B7A-423B-8D7A-3AA52A908383}" type="presParOf" srcId="{AD5D36A1-313A-416D-8810-9357D052FE5D}" destId="{B6DB1F56-CB75-4F15-8820-A0EAD08D4E6C}" srcOrd="2" destOrd="0" presId="urn:microsoft.com/office/officeart/2008/layout/CircleAccentTimeline"/>
    <dgm:cxn modelId="{02C95EC8-6E9F-4E2F-AAD4-450E3346E2C9}" type="presParOf" srcId="{AD5D36A1-313A-416D-8810-9357D052FE5D}" destId="{B37CF1A7-4EFB-46E3-B747-6295D4FAC2E9}" srcOrd="3" destOrd="0" presId="urn:microsoft.com/office/officeart/2008/layout/CircleAccentTimeline"/>
    <dgm:cxn modelId="{E565DE0D-E30C-46EA-964A-102FE0BCA7F2}" type="presParOf" srcId="{AD5D36A1-313A-416D-8810-9357D052FE5D}" destId="{C9C3F1EA-DE29-4F36-9995-F13E7C468534}" srcOrd="4" destOrd="0" presId="urn:microsoft.com/office/officeart/2008/layout/CircleAccentTimeline"/>
    <dgm:cxn modelId="{16C76AD8-EB25-430F-9264-BDDFF01AE719}" type="presParOf" srcId="{C9C3F1EA-DE29-4F36-9995-F13E7C468534}" destId="{46A170C0-8573-4F8F-8FF4-3D7AB3B05A2C}" srcOrd="0" destOrd="0" presId="urn:microsoft.com/office/officeart/2008/layout/CircleAccentTimeline"/>
    <dgm:cxn modelId="{72CA5EF1-747F-447D-946F-1121C6CDB874}" type="presParOf" srcId="{C9C3F1EA-DE29-4F36-9995-F13E7C468534}" destId="{09449A30-D10C-4894-BE03-7149410ED19E}" srcOrd="1" destOrd="0" presId="urn:microsoft.com/office/officeart/2008/layout/CircleAccentTimeline"/>
    <dgm:cxn modelId="{F159D765-E031-43CF-91DE-554B507387E2}" type="presParOf" srcId="{C9C3F1EA-DE29-4F36-9995-F13E7C468534}" destId="{FBE6B14B-260F-45B8-89CE-926F625347F9}" srcOrd="2" destOrd="0" presId="urn:microsoft.com/office/officeart/2008/layout/CircleAccentTimeline"/>
    <dgm:cxn modelId="{7D10D717-DC09-499C-B1C9-0BAB6B818C72}" type="presParOf" srcId="{AD5D36A1-313A-416D-8810-9357D052FE5D}" destId="{24B30FEE-C05C-4E5A-8318-9AAD90611633}" srcOrd="5" destOrd="0" presId="urn:microsoft.com/office/officeart/2008/layout/CircleAccentTimeline"/>
    <dgm:cxn modelId="{D50AD089-33B6-4822-815E-5E90DE36B24D}" type="presParOf" srcId="{AD5D36A1-313A-416D-8810-9357D052FE5D}" destId="{99FF6468-56C1-4C9E-B549-3B38FD59AE6C}" srcOrd="6" destOrd="0" presId="urn:microsoft.com/office/officeart/2008/layout/CircleAccentTimeline"/>
    <dgm:cxn modelId="{A1D1D4E7-3456-4174-8B4D-44BF170D97D3}" type="presParOf" srcId="{AD5D36A1-313A-416D-8810-9357D052FE5D}" destId="{C2236F32-8B8C-400B-92C7-C76A0A9AE9BB}" srcOrd="7" destOrd="0" presId="urn:microsoft.com/office/officeart/2008/layout/CircleAccentTimeline"/>
    <dgm:cxn modelId="{11EBE37A-D212-42AD-863B-CD281DF05D1F}" type="presParOf" srcId="{AD5D36A1-313A-416D-8810-9357D052FE5D}" destId="{DAFA6644-37B5-48FA-8007-CBA374CBB96B}" srcOrd="8" destOrd="0" presId="urn:microsoft.com/office/officeart/2008/layout/CircleAccentTimeline"/>
    <dgm:cxn modelId="{81B6209F-CB8B-4AE3-9870-F30FFC751D8D}" type="presParOf" srcId="{DAFA6644-37B5-48FA-8007-CBA374CBB96B}" destId="{C8F7D4D9-0C73-4AD7-9851-065F7BC688F1}" srcOrd="0" destOrd="0" presId="urn:microsoft.com/office/officeart/2008/layout/CircleAccentTimeline"/>
    <dgm:cxn modelId="{054F7ACD-68D3-4A71-A88E-FC4DBF9C0E4A}" type="presParOf" srcId="{DAFA6644-37B5-48FA-8007-CBA374CBB96B}" destId="{448D253C-7168-4AC4-A375-F57BB50466F1}" srcOrd="1" destOrd="0" presId="urn:microsoft.com/office/officeart/2008/layout/CircleAccentTimeline"/>
    <dgm:cxn modelId="{FD61ACC5-747B-4253-814E-330DDD4F0254}" type="presParOf" srcId="{DAFA6644-37B5-48FA-8007-CBA374CBB96B}" destId="{D1CA9BE7-77D3-453C-AB9D-082825E4175D}" srcOrd="2" destOrd="0" presId="urn:microsoft.com/office/officeart/2008/layout/CircleAccentTimeline"/>
    <dgm:cxn modelId="{FF2B5E69-2C5F-4940-924E-11DD7394A0E2}" type="presParOf" srcId="{AD5D36A1-313A-416D-8810-9357D052FE5D}" destId="{688DA721-EAEF-4E37-B2D1-0C9D651B3BB2}" srcOrd="9" destOrd="0" presId="urn:microsoft.com/office/officeart/2008/layout/CircleAccentTimeline"/>
    <dgm:cxn modelId="{2EBF27A5-766C-49DA-A19F-78C4FC172AF4}" type="presParOf" srcId="{AD5D36A1-313A-416D-8810-9357D052FE5D}" destId="{E1B84F6B-AD8C-4C58-87EB-348086075FE5}" srcOrd="10" destOrd="0" presId="urn:microsoft.com/office/officeart/2008/layout/CircleAccentTimeline"/>
    <dgm:cxn modelId="{7066A159-2D2D-4415-85D8-592946780280}" type="presParOf" srcId="{AD5D36A1-313A-416D-8810-9357D052FE5D}" destId="{80EC84F5-77AC-4403-AB14-054A5DF609BD}" srcOrd="11" destOrd="0" presId="urn:microsoft.com/office/officeart/2008/layout/CircleAccentTimeline"/>
    <dgm:cxn modelId="{1F889DCE-59D4-4C78-AA56-0558242C4919}" type="presParOf" srcId="{AD5D36A1-313A-416D-8810-9357D052FE5D}" destId="{195AAE22-3567-42D6-B8D3-A47812772F39}" srcOrd="12" destOrd="0" presId="urn:microsoft.com/office/officeart/2008/layout/CircleAccentTimeline"/>
    <dgm:cxn modelId="{2F0EF6C8-B847-4C1C-897B-28FF8EA6C277}" type="presParOf" srcId="{195AAE22-3567-42D6-B8D3-A47812772F39}" destId="{6AA2A89D-DC7F-4481-96E9-CCF238243517}" srcOrd="0" destOrd="0" presId="urn:microsoft.com/office/officeart/2008/layout/CircleAccentTimeline"/>
    <dgm:cxn modelId="{FD794240-195E-4161-98F7-C2ECD338F832}" type="presParOf" srcId="{195AAE22-3567-42D6-B8D3-A47812772F39}" destId="{D9FF6658-0A3F-49B1-9D1C-2B1FC99FE7A3}" srcOrd="1" destOrd="0" presId="urn:microsoft.com/office/officeart/2008/layout/CircleAccentTimeline"/>
    <dgm:cxn modelId="{0AB4704E-CA5F-4937-8D22-55C350642E1B}" type="presParOf" srcId="{195AAE22-3567-42D6-B8D3-A47812772F39}" destId="{5FA5883D-6FF3-4412-9DC5-0657A2EC38CF}" srcOrd="2" destOrd="0" presId="urn:microsoft.com/office/officeart/2008/layout/CircleAccentTimeline"/>
    <dgm:cxn modelId="{8647416C-E4CF-4282-9328-CB641E162D1E}" type="presParOf" srcId="{AD5D36A1-313A-416D-8810-9357D052FE5D}" destId="{8732956A-4FFD-4CEE-847F-75DB5229625D}" srcOrd="13" destOrd="0" presId="urn:microsoft.com/office/officeart/2008/layout/CircleAccentTimeline"/>
    <dgm:cxn modelId="{CFCACA1B-02BA-40D5-81AE-57FD4F785240}" type="presParOf" srcId="{AD5D36A1-313A-416D-8810-9357D052FE5D}" destId="{83297C16-1B2A-42F6-A61A-76311DBD56A1}" srcOrd="14" destOrd="0" presId="urn:microsoft.com/office/officeart/2008/layout/CircleAccentTimeline"/>
    <dgm:cxn modelId="{B048179F-8046-46A3-9D55-A5F7B4D26623}" type="presParOf" srcId="{AD5D36A1-313A-416D-8810-9357D052FE5D}" destId="{9D2AC989-9F67-4526-8CD1-976C53415380}" srcOrd="15" destOrd="0" presId="urn:microsoft.com/office/officeart/2008/layout/CircleAccentTimeline"/>
    <dgm:cxn modelId="{69BBD471-1038-42B0-9731-D90902F39397}" type="presParOf" srcId="{AD5D36A1-313A-416D-8810-9357D052FE5D}" destId="{F4988CC3-E016-47F9-AE75-15CAF68117A1}" srcOrd="16" destOrd="0" presId="urn:microsoft.com/office/officeart/2008/layout/CircleAccentTimeline"/>
    <dgm:cxn modelId="{50FAB3C4-C248-494A-BAA0-FC9D0ACD7754}" type="presParOf" srcId="{F4988CC3-E016-47F9-AE75-15CAF68117A1}" destId="{2E409B25-9BDD-4EDD-92B3-D38C1B837968}" srcOrd="0" destOrd="0" presId="urn:microsoft.com/office/officeart/2008/layout/CircleAccentTimeline"/>
    <dgm:cxn modelId="{0648FB67-13FE-4918-B56A-1DA28C3E5325}" type="presParOf" srcId="{F4988CC3-E016-47F9-AE75-15CAF68117A1}" destId="{BB68D6B8-9D5B-4EBD-9052-ECC9135D64A0}" srcOrd="1" destOrd="0" presId="urn:microsoft.com/office/officeart/2008/layout/CircleAccentTimeline"/>
    <dgm:cxn modelId="{EDF16232-031B-478A-A6E3-7782EA128491}" type="presParOf" srcId="{F4988CC3-E016-47F9-AE75-15CAF68117A1}" destId="{F1CB0A42-7104-4C4C-8E20-8E08BF6EC6C5}" srcOrd="2" destOrd="0" presId="urn:microsoft.com/office/officeart/2008/layout/CircleAccentTimeline"/>
    <dgm:cxn modelId="{6A72F27E-36AC-4AEE-ADFE-74BC6C6985F3}" type="presParOf" srcId="{AD5D36A1-313A-416D-8810-9357D052FE5D}" destId="{9EF31B92-219B-4F35-922E-F15946B5C4B3}" srcOrd="17" destOrd="0" presId="urn:microsoft.com/office/officeart/2008/layout/CircleAccentTimeline"/>
    <dgm:cxn modelId="{766595AF-08D4-4437-92FA-C8CBC5445023}" type="presParOf" srcId="{AD5D36A1-313A-416D-8810-9357D052FE5D}" destId="{40864163-296A-4E3A-9F1B-9162DC4EF5A6}" srcOrd="18" destOrd="0" presId="urn:microsoft.com/office/officeart/2008/layout/CircleAccentTimeline"/>
    <dgm:cxn modelId="{E318EE3E-7762-46A1-938A-D5BFD02FD232}" type="presParOf" srcId="{AD5D36A1-313A-416D-8810-9357D052FE5D}" destId="{CECA9503-CC43-4858-9C19-FA94B9B16C79}" srcOrd="19" destOrd="0" presId="urn:microsoft.com/office/officeart/2008/layout/CircleAccentTimeline"/>
    <dgm:cxn modelId="{8A7BA6E0-FD3F-48B4-8288-4D5E4B403774}" type="presParOf" srcId="{CECA9503-CC43-4858-9C19-FA94B9B16C79}" destId="{091309B1-EF22-48FF-A77C-1DE3C3875460}" srcOrd="0" destOrd="0" presId="urn:microsoft.com/office/officeart/2008/layout/CircleAccentTimeline"/>
    <dgm:cxn modelId="{B1A721A5-35A6-4679-8DA7-734D14CB0DEB}" type="presParOf" srcId="{CECA9503-CC43-4858-9C19-FA94B9B16C79}" destId="{FD48BFF8-602E-455A-9F43-1ED9927C7517}" srcOrd="1" destOrd="0" presId="urn:microsoft.com/office/officeart/2008/layout/CircleAccentTimeline"/>
    <dgm:cxn modelId="{BA8B43AE-21B0-4A3D-BE9B-BB1A79971F1F}" type="presParOf" srcId="{CECA9503-CC43-4858-9C19-FA94B9B16C79}" destId="{39167287-5BAC-40DC-B588-83875AFCE5EE}" srcOrd="2" destOrd="0" presId="urn:microsoft.com/office/officeart/2008/layout/CircleAccentTimeline"/>
    <dgm:cxn modelId="{8173AB5D-D335-4935-BA8C-73EA86E5A451}" type="presParOf" srcId="{AD5D36A1-313A-416D-8810-9357D052FE5D}" destId="{9F0C71CA-34CD-4664-9942-F33B61666714}" srcOrd="20" destOrd="0" presId="urn:microsoft.com/office/officeart/2008/layout/CircleAccentTimeline"/>
    <dgm:cxn modelId="{10FE4DB1-DFA2-4D38-BCAF-3FB259C85DB9}" type="presParOf" srcId="{AD5D36A1-313A-416D-8810-9357D052FE5D}" destId="{8126BA5E-1B75-4A3A-87FE-5B201EADD585}" srcOrd="21" destOrd="0" presId="urn:microsoft.com/office/officeart/2008/layout/CircleAccentTimeline"/>
    <dgm:cxn modelId="{DA5D99E4-110A-41DB-BCC6-2960E12131C4}" type="presParOf" srcId="{AD5D36A1-313A-416D-8810-9357D052FE5D}" destId="{F9990739-33F8-47C3-B843-D9E9E848B4C7}" srcOrd="22" destOrd="0" presId="urn:microsoft.com/office/officeart/2008/layout/CircleAccentTimeline"/>
    <dgm:cxn modelId="{65531E84-7E19-49EA-ADF0-D03805248094}" type="presParOf" srcId="{AD5D36A1-313A-416D-8810-9357D052FE5D}" destId="{09FB2EA2-C5AF-4A79-844F-34936826A84B}" srcOrd="23" destOrd="0" presId="urn:microsoft.com/office/officeart/2008/layout/CircleAccentTimeline"/>
    <dgm:cxn modelId="{C8A7DB5C-A3F1-404D-9BCD-2D1EF57C9278}" type="presParOf" srcId="{09FB2EA2-C5AF-4A79-844F-34936826A84B}" destId="{EB269FDC-4EC4-4C2A-BCEB-72CA7AB62140}" srcOrd="0" destOrd="0" presId="urn:microsoft.com/office/officeart/2008/layout/CircleAccentTimeline"/>
    <dgm:cxn modelId="{5AC2FC81-D049-4010-818C-EF8B804563C5}" type="presParOf" srcId="{09FB2EA2-C5AF-4A79-844F-34936826A84B}" destId="{24EEA81D-278B-421B-86DC-92E934061BE7}" srcOrd="1" destOrd="0" presId="urn:microsoft.com/office/officeart/2008/layout/CircleAccentTimeline"/>
    <dgm:cxn modelId="{F21F60F0-D692-48A8-979E-88853E3C7A17}" type="presParOf" srcId="{09FB2EA2-C5AF-4A79-844F-34936826A84B}" destId="{021ACDC6-8B92-4F05-BD0D-F2618BFAC97C}" srcOrd="2" destOrd="0" presId="urn:microsoft.com/office/officeart/2008/layout/CircleAccentTimeline"/>
    <dgm:cxn modelId="{1204FAC8-35B8-488A-9BDD-24481CEB59BC}" type="presParOf" srcId="{AD5D36A1-313A-416D-8810-9357D052FE5D}" destId="{9D7B6E02-1D8E-43A6-9740-BEEA0A35D728}" srcOrd="24" destOrd="0" presId="urn:microsoft.com/office/officeart/2008/layout/CircleAccentTimeline"/>
    <dgm:cxn modelId="{40701722-7CC7-40F0-9AF1-228D9DCA7D21}" type="presParOf" srcId="{AD5D36A1-313A-416D-8810-9357D052FE5D}" destId="{59182C48-093A-42E8-85C0-C11C8065E16C}" srcOrd="25" destOrd="0" presId="urn:microsoft.com/office/officeart/2008/layout/CircleAccentTimeline"/>
    <dgm:cxn modelId="{DEF4F082-5B37-4F8D-A9B7-C955A206BB16}" type="presParOf" srcId="{AD5D36A1-313A-416D-8810-9357D052FE5D}" destId="{B9BC52B6-3DBA-4496-9523-9300B66A6B05}" srcOrd="26" destOrd="0" presId="urn:microsoft.com/office/officeart/2008/layout/CircleAccentTimeline"/>
    <dgm:cxn modelId="{14319CCF-80ED-464C-B31F-87A4D97C4F9B}" type="presParOf" srcId="{AD5D36A1-313A-416D-8810-9357D052FE5D}" destId="{89D48294-3A68-4809-BBE2-900BE4A9F914}" srcOrd="27" destOrd="0" presId="urn:microsoft.com/office/officeart/2008/layout/CircleAccentTimeline"/>
    <dgm:cxn modelId="{801CF1AA-29C6-473A-9692-37FEDA1B8ABB}" type="presParOf" srcId="{89D48294-3A68-4809-BBE2-900BE4A9F914}" destId="{F04A07C0-6EB9-4DDC-AE43-BD7AC9A577DE}" srcOrd="0" destOrd="0" presId="urn:microsoft.com/office/officeart/2008/layout/CircleAccentTimeline"/>
    <dgm:cxn modelId="{F5EF6646-3BFD-45DC-BCC6-7BC34EFC9C6A}" type="presParOf" srcId="{89D48294-3A68-4809-BBE2-900BE4A9F914}" destId="{424FDE3C-D103-4A77-87EE-B588F2DD67C1}" srcOrd="1" destOrd="0" presId="urn:microsoft.com/office/officeart/2008/layout/CircleAccentTimeline"/>
    <dgm:cxn modelId="{51821F0C-B348-4CD8-A591-FD1801CFB991}" type="presParOf" srcId="{89D48294-3A68-4809-BBE2-900BE4A9F914}" destId="{3FBACBA6-F165-49EF-8C4F-15C918D3D533}" srcOrd="2" destOrd="0" presId="urn:microsoft.com/office/officeart/2008/layout/CircleAccentTimeline"/>
    <dgm:cxn modelId="{780DB30C-C1C8-4FEE-ABBA-0D6FF67E8CE2}" type="presParOf" srcId="{AD5D36A1-313A-416D-8810-9357D052FE5D}" destId="{70FCC724-FD57-471D-8020-D20B0F42DE33}" srcOrd="28" destOrd="0" presId="urn:microsoft.com/office/officeart/2008/layout/CircleAccentTimeline"/>
    <dgm:cxn modelId="{D03A9EC7-C9FF-4BF9-AFBB-383F16CEB113}" type="presParOf" srcId="{AD5D36A1-313A-416D-8810-9357D052FE5D}" destId="{09E7FD01-032F-42AF-AABA-5C7B0DCCF08E}" srcOrd="29" destOrd="0" presId="urn:microsoft.com/office/officeart/2008/layout/CircleAccentTimeline"/>
    <dgm:cxn modelId="{BE5F140F-3A40-4BF2-BB8F-EFD651C6D07A}" type="presParOf" srcId="{AD5D36A1-313A-416D-8810-9357D052FE5D}" destId="{7C31CE97-F96A-4535-8DC2-0A6A01E2749F}" srcOrd="30" destOrd="0" presId="urn:microsoft.com/office/officeart/2008/layout/CircleAccentTimeline"/>
    <dgm:cxn modelId="{A4CDC09F-D777-408D-8759-7E91E87FE6B9}" type="presParOf" srcId="{AD5D36A1-313A-416D-8810-9357D052FE5D}" destId="{A4E8F81E-F0BE-483C-92F0-A038D96A99B7}" srcOrd="31" destOrd="0" presId="urn:microsoft.com/office/officeart/2008/layout/CircleAccentTimeline"/>
    <dgm:cxn modelId="{E5545CCA-29D8-4F6C-A045-DB7193EBE0B6}" type="presParOf" srcId="{A4E8F81E-F0BE-483C-92F0-A038D96A99B7}" destId="{CF72DF93-908C-4409-B709-F8292EA196E5}" srcOrd="0" destOrd="0" presId="urn:microsoft.com/office/officeart/2008/layout/CircleAccentTimeline"/>
    <dgm:cxn modelId="{F837DDE2-FAB0-429A-AB33-32960FCE46EE}" type="presParOf" srcId="{A4E8F81E-F0BE-483C-92F0-A038D96A99B7}" destId="{9C459C64-15E7-48DB-BBEB-E0B8EC4A4630}" srcOrd="1" destOrd="0" presId="urn:microsoft.com/office/officeart/2008/layout/CircleAccentTimeline"/>
    <dgm:cxn modelId="{7981CB8F-7F95-4550-9A03-453C44E997FC}" type="presParOf" srcId="{A4E8F81E-F0BE-483C-92F0-A038D96A99B7}" destId="{E77D4820-BA2F-453A-951B-4FCA3F48869A}" srcOrd="2" destOrd="0" presId="urn:microsoft.com/office/officeart/2008/layout/CircleAccentTimeline"/>
    <dgm:cxn modelId="{241126F1-A66C-49FD-8FA7-AFF760962EFF}" type="presParOf" srcId="{AD5D36A1-313A-416D-8810-9357D052FE5D}" destId="{192CC368-E3EB-419B-A0D5-F13AF8AA0082}" srcOrd="32" destOrd="0" presId="urn:microsoft.com/office/officeart/2008/layout/CircleAccentTimeline"/>
    <dgm:cxn modelId="{60F56D57-9AD0-47E6-B265-3A1932FA2E0E}" type="presParOf" srcId="{AD5D36A1-313A-416D-8810-9357D052FE5D}" destId="{E9C7A1FD-5E8F-4309-84C8-B7AA9FD5537F}" srcOrd="33" destOrd="0" presId="urn:microsoft.com/office/officeart/2008/layout/CircleAccentTimeline"/>
    <dgm:cxn modelId="{53178A99-AE9C-4111-A7B4-44FBFBC69D51}" type="presParOf" srcId="{AD5D36A1-313A-416D-8810-9357D052FE5D}" destId="{CF8E047A-E9C7-4259-9A27-03176A54E68C}" srcOrd="34" destOrd="0" presId="urn:microsoft.com/office/officeart/2008/layout/CircleAccentTimeline"/>
    <dgm:cxn modelId="{C54CE512-C248-48AF-B9E1-FC2C4423B80A}" type="presParOf" srcId="{AD5D36A1-313A-416D-8810-9357D052FE5D}" destId="{DA008987-C6B9-4202-9FD3-DE9834262612}" srcOrd="35" destOrd="0" presId="urn:microsoft.com/office/officeart/2008/layout/CircleAccentTimeline"/>
    <dgm:cxn modelId="{35C4BB6C-72AD-4AC9-AC25-47A108240C61}" type="presParOf" srcId="{DA008987-C6B9-4202-9FD3-DE9834262612}" destId="{DD4AEC8C-0F4E-46DE-8431-E1C8E8C2F549}" srcOrd="0" destOrd="0" presId="urn:microsoft.com/office/officeart/2008/layout/CircleAccentTimeline"/>
    <dgm:cxn modelId="{9F082999-4EB4-4F48-9A80-52AE4470D312}" type="presParOf" srcId="{DA008987-C6B9-4202-9FD3-DE9834262612}" destId="{1B41C5A3-95F3-42DE-8C9C-F06D86F4390C}" srcOrd="1" destOrd="0" presId="urn:microsoft.com/office/officeart/2008/layout/CircleAccentTimeline"/>
    <dgm:cxn modelId="{C54916C8-52DB-452A-B36A-2C5F599E5CDE}" type="presParOf" srcId="{DA008987-C6B9-4202-9FD3-DE9834262612}" destId="{38EC1FAC-C62A-400A-A6DD-7A4013F176A1}" srcOrd="2" destOrd="0" presId="urn:microsoft.com/office/officeart/2008/layout/CircleAccentTimeline"/>
    <dgm:cxn modelId="{B3DF7C85-B17D-4AB9-AB04-61D4ABC6DA95}" type="presParOf" srcId="{AD5D36A1-313A-416D-8810-9357D052FE5D}" destId="{929974ED-FD88-476A-A6DD-03F084D53E8B}" srcOrd="36" destOrd="0" presId="urn:microsoft.com/office/officeart/2008/layout/CircleAccentTimeline"/>
    <dgm:cxn modelId="{6C30B4B1-DAA6-4821-BAC0-A1E688BECE71}" type="presParOf" srcId="{AD5D36A1-313A-416D-8810-9357D052FE5D}" destId="{0FE73ADD-D4A6-42A3-BF6A-47B374EEFA90}" srcOrd="37" destOrd="0" presId="urn:microsoft.com/office/officeart/2008/layout/CircleAccentTimeline"/>
    <dgm:cxn modelId="{692288AD-9534-4C26-BB9D-0ABCCA3E7235}" type="presParOf" srcId="{AD5D36A1-313A-416D-8810-9357D052FE5D}" destId="{25494665-814A-4F7A-A618-5FB3F965BCB0}" srcOrd="38" destOrd="0" presId="urn:microsoft.com/office/officeart/2008/layout/CircleAccentTimeline"/>
    <dgm:cxn modelId="{70E49BFC-E2EF-45AA-8AF8-E8FBC7A11064}" type="presParOf" srcId="{AD5D36A1-313A-416D-8810-9357D052FE5D}" destId="{4880FFA0-DB1C-410C-819B-7B7A547C1C31}" srcOrd="39" destOrd="0" presId="urn:microsoft.com/office/officeart/2008/layout/CircleAccentTimeline"/>
    <dgm:cxn modelId="{AF949043-6FA9-4C68-A4A4-046CBC95E6E6}" type="presParOf" srcId="{4880FFA0-DB1C-410C-819B-7B7A547C1C31}" destId="{E345D566-7B21-4287-B6C8-BC458B0857B8}" srcOrd="0" destOrd="0" presId="urn:microsoft.com/office/officeart/2008/layout/CircleAccentTimeline"/>
    <dgm:cxn modelId="{599AF8B8-0D66-41BF-B847-3DA9878A9E25}" type="presParOf" srcId="{4880FFA0-DB1C-410C-819B-7B7A547C1C31}" destId="{5DDA8F33-DD19-4015-9E0A-065408479DD9}" srcOrd="1" destOrd="0" presId="urn:microsoft.com/office/officeart/2008/layout/CircleAccentTimeline"/>
    <dgm:cxn modelId="{B8E3B13D-12A9-4955-9998-391F8160F20A}" type="presParOf" srcId="{4880FFA0-DB1C-410C-819B-7B7A547C1C31}" destId="{FA48B867-94F6-419A-8A33-3CE2025E1BFD}" srcOrd="2" destOrd="0" presId="urn:microsoft.com/office/officeart/2008/layout/CircleAccentTimeline"/>
    <dgm:cxn modelId="{F9059BC6-53A1-4552-8725-11713A7EEEA6}" type="presParOf" srcId="{AD5D36A1-313A-416D-8810-9357D052FE5D}" destId="{E07D5858-38DB-4A96-B853-37C3D090A04B}" srcOrd="40" destOrd="0" presId="urn:microsoft.com/office/officeart/2008/layout/CircleAccentTimeline"/>
    <dgm:cxn modelId="{792BAA69-EBD6-411A-AC04-52DAFCDE373F}" type="presParOf" srcId="{AD5D36A1-313A-416D-8810-9357D052FE5D}" destId="{ACA566B1-BF14-4161-86A8-A2A5AC84990F}" srcOrd="41" destOrd="0" presId="urn:microsoft.com/office/officeart/2008/layout/CircleAccentTimeline"/>
    <dgm:cxn modelId="{D5ED5DF6-4C95-4C96-8D63-29147FCD0A28}" type="presParOf" srcId="{AD5D36A1-313A-416D-8810-9357D052FE5D}" destId="{88E231F9-FDD2-40CB-975F-D3E7C3CBAD19}" srcOrd="42" destOrd="0" presId="urn:microsoft.com/office/officeart/2008/layout/CircleAccentTimeline"/>
    <dgm:cxn modelId="{3F195587-F598-4487-BD74-55AAAE925DC6}" type="presParOf" srcId="{AD5D36A1-313A-416D-8810-9357D052FE5D}" destId="{F641E819-93CE-4F43-9819-DD312590324D}" srcOrd="43" destOrd="0" presId="urn:microsoft.com/office/officeart/2008/layout/CircleAccentTimeline"/>
    <dgm:cxn modelId="{542620F7-DD5C-4E22-BAE5-F2B4AB52E14D}" type="presParOf" srcId="{F641E819-93CE-4F43-9819-DD312590324D}" destId="{3655B95A-7042-462F-827D-01DB9A8DDD55}" srcOrd="0" destOrd="0" presId="urn:microsoft.com/office/officeart/2008/layout/CircleAccentTimeline"/>
    <dgm:cxn modelId="{E806E03E-988F-4BE4-AAEC-7FD0580606BF}" type="presParOf" srcId="{F641E819-93CE-4F43-9819-DD312590324D}" destId="{D103B353-DB48-40DB-A369-E62DFFC91669}" srcOrd="1" destOrd="0" presId="urn:microsoft.com/office/officeart/2008/layout/CircleAccentTimeline"/>
    <dgm:cxn modelId="{5FD476B5-7E45-45AC-9448-26D931489F6A}" type="presParOf" srcId="{F641E819-93CE-4F43-9819-DD312590324D}" destId="{BB1B0489-7818-4275-9733-51F3AB00D372}" srcOrd="2" destOrd="0" presId="urn:microsoft.com/office/officeart/2008/layout/CircleAccentTimeline"/>
    <dgm:cxn modelId="{FFC06DF2-0547-4729-AB29-A388AE21C614}" type="presParOf" srcId="{AD5D36A1-313A-416D-8810-9357D052FE5D}" destId="{E8E7BE5D-16DF-4FBA-B88A-0653CC2ED41C}" srcOrd="44" destOrd="0" presId="urn:microsoft.com/office/officeart/2008/layout/CircleAccentTimeline"/>
    <dgm:cxn modelId="{836A49A4-EE68-4A2A-AE2A-556C5BC73D8C}" type="presParOf" srcId="{AD5D36A1-313A-416D-8810-9357D052FE5D}" destId="{1B3BEEBC-19A0-4FEF-BB39-97CCF07F4E99}" srcOrd="45" destOrd="0" presId="urn:microsoft.com/office/officeart/2008/layout/CircleAccentTimeline"/>
    <dgm:cxn modelId="{E3317374-D70B-4C46-825F-81FDD28CDFA9}" type="presParOf" srcId="{AD5D36A1-313A-416D-8810-9357D052FE5D}" destId="{B8949897-23E5-4C09-9AD3-BE60ACA58055}" srcOrd="46" destOrd="0" presId="urn:microsoft.com/office/officeart/2008/layout/CircleAccentTimeline"/>
    <dgm:cxn modelId="{2D6C1999-2B18-4C46-93C5-F8E38FC36300}" type="presParOf" srcId="{AD5D36A1-313A-416D-8810-9357D052FE5D}" destId="{E51B8C09-CE46-4367-B717-179E98A7DC70}" srcOrd="47" destOrd="0" presId="urn:microsoft.com/office/officeart/2008/layout/CircleAccentTimeline"/>
    <dgm:cxn modelId="{309552CA-DECA-441D-9058-BBEC415741C0}" type="presParOf" srcId="{E51B8C09-CE46-4367-B717-179E98A7DC70}" destId="{88AB1072-A03B-4BEF-AF90-3365F083A6E6}" srcOrd="0" destOrd="0" presId="urn:microsoft.com/office/officeart/2008/layout/CircleAccentTimeline"/>
    <dgm:cxn modelId="{83DCF2F4-B0E8-4A4F-8B8D-5B59030A3E4A}" type="presParOf" srcId="{E51B8C09-CE46-4367-B717-179E98A7DC70}" destId="{FD1CF975-CE40-4D27-9B84-355DC16449A2}" srcOrd="1" destOrd="0" presId="urn:microsoft.com/office/officeart/2008/layout/CircleAccentTimeline"/>
    <dgm:cxn modelId="{E4B753BC-7921-4508-AA24-A87099F400F4}" type="presParOf" srcId="{E51B8C09-CE46-4367-B717-179E98A7DC70}" destId="{BAD22D33-A74E-49DD-95D7-22FE0F8A1031}" srcOrd="2" destOrd="0" presId="urn:microsoft.com/office/officeart/2008/layout/CircleAccentTimeline"/>
    <dgm:cxn modelId="{60C5D322-03EC-40E7-88C2-AE8F068114A0}" type="presParOf" srcId="{AD5D36A1-313A-416D-8810-9357D052FE5D}" destId="{BAD12603-7F11-4481-BD64-B156510580D4}" srcOrd="48" destOrd="0" presId="urn:microsoft.com/office/officeart/2008/layout/CircleAccentTimeline"/>
    <dgm:cxn modelId="{176AEAF9-DCFB-4348-B8CF-C2B759A8B7A0}" type="presParOf" srcId="{AD5D36A1-313A-416D-8810-9357D052FE5D}" destId="{A7938FBD-33A4-4E67-B0BD-9D2B6F2FCD86}" srcOrd="49" destOrd="0" presId="urn:microsoft.com/office/officeart/2008/layout/CircleAccentTimeline"/>
    <dgm:cxn modelId="{83BF3E0C-FA89-49A0-A7EC-14E3838EA492}" type="presParOf" srcId="{AD5D36A1-313A-416D-8810-9357D052FE5D}" destId="{F0EF4818-2B28-4D2B-98A0-88C95E266971}" srcOrd="50" destOrd="0" presId="urn:microsoft.com/office/officeart/2008/layout/CircleAccentTimeline"/>
    <dgm:cxn modelId="{AC13E70F-2040-4212-8AF5-162208251DAE}" type="presParOf" srcId="{AD5D36A1-313A-416D-8810-9357D052FE5D}" destId="{1379A028-AEF1-4E93-9A97-19436744D6E3}" srcOrd="51" destOrd="0" presId="urn:microsoft.com/office/officeart/2008/layout/CircleAccentTimeline"/>
    <dgm:cxn modelId="{325D807C-C98D-4FD6-8D46-C36503FD6ACD}" type="presParOf" srcId="{1379A028-AEF1-4E93-9A97-19436744D6E3}" destId="{598DB68E-3518-4A1C-A0E7-6430E659B534}" srcOrd="0" destOrd="0" presId="urn:microsoft.com/office/officeart/2008/layout/CircleAccentTimeline"/>
    <dgm:cxn modelId="{7FA8B889-D119-469A-AF3C-34B48ADA7086}" type="presParOf" srcId="{1379A028-AEF1-4E93-9A97-19436744D6E3}" destId="{D4B282E6-E2AA-4956-9493-C39093B156AA}" srcOrd="1" destOrd="0" presId="urn:microsoft.com/office/officeart/2008/layout/CircleAccentTimeline"/>
    <dgm:cxn modelId="{4FB83322-C2CD-4651-AF75-03898CC28DF4}" type="presParOf" srcId="{1379A028-AEF1-4E93-9A97-19436744D6E3}" destId="{BE28BF4A-DC11-46F4-AD57-9F755B7ED0C9}" srcOrd="2" destOrd="0" presId="urn:microsoft.com/office/officeart/2008/layout/CircleAccentTimeline"/>
    <dgm:cxn modelId="{CE4C542F-896D-48C2-A2AA-724F1530A58D}" type="presParOf" srcId="{AD5D36A1-313A-416D-8810-9357D052FE5D}" destId="{0B6D98AA-113D-443D-8264-534661F830C4}" srcOrd="52" destOrd="0" presId="urn:microsoft.com/office/officeart/2008/layout/CircleAccentTimeline"/>
    <dgm:cxn modelId="{7B199106-D9A0-49AE-827A-F85F29ABB707}" type="presParOf" srcId="{AD5D36A1-313A-416D-8810-9357D052FE5D}" destId="{A760C911-3197-4E7D-BA63-FECC9D8194EA}" srcOrd="53" destOrd="0" presId="urn:microsoft.com/office/officeart/2008/layout/CircleAccentTimeline"/>
    <dgm:cxn modelId="{7FE74A35-134E-4FC6-A294-C74FF9E39C17}" type="presParOf" srcId="{AD5D36A1-313A-416D-8810-9357D052FE5D}" destId="{8F5F3E7B-7D2E-4E3C-9307-8E28F53523BF}" srcOrd="54" destOrd="0" presId="urn:microsoft.com/office/officeart/2008/layout/CircleAccentTimeline"/>
    <dgm:cxn modelId="{5C23FEB8-0107-4026-B457-789E5AA36EA5}" type="presParOf" srcId="{AD5D36A1-313A-416D-8810-9357D052FE5D}" destId="{CDB269BE-9558-47A4-8EE4-529422507DAA}" srcOrd="55" destOrd="0" presId="urn:microsoft.com/office/officeart/2008/layout/CircleAccentTimeline"/>
    <dgm:cxn modelId="{40E54D44-E80A-4DDC-BFFD-E42623FDCA96}" type="presParOf" srcId="{CDB269BE-9558-47A4-8EE4-529422507DAA}" destId="{FD844E6C-EDA2-4AE1-B44E-2A8E1D80C8B6}" srcOrd="0" destOrd="0" presId="urn:microsoft.com/office/officeart/2008/layout/CircleAccentTimeline"/>
    <dgm:cxn modelId="{50D62C25-A0BF-417D-A6C6-D971AF2C6A1D}" type="presParOf" srcId="{CDB269BE-9558-47A4-8EE4-529422507DAA}" destId="{4F90809D-41AB-489A-9E8D-2195283FAEB2}" srcOrd="1" destOrd="0" presId="urn:microsoft.com/office/officeart/2008/layout/CircleAccentTimeline"/>
    <dgm:cxn modelId="{7ECDFB21-026B-4CB4-9604-0FC587F14E93}" type="presParOf" srcId="{CDB269BE-9558-47A4-8EE4-529422507DAA}" destId="{9AAAF13E-F5E3-4E38-85B8-EADB7A960348}" srcOrd="2" destOrd="0" presId="urn:microsoft.com/office/officeart/2008/layout/CircleAccentTimeline"/>
    <dgm:cxn modelId="{8FD9109C-361C-48E2-9665-CAE7A617C475}" type="presParOf" srcId="{AD5D36A1-313A-416D-8810-9357D052FE5D}" destId="{98F4CB0E-AAB5-4408-BDD6-64ED1EFABB2E}" srcOrd="56" destOrd="0" presId="urn:microsoft.com/office/officeart/2008/layout/CircleAccentTimeline"/>
    <dgm:cxn modelId="{779352BD-AC8D-431D-A40B-79F4E53654B3}" type="presParOf" srcId="{AD5D36A1-313A-416D-8810-9357D052FE5D}" destId="{65CEF5E6-2171-410E-98CF-38BFFE616FEE}" srcOrd="57" destOrd="0" presId="urn:microsoft.com/office/officeart/2008/layout/CircleAccentTimeline"/>
    <dgm:cxn modelId="{8B812226-A8A4-49F2-9E6F-8522D330511B}" type="presParOf" srcId="{AD5D36A1-313A-416D-8810-9357D052FE5D}" destId="{5FA09387-07FF-437A-B73A-FE4F614FA3F8}" srcOrd="58" destOrd="0" presId="urn:microsoft.com/office/officeart/2008/layout/CircleAccentTimeline"/>
    <dgm:cxn modelId="{9EF59639-D347-470E-A943-20B19FE64449}" type="presParOf" srcId="{5FA09387-07FF-437A-B73A-FE4F614FA3F8}" destId="{E6FB2943-6EA5-4700-AFB0-56A63FE9B751}" srcOrd="0" destOrd="0" presId="urn:microsoft.com/office/officeart/2008/layout/CircleAccentTimeline"/>
    <dgm:cxn modelId="{07AAC750-56F8-4132-973E-AAD85AD3B505}" type="presParOf" srcId="{5FA09387-07FF-437A-B73A-FE4F614FA3F8}" destId="{8922AFCA-ECF0-4FD1-A8DF-6D2FF5BDBDD3}" srcOrd="1" destOrd="0" presId="urn:microsoft.com/office/officeart/2008/layout/CircleAccentTimeline"/>
    <dgm:cxn modelId="{4DB1BD26-A59B-4BAC-AB77-871E43FF98EF}" type="presParOf" srcId="{5FA09387-07FF-437A-B73A-FE4F614FA3F8}" destId="{DC0B976A-8C7E-4D22-86F8-815F78C6A2BA}" srcOrd="2" destOrd="0" presId="urn:microsoft.com/office/officeart/2008/layout/CircleAccentTimeline"/>
    <dgm:cxn modelId="{81E4739C-6A76-40DA-8096-5B7884F7102C}" type="presParOf" srcId="{AD5D36A1-313A-416D-8810-9357D052FE5D}" destId="{3C2B170B-E488-43DD-B49F-8C2F9D6DB59C}" srcOrd="59" destOrd="0" presId="urn:microsoft.com/office/officeart/2008/layout/CircleAccentTimeline"/>
    <dgm:cxn modelId="{182363CF-23B9-4FB9-A1FF-DF5317D176A6}" type="presParOf" srcId="{AD5D36A1-313A-416D-8810-9357D052FE5D}" destId="{EA63A2DB-5D3A-4706-85B7-B2FC965394E9}" srcOrd="60" destOrd="0" presId="urn:microsoft.com/office/officeart/2008/layout/CircleAccentTimeline"/>
    <dgm:cxn modelId="{59CE4647-F866-4F12-9FCC-A700BC82781C}" type="presParOf" srcId="{AD5D36A1-313A-416D-8810-9357D052FE5D}" destId="{7DF5890F-CF5C-49B8-897E-CBBE92B2A227}" srcOrd="61" destOrd="0" presId="urn:microsoft.com/office/officeart/2008/layout/CircleAccentTimeline"/>
    <dgm:cxn modelId="{04CE09B4-DFBF-4B08-908E-9CC356DD5C42}" type="presParOf" srcId="{AD5D36A1-313A-416D-8810-9357D052FE5D}" destId="{4652579F-4AEA-4CCB-B43A-A39BB999A080}" srcOrd="62" destOrd="0" presId="urn:microsoft.com/office/officeart/2008/layout/CircleAccentTimeline"/>
    <dgm:cxn modelId="{4A7B43E4-FA64-47F1-817D-91511A7B7B01}" type="presParOf" srcId="{4652579F-4AEA-4CCB-B43A-A39BB999A080}" destId="{3F5AB1F4-AC82-4E8E-A18F-F57B3BF9FAF9}" srcOrd="0" destOrd="0" presId="urn:microsoft.com/office/officeart/2008/layout/CircleAccentTimeline"/>
    <dgm:cxn modelId="{DC0AC6A6-A5BC-4529-80AE-C75896AE4306}" type="presParOf" srcId="{4652579F-4AEA-4CCB-B43A-A39BB999A080}" destId="{CC718EA2-4E0D-4761-B968-5C192811E00D}" srcOrd="1" destOrd="0" presId="urn:microsoft.com/office/officeart/2008/layout/CircleAccentTimeline"/>
    <dgm:cxn modelId="{1EB17640-8CA7-473A-88BA-893D2A494901}" type="presParOf" srcId="{4652579F-4AEA-4CCB-B43A-A39BB999A080}" destId="{7CE29161-3DEC-437C-94AC-275E35469B39}" srcOrd="2" destOrd="0" presId="urn:microsoft.com/office/officeart/2008/layout/CircleAccentTimeline"/>
    <dgm:cxn modelId="{D24E9E39-257F-4CC4-8FBC-917595778128}" type="presParOf" srcId="{AD5D36A1-313A-416D-8810-9357D052FE5D}" destId="{40E69F06-B280-4C79-B95E-28B8030F9E34}" srcOrd="63" destOrd="0" presId="urn:microsoft.com/office/officeart/2008/layout/CircleAccentTimeline"/>
    <dgm:cxn modelId="{BAAA4088-55DC-4552-8A96-74DA7F503B4B}" type="presParOf" srcId="{AD5D36A1-313A-416D-8810-9357D052FE5D}" destId="{0E8B0326-E5E1-4E67-9CF2-2D72FF4A5B3F}" srcOrd="64" destOrd="0" presId="urn:microsoft.com/office/officeart/2008/layout/CircleAccentTimeline"/>
    <dgm:cxn modelId="{43479103-CC18-4CBB-AF59-AF687CF95060}" type="presParOf" srcId="{AD5D36A1-313A-416D-8810-9357D052FE5D}" destId="{BC8E0A39-3817-4166-A439-56952CF7C58C}" srcOrd="65" destOrd="0" presId="urn:microsoft.com/office/officeart/2008/layout/CircleAccentTimeline"/>
    <dgm:cxn modelId="{9E48C10D-7813-4110-9A3A-8E3E9183475F}" type="presParOf" srcId="{AD5D36A1-313A-416D-8810-9357D052FE5D}" destId="{B5400735-2ABC-4713-92F5-C5D49413FCE8}" srcOrd="66" destOrd="0" presId="urn:microsoft.com/office/officeart/2008/layout/CircleAccentTimeline"/>
    <dgm:cxn modelId="{C9DD6E5C-1DA3-48A8-AA27-F2F978177CD3}" type="presParOf" srcId="{B5400735-2ABC-4713-92F5-C5D49413FCE8}" destId="{73893F47-3A1F-411E-A056-0770106204C9}" srcOrd="0" destOrd="0" presId="urn:microsoft.com/office/officeart/2008/layout/CircleAccentTimeline"/>
    <dgm:cxn modelId="{BAAD8AB4-A7BD-457F-9C6C-B4584D47D526}" type="presParOf" srcId="{B5400735-2ABC-4713-92F5-C5D49413FCE8}" destId="{7FCED1A0-B479-4B68-AD1A-16B08A86E282}" srcOrd="1" destOrd="0" presId="urn:microsoft.com/office/officeart/2008/layout/CircleAccentTimeline"/>
    <dgm:cxn modelId="{AF8ECAA8-3A7F-4F69-9E6B-353A786EFB9A}" type="presParOf" srcId="{B5400735-2ABC-4713-92F5-C5D49413FCE8}" destId="{826DC4FD-00AF-4253-A40A-FD0A2B516B52}" srcOrd="2" destOrd="0" presId="urn:microsoft.com/office/officeart/2008/layout/CircleAccentTimeline"/>
    <dgm:cxn modelId="{B0E8FE98-CC0B-4B84-9ACA-C6EDEA3E8037}" type="presParOf" srcId="{AD5D36A1-313A-416D-8810-9357D052FE5D}" destId="{E53AA833-1885-4213-B473-60B186A7FE8C}" srcOrd="67" destOrd="0" presId="urn:microsoft.com/office/officeart/2008/layout/CircleAccentTimeline"/>
    <dgm:cxn modelId="{7DEF298F-7669-4E31-9DDE-C01ECC644A47}" type="presParOf" srcId="{AD5D36A1-313A-416D-8810-9357D052FE5D}" destId="{29DB396E-E8A3-424E-A277-ADA9F79CF0E8}" srcOrd="68" destOrd="0" presId="urn:microsoft.com/office/officeart/2008/layout/CircleAccentTimeline"/>
    <dgm:cxn modelId="{E1B59FD2-A8AB-467D-9F37-ABA5C4EF7BB2}" type="presParOf" srcId="{AD5D36A1-313A-416D-8810-9357D052FE5D}" destId="{A6E108D4-FBBD-42C2-97FD-DE241D7F0950}" srcOrd="69" destOrd="0" presId="urn:microsoft.com/office/officeart/2008/layout/CircleAccentTimeline"/>
    <dgm:cxn modelId="{9470DCF5-9739-4D7C-9C73-300BAEC74C34}" type="presParOf" srcId="{AD5D36A1-313A-416D-8810-9357D052FE5D}" destId="{AA70C29E-E334-4C31-8C71-86B7D30C7CB9}" srcOrd="70" destOrd="0" presId="urn:microsoft.com/office/officeart/2008/layout/CircleAccentTimeline"/>
    <dgm:cxn modelId="{4FD1444B-38E3-46A0-A90B-64DF44DC1AC2}" type="presParOf" srcId="{AA70C29E-E334-4C31-8C71-86B7D30C7CB9}" destId="{82AEC4A2-3548-4B10-9FC5-E0E89AD3DCE4}" srcOrd="0" destOrd="0" presId="urn:microsoft.com/office/officeart/2008/layout/CircleAccentTimeline"/>
    <dgm:cxn modelId="{A8819819-64B4-42B3-8158-2D6840C2D0DA}" type="presParOf" srcId="{AA70C29E-E334-4C31-8C71-86B7D30C7CB9}" destId="{79335121-D3ED-483D-9BC9-17A319B92AB9}" srcOrd="1" destOrd="0" presId="urn:microsoft.com/office/officeart/2008/layout/CircleAccentTimeline"/>
    <dgm:cxn modelId="{B62053E4-14A5-45C9-9F8C-B7314339FEF7}" type="presParOf" srcId="{AA70C29E-E334-4C31-8C71-86B7D30C7CB9}" destId="{60E2E49E-430F-46C9-AF8E-4891CA1FD906}" srcOrd="2" destOrd="0" presId="urn:microsoft.com/office/officeart/2008/layout/CircleAccentTimeline"/>
    <dgm:cxn modelId="{244A0B2F-BE5F-47D4-94A8-3CAA7BDAC2DC}" type="presParOf" srcId="{AD5D36A1-313A-416D-8810-9357D052FE5D}" destId="{AF9245C5-F161-44F6-9A9A-18FA401D95F9}" srcOrd="71" destOrd="0" presId="urn:microsoft.com/office/officeart/2008/layout/CircleAccentTimeline"/>
    <dgm:cxn modelId="{3B3290F8-FE93-469A-BFEC-D35D82D930D6}" type="presParOf" srcId="{AD5D36A1-313A-416D-8810-9357D052FE5D}" destId="{1D67C05E-2686-420D-B0BD-D9000D1DE2D4}" srcOrd="72" destOrd="0" presId="urn:microsoft.com/office/officeart/2008/layout/CircleAccentTimeline"/>
    <dgm:cxn modelId="{957C8BFA-31FE-4AA7-8FB8-7D8B86BB805C}" type="presParOf" srcId="{AD5D36A1-313A-416D-8810-9357D052FE5D}" destId="{D9B63C3C-2AD2-4857-8DDB-D38F397F8F76}" srcOrd="73" destOrd="0" presId="urn:microsoft.com/office/officeart/2008/layout/CircleAccentTimeline"/>
    <dgm:cxn modelId="{D877DA6D-72DE-4DAE-8A32-4DF028E56242}" type="presParOf" srcId="{AD5D36A1-313A-416D-8810-9357D052FE5D}" destId="{4A06261F-D616-448F-8613-FC7D4D55C326}" srcOrd="74" destOrd="0" presId="urn:microsoft.com/office/officeart/2008/layout/CircleAccentTimeline"/>
    <dgm:cxn modelId="{613C3E0D-E6B7-4783-B2F4-11CAC8D37580}" type="presParOf" srcId="{4A06261F-D616-448F-8613-FC7D4D55C326}" destId="{3A72BD8F-9918-4FB1-89DE-5B88ED5E5590}" srcOrd="0" destOrd="0" presId="urn:microsoft.com/office/officeart/2008/layout/CircleAccentTimeline"/>
    <dgm:cxn modelId="{4317059E-BB09-4F89-9577-466A4A21A4A6}" type="presParOf" srcId="{4A06261F-D616-448F-8613-FC7D4D55C326}" destId="{F173922F-26F5-407C-BB19-6E1CD7A868B4}" srcOrd="1" destOrd="0" presId="urn:microsoft.com/office/officeart/2008/layout/CircleAccentTimeline"/>
    <dgm:cxn modelId="{B21E33A5-E709-43E3-8FA6-F0960E6ACC86}" type="presParOf" srcId="{4A06261F-D616-448F-8613-FC7D4D55C326}" destId="{3ADE8594-15B5-44BC-9161-C98BFB4DDC7E}" srcOrd="2" destOrd="0" presId="urn:microsoft.com/office/officeart/2008/layout/CircleAccentTimeline"/>
    <dgm:cxn modelId="{B065C49D-2D8C-427F-BC8A-427231CB263E}" type="presParOf" srcId="{AD5D36A1-313A-416D-8810-9357D052FE5D}" destId="{4B801EF4-48D4-49A5-BD7A-684F2E0FAA8C}" srcOrd="75" destOrd="0" presId="urn:microsoft.com/office/officeart/2008/layout/CircleAccentTimeline"/>
    <dgm:cxn modelId="{0D4698AD-2B3D-4CD5-8384-179ADF6F61E2}" type="presParOf" srcId="{AD5D36A1-313A-416D-8810-9357D052FE5D}" destId="{4EAD933A-F2FF-4CAA-A3C8-2ED65FCA9C3E}" srcOrd="76" destOrd="0" presId="urn:microsoft.com/office/officeart/2008/layout/CircleAccentTimeline"/>
    <dgm:cxn modelId="{D3997B74-B435-4939-8C6D-0E61160805D3}" type="presParOf" srcId="{AD5D36A1-313A-416D-8810-9357D052FE5D}" destId="{ECC82847-819B-4B88-B5D5-768F5C395A59}" srcOrd="77" destOrd="0" presId="urn:microsoft.com/office/officeart/2008/layout/CircleAccentTimeline"/>
    <dgm:cxn modelId="{3535ECE7-3191-4D8F-857D-1798F81C6464}" type="presParOf" srcId="{AD5D36A1-313A-416D-8810-9357D052FE5D}" destId="{0A3A495D-6B47-483C-8ECF-C40FF09961BC}" srcOrd="78" destOrd="0" presId="urn:microsoft.com/office/officeart/2008/layout/CircleAccentTimeline"/>
    <dgm:cxn modelId="{22C03D43-31ED-4280-85DD-2E8F1EA690FF}" type="presParOf" srcId="{0A3A495D-6B47-483C-8ECF-C40FF09961BC}" destId="{2507B932-88DA-44E8-B2C4-793FF29A56A3}" srcOrd="0" destOrd="0" presId="urn:microsoft.com/office/officeart/2008/layout/CircleAccentTimeline"/>
    <dgm:cxn modelId="{D6693690-20BB-464B-92FC-51548B2A8CB0}" type="presParOf" srcId="{0A3A495D-6B47-483C-8ECF-C40FF09961BC}" destId="{04D9CD43-6C8E-4C8B-9A5F-A8C5271F4220}" srcOrd="1" destOrd="0" presId="urn:microsoft.com/office/officeart/2008/layout/CircleAccentTimeline"/>
    <dgm:cxn modelId="{7C0833EF-008E-4B0C-8CAB-BA6EBAEF87CE}" type="presParOf" srcId="{0A3A495D-6B47-483C-8ECF-C40FF09961BC}" destId="{A4C4A7C5-7B50-4C8B-9B77-E4DB13D8060A}" srcOrd="2" destOrd="0" presId="urn:microsoft.com/office/officeart/2008/layout/CircleAccentTimeline"/>
    <dgm:cxn modelId="{0271282E-6787-493B-ACFF-621098864923}" type="presParOf" srcId="{AD5D36A1-313A-416D-8810-9357D052FE5D}" destId="{1FDAF997-17CD-47FA-BF49-88AE17EDD855}" srcOrd="79" destOrd="0" presId="urn:microsoft.com/office/officeart/2008/layout/CircleAccentTimeline"/>
    <dgm:cxn modelId="{969B020A-7126-4966-84A8-6F6BBF3A4C78}" type="presParOf" srcId="{AD5D36A1-313A-416D-8810-9357D052FE5D}" destId="{82608E64-81E7-4538-86D9-81FAC7ADFCB1}" srcOrd="80" destOrd="0" presId="urn:microsoft.com/office/officeart/2008/layout/CircleAccentTimeline"/>
    <dgm:cxn modelId="{397E477E-E22A-44C3-B791-D87124CF46C0}" type="presParOf" srcId="{AD5D36A1-313A-416D-8810-9357D052FE5D}" destId="{432FF642-24FD-4E2A-9642-41F574E95DC3}" srcOrd="81" destOrd="0" presId="urn:microsoft.com/office/officeart/2008/layout/CircleAccentTimeline"/>
    <dgm:cxn modelId="{247BA120-D9AC-4273-9686-0FE5A45EC552}" type="presParOf" srcId="{432FF642-24FD-4E2A-9642-41F574E95DC3}" destId="{1B02F485-1B7A-483F-BA64-29FFD1814F29}" srcOrd="0" destOrd="0" presId="urn:microsoft.com/office/officeart/2008/layout/CircleAccentTimeline"/>
    <dgm:cxn modelId="{61447E85-5073-4BB6-A7DF-18FB5B6E3C81}" type="presParOf" srcId="{432FF642-24FD-4E2A-9642-41F574E95DC3}" destId="{E5CEAA28-51B0-4ECB-963A-D9136EB55162}" srcOrd="1" destOrd="0" presId="urn:microsoft.com/office/officeart/2008/layout/CircleAccentTimeline"/>
    <dgm:cxn modelId="{FE727B23-F4DE-45B1-A0FD-9F8071FE345D}" type="presParOf" srcId="{432FF642-24FD-4E2A-9642-41F574E95DC3}" destId="{74B5C157-A522-43F5-90DF-FD0C634FF380}" srcOrd="2" destOrd="0" presId="urn:microsoft.com/office/officeart/2008/layout/CircleAccentTimeline"/>
    <dgm:cxn modelId="{7DB3C798-F914-4131-B2C0-04AFB59F76C4}" type="presParOf" srcId="{AD5D36A1-313A-416D-8810-9357D052FE5D}" destId="{EBFF5DB2-61B7-415C-8E3B-C02AAB99D30E}" srcOrd="82" destOrd="0" presId="urn:microsoft.com/office/officeart/2008/layout/CircleAccentTimeline"/>
    <dgm:cxn modelId="{318052A2-5C1D-43EC-9BD5-E85C4203CB1A}" type="presParOf" srcId="{AD5D36A1-313A-416D-8810-9357D052FE5D}" destId="{BD3F4B66-E041-4BAF-83C6-67FF01681B06}" srcOrd="83" destOrd="0" presId="urn:microsoft.com/office/officeart/2008/layout/CircleAccentTimeline"/>
    <dgm:cxn modelId="{46DD409D-B0E5-4889-A0A7-82C925087844}" type="presParOf" srcId="{AD5D36A1-313A-416D-8810-9357D052FE5D}" destId="{D0CC1B58-0AE3-4541-BDF5-675A1867FA76}" srcOrd="84" destOrd="0" presId="urn:microsoft.com/office/officeart/2008/layout/CircleAccentTimeline"/>
    <dgm:cxn modelId="{F19F1828-ADAF-4CC1-A5FC-FA802F85AC33}" type="presParOf" srcId="{D0CC1B58-0AE3-4541-BDF5-675A1867FA76}" destId="{65CB5849-463C-4586-AC65-1162F4F4A93A}" srcOrd="0" destOrd="0" presId="urn:microsoft.com/office/officeart/2008/layout/CircleAccentTimeline"/>
    <dgm:cxn modelId="{CCFD7B45-2104-49D7-ADD9-7DFDAD1A4377}" type="presParOf" srcId="{D0CC1B58-0AE3-4541-BDF5-675A1867FA76}" destId="{63623D3A-3B3D-42B6-BB26-174D6F3F2C24}" srcOrd="1" destOrd="0" presId="urn:microsoft.com/office/officeart/2008/layout/CircleAccentTimeline"/>
    <dgm:cxn modelId="{443B0BC0-98B6-4A53-9A89-78F0EDFE9CA5}" type="presParOf" srcId="{D0CC1B58-0AE3-4541-BDF5-675A1867FA76}" destId="{00672186-0D6C-486B-B330-E91640F9B84B}" srcOrd="2" destOrd="0" presId="urn:microsoft.com/office/officeart/2008/layout/CircleAccentTimeline"/>
    <dgm:cxn modelId="{2EC74BB1-9B04-4A68-81A4-04EDF004FD59}" type="presParOf" srcId="{AD5D36A1-313A-416D-8810-9357D052FE5D}" destId="{BF157455-76B3-4568-93C9-35E55349057D}" srcOrd="85" destOrd="0" presId="urn:microsoft.com/office/officeart/2008/layout/CircleAccentTimeline"/>
    <dgm:cxn modelId="{06938A93-EA54-45F7-927E-BE1A018A7FFA}" type="presParOf" srcId="{AD5D36A1-313A-416D-8810-9357D052FE5D}" destId="{8100BABB-D3B1-453B-AC9D-FE7DB8B0740E}" srcOrd="86" destOrd="0" presId="urn:microsoft.com/office/officeart/2008/layout/CircleAccentTimeline"/>
  </dgm:cxnLst>
  <dgm:bg/>
  <dgm:whole/>
  <dgm:extLst>
    <a:ext uri="http://schemas.microsoft.com/office/drawing/2008/diagram">
      <dsp:dataModelExt xmlns:dsp="http://schemas.microsoft.com/office/drawing/2008/diagram" relId="rId4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33582A-5A13-459E-9442-55E4EF94E6AA}" type="doc">
      <dgm:prSet loTypeId="urn:microsoft.com/office/officeart/2005/8/layout/balance1" loCatId="relationship" qsTypeId="urn:microsoft.com/office/officeart/2005/8/quickstyle/simple1" qsCatId="simple" csTypeId="urn:microsoft.com/office/officeart/2005/8/colors/colorful1" csCatId="colorful" phldr="1"/>
      <dgm:spPr/>
      <dgm:t>
        <a:bodyPr/>
        <a:lstStyle/>
        <a:p>
          <a:endParaRPr lang="fr-CA"/>
        </a:p>
      </dgm:t>
    </dgm:pt>
    <dgm:pt modelId="{C9E2C81B-F061-4A7A-98F0-2A1AD09DFC28}">
      <dgm:prSet phldrT="[Texte]"/>
      <dgm:spPr/>
      <dgm:t>
        <a:bodyPr/>
        <a:lstStyle/>
        <a:p>
          <a:r>
            <a:rPr lang="fr-CA" dirty="0"/>
            <a:t>Ressources financées</a:t>
          </a:r>
        </a:p>
      </dgm:t>
    </dgm:pt>
    <dgm:pt modelId="{F55B8AF3-0DED-400F-B87E-179BB19792EF}" type="parTrans" cxnId="{A3F38EE4-C0DA-434F-A482-00A9E0EFCC88}">
      <dgm:prSet/>
      <dgm:spPr/>
      <dgm:t>
        <a:bodyPr/>
        <a:lstStyle/>
        <a:p>
          <a:endParaRPr lang="fr-CA"/>
        </a:p>
      </dgm:t>
    </dgm:pt>
    <dgm:pt modelId="{679EADCF-99B1-4AE4-8FF2-006325CB65B7}" type="sibTrans" cxnId="{A3F38EE4-C0DA-434F-A482-00A9E0EFCC88}">
      <dgm:prSet/>
      <dgm:spPr/>
      <dgm:t>
        <a:bodyPr/>
        <a:lstStyle/>
        <a:p>
          <a:endParaRPr lang="fr-CA"/>
        </a:p>
      </dgm:t>
    </dgm:pt>
    <dgm:pt modelId="{3A0C4A8E-CAD7-4D4C-AEDA-3EDCB1AD39E5}">
      <dgm:prSet phldrT="[Texte]"/>
      <dgm:spPr/>
      <dgm:t>
        <a:bodyPr/>
        <a:lstStyle/>
        <a:p>
          <a:r>
            <a:rPr lang="fr-CA" dirty="0"/>
            <a:t>Autres sources de financement</a:t>
          </a:r>
        </a:p>
      </dgm:t>
    </dgm:pt>
    <dgm:pt modelId="{7EAB2D85-2AF5-47A0-8BB6-BCF32F76BF84}" type="parTrans" cxnId="{3F52EC57-C529-44C9-8C88-3B25898A93A6}">
      <dgm:prSet/>
      <dgm:spPr/>
      <dgm:t>
        <a:bodyPr/>
        <a:lstStyle/>
        <a:p>
          <a:endParaRPr lang="fr-CA"/>
        </a:p>
      </dgm:t>
    </dgm:pt>
    <dgm:pt modelId="{D05813E1-BFC2-4D55-94FF-8B906A298EB9}" type="sibTrans" cxnId="{3F52EC57-C529-44C9-8C88-3B25898A93A6}">
      <dgm:prSet/>
      <dgm:spPr/>
      <dgm:t>
        <a:bodyPr/>
        <a:lstStyle/>
        <a:p>
          <a:endParaRPr lang="fr-CA"/>
        </a:p>
      </dgm:t>
    </dgm:pt>
    <dgm:pt modelId="{4867C7C1-E31E-46F9-9B16-E25C8842D85E}">
      <dgm:prSet phldrT="[Texte]"/>
      <dgm:spPr/>
      <dgm:t>
        <a:bodyPr/>
        <a:lstStyle/>
        <a:p>
          <a:r>
            <a:rPr lang="fr-CA" dirty="0"/>
            <a:t>CC + FABRES+ FIN005</a:t>
          </a:r>
        </a:p>
      </dgm:t>
    </dgm:pt>
    <dgm:pt modelId="{278E228F-D714-4B5A-A2A2-5DE099372C0E}" type="parTrans" cxnId="{2407E183-32CB-4444-B14A-A05CCB4ADDDE}">
      <dgm:prSet/>
      <dgm:spPr/>
      <dgm:t>
        <a:bodyPr/>
        <a:lstStyle/>
        <a:p>
          <a:endParaRPr lang="fr-CA"/>
        </a:p>
      </dgm:t>
    </dgm:pt>
    <dgm:pt modelId="{774AC839-9270-41CD-ADC7-7A545D06FB11}" type="sibTrans" cxnId="{2407E183-32CB-4444-B14A-A05CCB4ADDDE}">
      <dgm:prSet/>
      <dgm:spPr/>
      <dgm:t>
        <a:bodyPr/>
        <a:lstStyle/>
        <a:p>
          <a:endParaRPr lang="fr-CA"/>
        </a:p>
      </dgm:t>
    </dgm:pt>
    <dgm:pt modelId="{BB0095AD-020A-4D51-AAB4-0B805BD58A78}">
      <dgm:prSet phldrT="[Texte]"/>
      <dgm:spPr/>
      <dgm:t>
        <a:bodyPr/>
        <a:lstStyle/>
        <a:p>
          <a:r>
            <a:rPr lang="fr-CA" dirty="0"/>
            <a:t>Ressources allouées</a:t>
          </a:r>
        </a:p>
      </dgm:t>
    </dgm:pt>
    <dgm:pt modelId="{94CBE1B7-F49D-46B0-8618-92AF46E3C6A6}" type="parTrans" cxnId="{4EFEAB22-C6EF-45A2-ADFC-45AB94D01B6D}">
      <dgm:prSet/>
      <dgm:spPr/>
      <dgm:t>
        <a:bodyPr/>
        <a:lstStyle/>
        <a:p>
          <a:endParaRPr lang="fr-CA"/>
        </a:p>
      </dgm:t>
    </dgm:pt>
    <dgm:pt modelId="{556D8B18-00F5-4049-938F-3C851CF8ECA8}" type="sibTrans" cxnId="{4EFEAB22-C6EF-45A2-ADFC-45AB94D01B6D}">
      <dgm:prSet/>
      <dgm:spPr/>
      <dgm:t>
        <a:bodyPr/>
        <a:lstStyle/>
        <a:p>
          <a:endParaRPr lang="fr-CA"/>
        </a:p>
      </dgm:t>
    </dgm:pt>
    <dgm:pt modelId="{DE772D22-FB48-4B79-B04C-53E5F99F345C}">
      <dgm:prSet phldrT="[Texte]"/>
      <dgm:spPr/>
      <dgm:t>
        <a:bodyPr/>
        <a:lstStyle/>
        <a:p>
          <a:r>
            <a:rPr lang="fr-CA" dirty="0"/>
            <a:t>Nombre d’inscriptions</a:t>
          </a:r>
        </a:p>
      </dgm:t>
    </dgm:pt>
    <dgm:pt modelId="{F13D8355-ACE4-484C-9A88-BFF0D0440C0D}" type="parTrans" cxnId="{D2020A54-521C-4756-AB26-F48EC32F1A1C}">
      <dgm:prSet/>
      <dgm:spPr/>
      <dgm:t>
        <a:bodyPr/>
        <a:lstStyle/>
        <a:p>
          <a:endParaRPr lang="fr-CA"/>
        </a:p>
      </dgm:t>
    </dgm:pt>
    <dgm:pt modelId="{34443686-7B42-4832-BF56-B99A132DE4CF}" type="sibTrans" cxnId="{D2020A54-521C-4756-AB26-F48EC32F1A1C}">
      <dgm:prSet/>
      <dgm:spPr/>
      <dgm:t>
        <a:bodyPr/>
        <a:lstStyle/>
        <a:p>
          <a:endParaRPr lang="fr-CA"/>
        </a:p>
      </dgm:t>
    </dgm:pt>
    <dgm:pt modelId="{63E32E5D-29A2-432E-8117-F17619A36ECB}">
      <dgm:prSet phldrT="[Texte]"/>
      <dgm:spPr/>
      <dgm:t>
        <a:bodyPr/>
        <a:lstStyle/>
        <a:p>
          <a:r>
            <a:rPr lang="fr-CA" dirty="0"/>
            <a:t>Aux profs pour faire la tâche</a:t>
          </a:r>
        </a:p>
      </dgm:t>
    </dgm:pt>
    <dgm:pt modelId="{546F99C2-7E4D-4BCC-B584-3D19261BB1B4}" type="parTrans" cxnId="{FAF20382-9A26-4775-8984-6EFDCF69AE86}">
      <dgm:prSet/>
      <dgm:spPr/>
      <dgm:t>
        <a:bodyPr/>
        <a:lstStyle/>
        <a:p>
          <a:endParaRPr lang="fr-CA"/>
        </a:p>
      </dgm:t>
    </dgm:pt>
    <dgm:pt modelId="{29B77E59-4FCB-4196-9423-1200EE2D3E68}" type="sibTrans" cxnId="{FAF20382-9A26-4775-8984-6EFDCF69AE86}">
      <dgm:prSet/>
      <dgm:spPr/>
      <dgm:t>
        <a:bodyPr/>
        <a:lstStyle/>
        <a:p>
          <a:endParaRPr lang="fr-CA"/>
        </a:p>
      </dgm:t>
    </dgm:pt>
    <dgm:pt modelId="{1028D4F5-19B2-4949-AA73-7F56027599DE}">
      <dgm:prSet/>
      <dgm:spPr/>
      <dgm:t>
        <a:bodyPr/>
        <a:lstStyle/>
        <a:p>
          <a:r>
            <a:rPr lang="fr-CA"/>
            <a:t>RPTCH003</a:t>
          </a:r>
          <a:endParaRPr lang="fr-CA" dirty="0"/>
        </a:p>
      </dgm:t>
    </dgm:pt>
    <dgm:pt modelId="{372C4B58-B6DF-4B99-8BFC-CC704F2433F9}" type="parTrans" cxnId="{8DB0D252-6084-4998-BD0A-E639C82AA8AD}">
      <dgm:prSet/>
      <dgm:spPr/>
      <dgm:t>
        <a:bodyPr/>
        <a:lstStyle/>
        <a:p>
          <a:endParaRPr lang="fr-CA"/>
        </a:p>
      </dgm:t>
    </dgm:pt>
    <dgm:pt modelId="{4EA2CD78-1ABC-481F-9401-EFC6CF258D65}" type="sibTrans" cxnId="{8DB0D252-6084-4998-BD0A-E639C82AA8AD}">
      <dgm:prSet/>
      <dgm:spPr/>
      <dgm:t>
        <a:bodyPr/>
        <a:lstStyle/>
        <a:p>
          <a:endParaRPr lang="fr-CA"/>
        </a:p>
      </dgm:t>
    </dgm:pt>
    <dgm:pt modelId="{478AD577-00DB-4C95-8CB2-2BD766E74C8F}" type="pres">
      <dgm:prSet presAssocID="{0433582A-5A13-459E-9442-55E4EF94E6AA}" presName="outerComposite" presStyleCnt="0">
        <dgm:presLayoutVars>
          <dgm:chMax val="2"/>
          <dgm:animLvl val="lvl"/>
          <dgm:resizeHandles val="exact"/>
        </dgm:presLayoutVars>
      </dgm:prSet>
      <dgm:spPr/>
    </dgm:pt>
    <dgm:pt modelId="{9B319741-C501-4E71-9934-34C7FB9C421A}" type="pres">
      <dgm:prSet presAssocID="{0433582A-5A13-459E-9442-55E4EF94E6AA}" presName="dummyMaxCanvas" presStyleCnt="0"/>
      <dgm:spPr/>
    </dgm:pt>
    <dgm:pt modelId="{06738379-5390-4EFD-9F79-D5024F28C9B4}" type="pres">
      <dgm:prSet presAssocID="{0433582A-5A13-459E-9442-55E4EF94E6AA}" presName="parentComposite" presStyleCnt="0"/>
      <dgm:spPr/>
    </dgm:pt>
    <dgm:pt modelId="{E1C10C4C-A8D7-4ECA-9B18-927F013FECA7}" type="pres">
      <dgm:prSet presAssocID="{0433582A-5A13-459E-9442-55E4EF94E6AA}" presName="parent1" presStyleLbl="alignAccFollowNode1" presStyleIdx="0" presStyleCnt="4">
        <dgm:presLayoutVars>
          <dgm:chMax val="4"/>
        </dgm:presLayoutVars>
      </dgm:prSet>
      <dgm:spPr/>
    </dgm:pt>
    <dgm:pt modelId="{60E5EF9A-1D8B-4CFD-B240-9D8F8BB2E2D9}" type="pres">
      <dgm:prSet presAssocID="{0433582A-5A13-459E-9442-55E4EF94E6AA}" presName="parent2" presStyleLbl="alignAccFollowNode1" presStyleIdx="1" presStyleCnt="4">
        <dgm:presLayoutVars>
          <dgm:chMax val="4"/>
        </dgm:presLayoutVars>
      </dgm:prSet>
      <dgm:spPr/>
    </dgm:pt>
    <dgm:pt modelId="{22141158-53C6-4670-BE60-E97A9312DA88}" type="pres">
      <dgm:prSet presAssocID="{0433582A-5A13-459E-9442-55E4EF94E6AA}" presName="childrenComposite" presStyleCnt="0"/>
      <dgm:spPr/>
    </dgm:pt>
    <dgm:pt modelId="{A9AB042D-65F6-49B3-BC19-FF69E11AE182}" type="pres">
      <dgm:prSet presAssocID="{0433582A-5A13-459E-9442-55E4EF94E6AA}" presName="dummyMaxCanvas_ChildArea" presStyleCnt="0"/>
      <dgm:spPr/>
    </dgm:pt>
    <dgm:pt modelId="{154B9EA1-C3A1-4A7E-A497-22FF9CBCE60B}" type="pres">
      <dgm:prSet presAssocID="{0433582A-5A13-459E-9442-55E4EF94E6AA}" presName="fulcrum" presStyleLbl="alignAccFollowNode1" presStyleIdx="2" presStyleCnt="4"/>
      <dgm:spPr>
        <a:solidFill>
          <a:schemeClr val="bg2">
            <a:lumMod val="10000"/>
            <a:alpha val="90000"/>
          </a:schemeClr>
        </a:solidFill>
      </dgm:spPr>
    </dgm:pt>
    <dgm:pt modelId="{F40616A1-B979-4494-B4DB-16C37DC81709}" type="pres">
      <dgm:prSet presAssocID="{0433582A-5A13-459E-9442-55E4EF94E6AA}" presName="balance_23" presStyleLbl="alignAccFollowNode1" presStyleIdx="3" presStyleCnt="4">
        <dgm:presLayoutVars>
          <dgm:bulletEnabled val="1"/>
        </dgm:presLayoutVars>
      </dgm:prSet>
      <dgm:spPr>
        <a:solidFill>
          <a:schemeClr val="bg2">
            <a:lumMod val="50000"/>
            <a:alpha val="90000"/>
          </a:schemeClr>
        </a:solidFill>
      </dgm:spPr>
    </dgm:pt>
    <dgm:pt modelId="{F9C53E9F-5411-4F4A-9C38-6A1E5F84B3EF}" type="pres">
      <dgm:prSet presAssocID="{0433582A-5A13-459E-9442-55E4EF94E6AA}" presName="right_23_1" presStyleLbl="node1" presStyleIdx="0" presStyleCnt="5">
        <dgm:presLayoutVars>
          <dgm:bulletEnabled val="1"/>
        </dgm:presLayoutVars>
      </dgm:prSet>
      <dgm:spPr/>
    </dgm:pt>
    <dgm:pt modelId="{53D039C1-C244-499C-90B0-58DF2EE4C60E}" type="pres">
      <dgm:prSet presAssocID="{0433582A-5A13-459E-9442-55E4EF94E6AA}" presName="right_23_2" presStyleLbl="node1" presStyleIdx="1" presStyleCnt="5">
        <dgm:presLayoutVars>
          <dgm:bulletEnabled val="1"/>
        </dgm:presLayoutVars>
      </dgm:prSet>
      <dgm:spPr/>
    </dgm:pt>
    <dgm:pt modelId="{57D04D11-75EC-461B-B9A7-0DC483B1A959}" type="pres">
      <dgm:prSet presAssocID="{0433582A-5A13-459E-9442-55E4EF94E6AA}" presName="right_23_3" presStyleLbl="node1" presStyleIdx="2" presStyleCnt="5">
        <dgm:presLayoutVars>
          <dgm:bulletEnabled val="1"/>
        </dgm:presLayoutVars>
      </dgm:prSet>
      <dgm:spPr/>
    </dgm:pt>
    <dgm:pt modelId="{F2A10CC7-2F1D-475C-9CA5-143CD86D64EF}" type="pres">
      <dgm:prSet presAssocID="{0433582A-5A13-459E-9442-55E4EF94E6AA}" presName="left_23_1" presStyleLbl="node1" presStyleIdx="3" presStyleCnt="5">
        <dgm:presLayoutVars>
          <dgm:bulletEnabled val="1"/>
        </dgm:presLayoutVars>
      </dgm:prSet>
      <dgm:spPr/>
    </dgm:pt>
    <dgm:pt modelId="{E65551B1-D345-42E0-8B19-70124C83A1FB}" type="pres">
      <dgm:prSet presAssocID="{0433582A-5A13-459E-9442-55E4EF94E6AA}" presName="left_23_2" presStyleLbl="node1" presStyleIdx="4" presStyleCnt="5">
        <dgm:presLayoutVars>
          <dgm:bulletEnabled val="1"/>
        </dgm:presLayoutVars>
      </dgm:prSet>
      <dgm:spPr/>
    </dgm:pt>
  </dgm:ptLst>
  <dgm:cxnLst>
    <dgm:cxn modelId="{AE44421D-EACE-4D47-98AA-6BFD28956059}" type="presOf" srcId="{0433582A-5A13-459E-9442-55E4EF94E6AA}" destId="{478AD577-00DB-4C95-8CB2-2BD766E74C8F}" srcOrd="0" destOrd="0" presId="urn:microsoft.com/office/officeart/2005/8/layout/balance1"/>
    <dgm:cxn modelId="{4EFEAB22-C6EF-45A2-ADFC-45AB94D01B6D}" srcId="{0433582A-5A13-459E-9442-55E4EF94E6AA}" destId="{BB0095AD-020A-4D51-AAB4-0B805BD58A78}" srcOrd="1" destOrd="0" parTransId="{94CBE1B7-F49D-46B0-8618-92AF46E3C6A6}" sibTransId="{556D8B18-00F5-4049-938F-3C851CF8ECA8}"/>
    <dgm:cxn modelId="{DFDCE834-A725-41CE-87C9-B6ACFD7D6DAF}" type="presOf" srcId="{C9E2C81B-F061-4A7A-98F0-2A1AD09DFC28}" destId="{E1C10C4C-A8D7-4ECA-9B18-927F013FECA7}" srcOrd="0" destOrd="0" presId="urn:microsoft.com/office/officeart/2005/8/layout/balance1"/>
    <dgm:cxn modelId="{81813D4E-63E5-45AF-B509-F22CC39F3AD3}" type="presOf" srcId="{63E32E5D-29A2-432E-8117-F17619A36ECB}" destId="{57D04D11-75EC-461B-B9A7-0DC483B1A959}" srcOrd="0" destOrd="0" presId="urn:microsoft.com/office/officeart/2005/8/layout/balance1"/>
    <dgm:cxn modelId="{8DB0D252-6084-4998-BD0A-E639C82AA8AD}" srcId="{BB0095AD-020A-4D51-AAB4-0B805BD58A78}" destId="{1028D4F5-19B2-4949-AA73-7F56027599DE}" srcOrd="1" destOrd="0" parTransId="{372C4B58-B6DF-4B99-8BFC-CC704F2433F9}" sibTransId="{4EA2CD78-1ABC-481F-9401-EFC6CF258D65}"/>
    <dgm:cxn modelId="{D2020A54-521C-4756-AB26-F48EC32F1A1C}" srcId="{BB0095AD-020A-4D51-AAB4-0B805BD58A78}" destId="{DE772D22-FB48-4B79-B04C-53E5F99F345C}" srcOrd="0" destOrd="0" parTransId="{F13D8355-ACE4-484C-9A88-BFF0D0440C0D}" sibTransId="{34443686-7B42-4832-BF56-B99A132DE4CF}"/>
    <dgm:cxn modelId="{3F52EC57-C529-44C9-8C88-3B25898A93A6}" srcId="{C9E2C81B-F061-4A7A-98F0-2A1AD09DFC28}" destId="{3A0C4A8E-CAD7-4D4C-AEDA-3EDCB1AD39E5}" srcOrd="0" destOrd="0" parTransId="{7EAB2D85-2AF5-47A0-8BB6-BCF32F76BF84}" sibTransId="{D05813E1-BFC2-4D55-94FF-8B906A298EB9}"/>
    <dgm:cxn modelId="{FAF20382-9A26-4775-8984-6EFDCF69AE86}" srcId="{BB0095AD-020A-4D51-AAB4-0B805BD58A78}" destId="{63E32E5D-29A2-432E-8117-F17619A36ECB}" srcOrd="2" destOrd="0" parTransId="{546F99C2-7E4D-4BCC-B584-3D19261BB1B4}" sibTransId="{29B77E59-4FCB-4196-9423-1200EE2D3E68}"/>
    <dgm:cxn modelId="{2407E183-32CB-4444-B14A-A05CCB4ADDDE}" srcId="{C9E2C81B-F061-4A7A-98F0-2A1AD09DFC28}" destId="{4867C7C1-E31E-46F9-9B16-E25C8842D85E}" srcOrd="1" destOrd="0" parTransId="{278E228F-D714-4B5A-A2A2-5DE099372C0E}" sibTransId="{774AC839-9270-41CD-ADC7-7A545D06FB11}"/>
    <dgm:cxn modelId="{F840A287-09AF-45E7-9BF3-A861C9883C2D}" type="presOf" srcId="{4867C7C1-E31E-46F9-9B16-E25C8842D85E}" destId="{E65551B1-D345-42E0-8B19-70124C83A1FB}" srcOrd="0" destOrd="0" presId="urn:microsoft.com/office/officeart/2005/8/layout/balance1"/>
    <dgm:cxn modelId="{F1F77BB4-AB80-489D-A1DA-1F141CA464D3}" type="presOf" srcId="{3A0C4A8E-CAD7-4D4C-AEDA-3EDCB1AD39E5}" destId="{F2A10CC7-2F1D-475C-9CA5-143CD86D64EF}" srcOrd="0" destOrd="0" presId="urn:microsoft.com/office/officeart/2005/8/layout/balance1"/>
    <dgm:cxn modelId="{E07118C4-A47E-498B-A589-4E78054D427D}" type="presOf" srcId="{BB0095AD-020A-4D51-AAB4-0B805BD58A78}" destId="{60E5EF9A-1D8B-4CFD-B240-9D8F8BB2E2D9}" srcOrd="0" destOrd="0" presId="urn:microsoft.com/office/officeart/2005/8/layout/balance1"/>
    <dgm:cxn modelId="{DA2238CD-BB6F-4050-AA0D-08A201B52118}" type="presOf" srcId="{DE772D22-FB48-4B79-B04C-53E5F99F345C}" destId="{F9C53E9F-5411-4F4A-9C38-6A1E5F84B3EF}" srcOrd="0" destOrd="0" presId="urn:microsoft.com/office/officeart/2005/8/layout/balance1"/>
    <dgm:cxn modelId="{A3F38EE4-C0DA-434F-A482-00A9E0EFCC88}" srcId="{0433582A-5A13-459E-9442-55E4EF94E6AA}" destId="{C9E2C81B-F061-4A7A-98F0-2A1AD09DFC28}" srcOrd="0" destOrd="0" parTransId="{F55B8AF3-0DED-400F-B87E-179BB19792EF}" sibTransId="{679EADCF-99B1-4AE4-8FF2-006325CB65B7}"/>
    <dgm:cxn modelId="{ABA29CFC-36C5-44DD-B799-F0144897BD76}" type="presOf" srcId="{1028D4F5-19B2-4949-AA73-7F56027599DE}" destId="{53D039C1-C244-499C-90B0-58DF2EE4C60E}" srcOrd="0" destOrd="0" presId="urn:microsoft.com/office/officeart/2005/8/layout/balance1"/>
    <dgm:cxn modelId="{BC29E3AA-6FFE-497E-A3B7-771DFF9EDC8F}" type="presParOf" srcId="{478AD577-00DB-4C95-8CB2-2BD766E74C8F}" destId="{9B319741-C501-4E71-9934-34C7FB9C421A}" srcOrd="0" destOrd="0" presId="urn:microsoft.com/office/officeart/2005/8/layout/balance1"/>
    <dgm:cxn modelId="{04ABA510-A556-4517-A023-7846E9ADF750}" type="presParOf" srcId="{478AD577-00DB-4C95-8CB2-2BD766E74C8F}" destId="{06738379-5390-4EFD-9F79-D5024F28C9B4}" srcOrd="1" destOrd="0" presId="urn:microsoft.com/office/officeart/2005/8/layout/balance1"/>
    <dgm:cxn modelId="{032ADB63-2DDC-468B-ABDB-5E49BA3CA57A}" type="presParOf" srcId="{06738379-5390-4EFD-9F79-D5024F28C9B4}" destId="{E1C10C4C-A8D7-4ECA-9B18-927F013FECA7}" srcOrd="0" destOrd="0" presId="urn:microsoft.com/office/officeart/2005/8/layout/balance1"/>
    <dgm:cxn modelId="{83124094-4CB1-4863-85FF-D607310D2F19}" type="presParOf" srcId="{06738379-5390-4EFD-9F79-D5024F28C9B4}" destId="{60E5EF9A-1D8B-4CFD-B240-9D8F8BB2E2D9}" srcOrd="1" destOrd="0" presId="urn:microsoft.com/office/officeart/2005/8/layout/balance1"/>
    <dgm:cxn modelId="{93218755-796D-45D1-A1D5-779D70D92FCC}" type="presParOf" srcId="{478AD577-00DB-4C95-8CB2-2BD766E74C8F}" destId="{22141158-53C6-4670-BE60-E97A9312DA88}" srcOrd="2" destOrd="0" presId="urn:microsoft.com/office/officeart/2005/8/layout/balance1"/>
    <dgm:cxn modelId="{33A7D317-EF73-420C-9EAA-30042A29FF6F}" type="presParOf" srcId="{22141158-53C6-4670-BE60-E97A9312DA88}" destId="{A9AB042D-65F6-49B3-BC19-FF69E11AE182}" srcOrd="0" destOrd="0" presId="urn:microsoft.com/office/officeart/2005/8/layout/balance1"/>
    <dgm:cxn modelId="{A0C28754-B26A-4A73-AC60-7330A69A8BF0}" type="presParOf" srcId="{22141158-53C6-4670-BE60-E97A9312DA88}" destId="{154B9EA1-C3A1-4A7E-A497-22FF9CBCE60B}" srcOrd="1" destOrd="0" presId="urn:microsoft.com/office/officeart/2005/8/layout/balance1"/>
    <dgm:cxn modelId="{F6F82203-E9C0-4175-A252-A75CF56BF3A7}" type="presParOf" srcId="{22141158-53C6-4670-BE60-E97A9312DA88}" destId="{F40616A1-B979-4494-B4DB-16C37DC81709}" srcOrd="2" destOrd="0" presId="urn:microsoft.com/office/officeart/2005/8/layout/balance1"/>
    <dgm:cxn modelId="{0D2F7614-8073-4BB6-BE8E-CC1FE890BA5A}" type="presParOf" srcId="{22141158-53C6-4670-BE60-E97A9312DA88}" destId="{F9C53E9F-5411-4F4A-9C38-6A1E5F84B3EF}" srcOrd="3" destOrd="0" presId="urn:microsoft.com/office/officeart/2005/8/layout/balance1"/>
    <dgm:cxn modelId="{3A4BECA6-653E-44EE-A16F-98B8F6D14909}" type="presParOf" srcId="{22141158-53C6-4670-BE60-E97A9312DA88}" destId="{53D039C1-C244-499C-90B0-58DF2EE4C60E}" srcOrd="4" destOrd="0" presId="urn:microsoft.com/office/officeart/2005/8/layout/balance1"/>
    <dgm:cxn modelId="{1364264B-22AA-4DB1-BE9B-3A6F3F046D81}" type="presParOf" srcId="{22141158-53C6-4670-BE60-E97A9312DA88}" destId="{57D04D11-75EC-461B-B9A7-0DC483B1A959}" srcOrd="5" destOrd="0" presId="urn:microsoft.com/office/officeart/2005/8/layout/balance1"/>
    <dgm:cxn modelId="{3A8EC55A-28FB-4280-9995-889FBEB5CC08}" type="presParOf" srcId="{22141158-53C6-4670-BE60-E97A9312DA88}" destId="{F2A10CC7-2F1D-475C-9CA5-143CD86D64EF}" srcOrd="6" destOrd="0" presId="urn:microsoft.com/office/officeart/2005/8/layout/balance1"/>
    <dgm:cxn modelId="{1E53A9CC-6A09-4DE0-AD1C-25BA13334D11}" type="presParOf" srcId="{22141158-53C6-4670-BE60-E97A9312DA88}" destId="{E65551B1-D345-42E0-8B19-70124C83A1FB}" srcOrd="7"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052AE1-B411-4EF4-8495-D385D745A4E1}" type="doc">
      <dgm:prSet loTypeId="urn:microsoft.com/office/officeart/2005/8/layout/process1" loCatId="process" qsTypeId="urn:microsoft.com/office/officeart/2005/8/quickstyle/simple1" qsCatId="simple" csTypeId="urn:microsoft.com/office/officeart/2005/8/colors/colorful2" csCatId="colorful" phldr="1"/>
      <dgm:spPr/>
    </dgm:pt>
    <dgm:pt modelId="{B547227E-C4FB-4EC4-B6FA-75FDAB22C7E8}">
      <dgm:prSet phldrT="[Texte]"/>
      <dgm:spPr/>
      <dgm:t>
        <a:bodyPr/>
        <a:lstStyle/>
        <a:p>
          <a:r>
            <a:rPr lang="fr-CA" dirty="0"/>
            <a:t>Fixe</a:t>
          </a:r>
        </a:p>
      </dgm:t>
    </dgm:pt>
    <dgm:pt modelId="{5CD084E1-7ACB-4B05-BE1C-8FC8704935C7}" type="parTrans" cxnId="{9DA8D8D7-15D2-46AB-9798-D42051E59ABA}">
      <dgm:prSet/>
      <dgm:spPr/>
      <dgm:t>
        <a:bodyPr/>
        <a:lstStyle/>
        <a:p>
          <a:endParaRPr lang="fr-CA"/>
        </a:p>
      </dgm:t>
    </dgm:pt>
    <dgm:pt modelId="{27CE869A-38AA-4B29-9E20-61D390689829}" type="sibTrans" cxnId="{9DA8D8D7-15D2-46AB-9798-D42051E59ABA}">
      <dgm:prSet/>
      <dgm:spPr/>
      <dgm:t>
        <a:bodyPr/>
        <a:lstStyle/>
        <a:p>
          <a:endParaRPr lang="fr-CA"/>
        </a:p>
      </dgm:t>
    </dgm:pt>
    <dgm:pt modelId="{3377CBD5-4A07-4FE4-B70C-67F76F9F4EFE}">
      <dgm:prSet phldrT="[Texte]"/>
      <dgm:spPr/>
      <dgm:t>
        <a:bodyPr/>
        <a:lstStyle/>
        <a:p>
          <a:r>
            <a:rPr lang="fr-CA" dirty="0"/>
            <a:t>Fixe</a:t>
          </a:r>
        </a:p>
      </dgm:t>
    </dgm:pt>
    <dgm:pt modelId="{913A88C9-848D-4629-A926-622BDCEA8ED4}" type="parTrans" cxnId="{DD91E592-107B-4E3D-A40E-32E755BAC84B}">
      <dgm:prSet/>
      <dgm:spPr/>
      <dgm:t>
        <a:bodyPr/>
        <a:lstStyle/>
        <a:p>
          <a:endParaRPr lang="fr-CA"/>
        </a:p>
      </dgm:t>
    </dgm:pt>
    <dgm:pt modelId="{07FFDBAD-3928-4C38-AB73-AAA6A96EDF45}" type="sibTrans" cxnId="{DD91E592-107B-4E3D-A40E-32E755BAC84B}">
      <dgm:prSet/>
      <dgm:spPr/>
      <dgm:t>
        <a:bodyPr/>
        <a:lstStyle/>
        <a:p>
          <a:endParaRPr lang="fr-CA"/>
        </a:p>
      </dgm:t>
    </dgm:pt>
    <dgm:pt modelId="{D8EF3F3F-076B-4387-97CF-BD07B88D3C8A}">
      <dgm:prSet phldrT="[Texte]"/>
      <dgm:spPr/>
      <dgm:t>
        <a:bodyPr/>
        <a:lstStyle/>
        <a:p>
          <a:r>
            <a:rPr lang="fr-CA" dirty="0"/>
            <a:t>Pl. </a:t>
          </a:r>
          <a:r>
            <a:rPr lang="fr-CA" dirty="0" err="1"/>
            <a:t>strat</a:t>
          </a:r>
          <a:r>
            <a:rPr lang="fr-CA" dirty="0"/>
            <a:t>.</a:t>
          </a:r>
        </a:p>
      </dgm:t>
    </dgm:pt>
    <dgm:pt modelId="{3633D66B-98E3-4366-A70F-649F04358E27}" type="parTrans" cxnId="{8D0A45F1-BB58-46ED-99DA-72A82D3ACB64}">
      <dgm:prSet/>
      <dgm:spPr/>
      <dgm:t>
        <a:bodyPr/>
        <a:lstStyle/>
        <a:p>
          <a:endParaRPr lang="fr-CA"/>
        </a:p>
      </dgm:t>
    </dgm:pt>
    <dgm:pt modelId="{C62A5752-E423-4D6A-B2E4-52EA0E4CC8C9}" type="sibTrans" cxnId="{8D0A45F1-BB58-46ED-99DA-72A82D3ACB64}">
      <dgm:prSet/>
      <dgm:spPr/>
      <dgm:t>
        <a:bodyPr/>
        <a:lstStyle/>
        <a:p>
          <a:endParaRPr lang="fr-CA"/>
        </a:p>
      </dgm:t>
    </dgm:pt>
    <dgm:pt modelId="{5348F705-6707-4617-8A0E-EBBAE4C9FE9E}">
      <dgm:prSet/>
      <dgm:spPr/>
      <dgm:t>
        <a:bodyPr/>
        <a:lstStyle/>
        <a:p>
          <a:r>
            <a:rPr lang="fr-CA" dirty="0"/>
            <a:t>CP</a:t>
          </a:r>
        </a:p>
      </dgm:t>
    </dgm:pt>
    <dgm:pt modelId="{FB79ACC6-0873-4E23-9346-A5457B1FF4D3}" type="parTrans" cxnId="{0B865ED8-57F5-43FE-A2A0-380B3826C194}">
      <dgm:prSet/>
      <dgm:spPr/>
      <dgm:t>
        <a:bodyPr/>
        <a:lstStyle/>
        <a:p>
          <a:endParaRPr lang="fr-CA"/>
        </a:p>
      </dgm:t>
    </dgm:pt>
    <dgm:pt modelId="{C392BB65-458A-467F-B0ED-2F075137343C}" type="sibTrans" cxnId="{0B865ED8-57F5-43FE-A2A0-380B3826C194}">
      <dgm:prSet/>
      <dgm:spPr/>
      <dgm:t>
        <a:bodyPr/>
        <a:lstStyle/>
        <a:p>
          <a:endParaRPr lang="fr-CA"/>
        </a:p>
      </dgm:t>
    </dgm:pt>
    <dgm:pt modelId="{CC287A2A-9F7A-4CE2-9141-3F9A081D12AA}">
      <dgm:prSet/>
      <dgm:spPr/>
      <dgm:t>
        <a:bodyPr/>
        <a:lstStyle/>
        <a:p>
          <a:r>
            <a:rPr lang="fr-CA" dirty="0"/>
            <a:t>Coord. Stages SI</a:t>
          </a:r>
        </a:p>
      </dgm:t>
    </dgm:pt>
    <dgm:pt modelId="{A44A2011-A95A-4855-B51C-FD0811DE9171}" type="parTrans" cxnId="{71FB77FC-B834-4D48-AAEB-1C08E2179D73}">
      <dgm:prSet/>
      <dgm:spPr/>
      <dgm:t>
        <a:bodyPr/>
        <a:lstStyle/>
        <a:p>
          <a:endParaRPr lang="fr-CA"/>
        </a:p>
      </dgm:t>
    </dgm:pt>
    <dgm:pt modelId="{ED3B4D5D-A05F-4D00-8375-97175FDB137F}" type="sibTrans" cxnId="{71FB77FC-B834-4D48-AAEB-1C08E2179D73}">
      <dgm:prSet/>
      <dgm:spPr/>
      <dgm:t>
        <a:bodyPr/>
        <a:lstStyle/>
        <a:p>
          <a:endParaRPr lang="fr-CA"/>
        </a:p>
      </dgm:t>
    </dgm:pt>
    <dgm:pt modelId="{0D614067-5E09-4767-9766-7B23F707BAEA}">
      <dgm:prSet/>
      <dgm:spPr/>
      <dgm:t>
        <a:bodyPr/>
        <a:lstStyle/>
        <a:p>
          <a:r>
            <a:rPr lang="fr-CA" dirty="0"/>
            <a:t>Coord. stages</a:t>
          </a:r>
        </a:p>
      </dgm:t>
    </dgm:pt>
    <dgm:pt modelId="{365D5095-A19E-4A6A-A3D9-89C54B10A709}" type="parTrans" cxnId="{E8C26B8E-C636-4C3B-B0E0-AC5FBB052CF7}">
      <dgm:prSet/>
      <dgm:spPr/>
      <dgm:t>
        <a:bodyPr/>
        <a:lstStyle/>
        <a:p>
          <a:endParaRPr lang="fr-CA"/>
        </a:p>
      </dgm:t>
    </dgm:pt>
    <dgm:pt modelId="{3658C87E-0C52-44B0-9E97-1ED1B88FDAA8}" type="sibTrans" cxnId="{E8C26B8E-C636-4C3B-B0E0-AC5FBB052CF7}">
      <dgm:prSet/>
      <dgm:spPr/>
      <dgm:t>
        <a:bodyPr/>
        <a:lstStyle/>
        <a:p>
          <a:endParaRPr lang="fr-CA"/>
        </a:p>
      </dgm:t>
    </dgm:pt>
    <dgm:pt modelId="{B5D07011-DD30-41BC-898D-CE25715732F2}" type="pres">
      <dgm:prSet presAssocID="{46052AE1-B411-4EF4-8495-D385D745A4E1}" presName="Name0" presStyleCnt="0">
        <dgm:presLayoutVars>
          <dgm:dir/>
          <dgm:resizeHandles val="exact"/>
        </dgm:presLayoutVars>
      </dgm:prSet>
      <dgm:spPr/>
    </dgm:pt>
    <dgm:pt modelId="{86BFB082-CE11-4BCE-8206-AAB57EB473BE}" type="pres">
      <dgm:prSet presAssocID="{B547227E-C4FB-4EC4-B6FA-75FDAB22C7E8}" presName="node" presStyleLbl="node1" presStyleIdx="0" presStyleCnt="6">
        <dgm:presLayoutVars>
          <dgm:bulletEnabled val="1"/>
        </dgm:presLayoutVars>
      </dgm:prSet>
      <dgm:spPr/>
    </dgm:pt>
    <dgm:pt modelId="{B2BE358F-00F4-47D0-AF11-F7574ED24F5F}" type="pres">
      <dgm:prSet presAssocID="{27CE869A-38AA-4B29-9E20-61D390689829}" presName="sibTrans" presStyleLbl="sibTrans2D1" presStyleIdx="0" presStyleCnt="5"/>
      <dgm:spPr/>
    </dgm:pt>
    <dgm:pt modelId="{C854FBCE-DE70-429A-AB4F-4D82932FC031}" type="pres">
      <dgm:prSet presAssocID="{27CE869A-38AA-4B29-9E20-61D390689829}" presName="connectorText" presStyleLbl="sibTrans2D1" presStyleIdx="0" presStyleCnt="5"/>
      <dgm:spPr/>
    </dgm:pt>
    <dgm:pt modelId="{A9E755CC-6FC4-4DE3-AD70-7962369B58AE}" type="pres">
      <dgm:prSet presAssocID="{3377CBD5-4A07-4FE4-B70C-67F76F9F4EFE}" presName="node" presStyleLbl="node1" presStyleIdx="1" presStyleCnt="6">
        <dgm:presLayoutVars>
          <dgm:bulletEnabled val="1"/>
        </dgm:presLayoutVars>
      </dgm:prSet>
      <dgm:spPr/>
    </dgm:pt>
    <dgm:pt modelId="{5C2A95C1-A10B-497C-B3CA-372EDF1B53A2}" type="pres">
      <dgm:prSet presAssocID="{07FFDBAD-3928-4C38-AB73-AAA6A96EDF45}" presName="sibTrans" presStyleLbl="sibTrans2D1" presStyleIdx="1" presStyleCnt="5"/>
      <dgm:spPr/>
    </dgm:pt>
    <dgm:pt modelId="{55DE11ED-8109-40C4-8338-EDA8D5DE96A1}" type="pres">
      <dgm:prSet presAssocID="{07FFDBAD-3928-4C38-AB73-AAA6A96EDF45}" presName="connectorText" presStyleLbl="sibTrans2D1" presStyleIdx="1" presStyleCnt="5"/>
      <dgm:spPr/>
    </dgm:pt>
    <dgm:pt modelId="{6758E4DE-DDA7-4778-BEAE-DBDD48909CCB}" type="pres">
      <dgm:prSet presAssocID="{D8EF3F3F-076B-4387-97CF-BD07B88D3C8A}" presName="node" presStyleLbl="node1" presStyleIdx="2" presStyleCnt="6">
        <dgm:presLayoutVars>
          <dgm:bulletEnabled val="1"/>
        </dgm:presLayoutVars>
      </dgm:prSet>
      <dgm:spPr/>
    </dgm:pt>
    <dgm:pt modelId="{9D7150D9-7CF2-4360-AF98-FED7C098E1A7}" type="pres">
      <dgm:prSet presAssocID="{C62A5752-E423-4D6A-B2E4-52EA0E4CC8C9}" presName="sibTrans" presStyleLbl="sibTrans2D1" presStyleIdx="2" presStyleCnt="5"/>
      <dgm:spPr/>
    </dgm:pt>
    <dgm:pt modelId="{00C8788A-DD7C-4720-8FAE-8946FD73129F}" type="pres">
      <dgm:prSet presAssocID="{C62A5752-E423-4D6A-B2E4-52EA0E4CC8C9}" presName="connectorText" presStyleLbl="sibTrans2D1" presStyleIdx="2" presStyleCnt="5"/>
      <dgm:spPr/>
    </dgm:pt>
    <dgm:pt modelId="{C073957B-74E4-481D-9C93-B42EEEC3CD64}" type="pres">
      <dgm:prSet presAssocID="{5348F705-6707-4617-8A0E-EBBAE4C9FE9E}" presName="node" presStyleLbl="node1" presStyleIdx="3" presStyleCnt="6">
        <dgm:presLayoutVars>
          <dgm:bulletEnabled val="1"/>
        </dgm:presLayoutVars>
      </dgm:prSet>
      <dgm:spPr/>
    </dgm:pt>
    <dgm:pt modelId="{26817A7D-CF23-434D-A8DC-7115F6224DFA}" type="pres">
      <dgm:prSet presAssocID="{C392BB65-458A-467F-B0ED-2F075137343C}" presName="sibTrans" presStyleLbl="sibTrans2D1" presStyleIdx="3" presStyleCnt="5"/>
      <dgm:spPr/>
    </dgm:pt>
    <dgm:pt modelId="{A2015F08-E19E-4B86-B8D7-B55DC34C0AC1}" type="pres">
      <dgm:prSet presAssocID="{C392BB65-458A-467F-B0ED-2F075137343C}" presName="connectorText" presStyleLbl="sibTrans2D1" presStyleIdx="3" presStyleCnt="5"/>
      <dgm:spPr/>
    </dgm:pt>
    <dgm:pt modelId="{9FB0C1ED-DD55-4547-867A-D6E0A33E0F7E}" type="pres">
      <dgm:prSet presAssocID="{CC287A2A-9F7A-4CE2-9141-3F9A081D12AA}" presName="node" presStyleLbl="node1" presStyleIdx="4" presStyleCnt="6">
        <dgm:presLayoutVars>
          <dgm:bulletEnabled val="1"/>
        </dgm:presLayoutVars>
      </dgm:prSet>
      <dgm:spPr/>
    </dgm:pt>
    <dgm:pt modelId="{5AF4738E-319C-4EA6-AAD6-6C4EC5A71D6E}" type="pres">
      <dgm:prSet presAssocID="{ED3B4D5D-A05F-4D00-8375-97175FDB137F}" presName="sibTrans" presStyleLbl="sibTrans2D1" presStyleIdx="4" presStyleCnt="5"/>
      <dgm:spPr/>
    </dgm:pt>
    <dgm:pt modelId="{50CEC69B-C27E-49CA-99EA-81F24E153E0F}" type="pres">
      <dgm:prSet presAssocID="{ED3B4D5D-A05F-4D00-8375-97175FDB137F}" presName="connectorText" presStyleLbl="sibTrans2D1" presStyleIdx="4" presStyleCnt="5"/>
      <dgm:spPr/>
    </dgm:pt>
    <dgm:pt modelId="{2D26FECA-672F-46B4-A332-C7E8F03C0BFD}" type="pres">
      <dgm:prSet presAssocID="{0D614067-5E09-4767-9766-7B23F707BAEA}" presName="node" presStyleLbl="node1" presStyleIdx="5" presStyleCnt="6">
        <dgm:presLayoutVars>
          <dgm:bulletEnabled val="1"/>
        </dgm:presLayoutVars>
      </dgm:prSet>
      <dgm:spPr/>
    </dgm:pt>
  </dgm:ptLst>
  <dgm:cxnLst>
    <dgm:cxn modelId="{8BF3EA03-FFAD-4FB8-871B-8855C537834F}" type="presOf" srcId="{C62A5752-E423-4D6A-B2E4-52EA0E4CC8C9}" destId="{00C8788A-DD7C-4720-8FAE-8946FD73129F}" srcOrd="1" destOrd="0" presId="urn:microsoft.com/office/officeart/2005/8/layout/process1"/>
    <dgm:cxn modelId="{6B82AB04-007D-48CA-90EC-DEAAAC73D591}" type="presOf" srcId="{5348F705-6707-4617-8A0E-EBBAE4C9FE9E}" destId="{C073957B-74E4-481D-9C93-B42EEEC3CD64}" srcOrd="0" destOrd="0" presId="urn:microsoft.com/office/officeart/2005/8/layout/process1"/>
    <dgm:cxn modelId="{893BE50B-896A-4B72-BC8C-F9A1AB9F84D0}" type="presOf" srcId="{D8EF3F3F-076B-4387-97CF-BD07B88D3C8A}" destId="{6758E4DE-DDA7-4778-BEAE-DBDD48909CCB}" srcOrd="0" destOrd="0" presId="urn:microsoft.com/office/officeart/2005/8/layout/process1"/>
    <dgm:cxn modelId="{66F4C717-262E-465F-B739-42F7523C1252}" type="presOf" srcId="{3377CBD5-4A07-4FE4-B70C-67F76F9F4EFE}" destId="{A9E755CC-6FC4-4DE3-AD70-7962369B58AE}" srcOrd="0" destOrd="0" presId="urn:microsoft.com/office/officeart/2005/8/layout/process1"/>
    <dgm:cxn modelId="{7549BB25-C034-4CFF-BBC3-8B80557A6D54}" type="presOf" srcId="{C62A5752-E423-4D6A-B2E4-52EA0E4CC8C9}" destId="{9D7150D9-7CF2-4360-AF98-FED7C098E1A7}" srcOrd="0" destOrd="0" presId="urn:microsoft.com/office/officeart/2005/8/layout/process1"/>
    <dgm:cxn modelId="{867F5232-13F2-41E5-9616-48A247ACF789}" type="presOf" srcId="{0D614067-5E09-4767-9766-7B23F707BAEA}" destId="{2D26FECA-672F-46B4-A332-C7E8F03C0BFD}" srcOrd="0" destOrd="0" presId="urn:microsoft.com/office/officeart/2005/8/layout/process1"/>
    <dgm:cxn modelId="{E69E6443-0776-4C80-BBAA-4142FBEB065E}" type="presOf" srcId="{07FFDBAD-3928-4C38-AB73-AAA6A96EDF45}" destId="{55DE11ED-8109-40C4-8338-EDA8D5DE96A1}" srcOrd="1" destOrd="0" presId="urn:microsoft.com/office/officeart/2005/8/layout/process1"/>
    <dgm:cxn modelId="{E8C26B8E-C636-4C3B-B0E0-AC5FBB052CF7}" srcId="{46052AE1-B411-4EF4-8495-D385D745A4E1}" destId="{0D614067-5E09-4767-9766-7B23F707BAEA}" srcOrd="5" destOrd="0" parTransId="{365D5095-A19E-4A6A-A3D9-89C54B10A709}" sibTransId="{3658C87E-0C52-44B0-9E97-1ED1B88FDAA8}"/>
    <dgm:cxn modelId="{DD91E592-107B-4E3D-A40E-32E755BAC84B}" srcId="{46052AE1-B411-4EF4-8495-D385D745A4E1}" destId="{3377CBD5-4A07-4FE4-B70C-67F76F9F4EFE}" srcOrd="1" destOrd="0" parTransId="{913A88C9-848D-4629-A926-622BDCEA8ED4}" sibTransId="{07FFDBAD-3928-4C38-AB73-AAA6A96EDF45}"/>
    <dgm:cxn modelId="{61A5FE97-4F5D-445B-8783-1696F7705A46}" type="presOf" srcId="{46052AE1-B411-4EF4-8495-D385D745A4E1}" destId="{B5D07011-DD30-41BC-898D-CE25715732F2}" srcOrd="0" destOrd="0" presId="urn:microsoft.com/office/officeart/2005/8/layout/process1"/>
    <dgm:cxn modelId="{F53EF6A6-B282-4B4C-A40C-818A63E9BB86}" type="presOf" srcId="{B547227E-C4FB-4EC4-B6FA-75FDAB22C7E8}" destId="{86BFB082-CE11-4BCE-8206-AAB57EB473BE}" srcOrd="0" destOrd="0" presId="urn:microsoft.com/office/officeart/2005/8/layout/process1"/>
    <dgm:cxn modelId="{26D652B2-9FEB-432B-9C09-7D9F8B157170}" type="presOf" srcId="{27CE869A-38AA-4B29-9E20-61D390689829}" destId="{B2BE358F-00F4-47D0-AF11-F7574ED24F5F}" srcOrd="0" destOrd="0" presId="urn:microsoft.com/office/officeart/2005/8/layout/process1"/>
    <dgm:cxn modelId="{598ECCD4-45D0-49AD-A731-3C405E6B93B0}" type="presOf" srcId="{ED3B4D5D-A05F-4D00-8375-97175FDB137F}" destId="{5AF4738E-319C-4EA6-AAD6-6C4EC5A71D6E}" srcOrd="0" destOrd="0" presId="urn:microsoft.com/office/officeart/2005/8/layout/process1"/>
    <dgm:cxn modelId="{9DA8D8D7-15D2-46AB-9798-D42051E59ABA}" srcId="{46052AE1-B411-4EF4-8495-D385D745A4E1}" destId="{B547227E-C4FB-4EC4-B6FA-75FDAB22C7E8}" srcOrd="0" destOrd="0" parTransId="{5CD084E1-7ACB-4B05-BE1C-8FC8704935C7}" sibTransId="{27CE869A-38AA-4B29-9E20-61D390689829}"/>
    <dgm:cxn modelId="{0B865ED8-57F5-43FE-A2A0-380B3826C194}" srcId="{46052AE1-B411-4EF4-8495-D385D745A4E1}" destId="{5348F705-6707-4617-8A0E-EBBAE4C9FE9E}" srcOrd="3" destOrd="0" parTransId="{FB79ACC6-0873-4E23-9346-A5457B1FF4D3}" sibTransId="{C392BB65-458A-467F-B0ED-2F075137343C}"/>
    <dgm:cxn modelId="{EE9CB1DB-30C4-42D5-890C-AF92583FFD80}" type="presOf" srcId="{C392BB65-458A-467F-B0ED-2F075137343C}" destId="{A2015F08-E19E-4B86-B8D7-B55DC34C0AC1}" srcOrd="1" destOrd="0" presId="urn:microsoft.com/office/officeart/2005/8/layout/process1"/>
    <dgm:cxn modelId="{8D0A45F1-BB58-46ED-99DA-72A82D3ACB64}" srcId="{46052AE1-B411-4EF4-8495-D385D745A4E1}" destId="{D8EF3F3F-076B-4387-97CF-BD07B88D3C8A}" srcOrd="2" destOrd="0" parTransId="{3633D66B-98E3-4366-A70F-649F04358E27}" sibTransId="{C62A5752-E423-4D6A-B2E4-52EA0E4CC8C9}"/>
    <dgm:cxn modelId="{2A823EF3-17DC-4256-B28A-480ABC128981}" type="presOf" srcId="{ED3B4D5D-A05F-4D00-8375-97175FDB137F}" destId="{50CEC69B-C27E-49CA-99EA-81F24E153E0F}" srcOrd="1" destOrd="0" presId="urn:microsoft.com/office/officeart/2005/8/layout/process1"/>
    <dgm:cxn modelId="{1B8ED3F3-CD5D-41F3-B798-4306D67908D3}" type="presOf" srcId="{07FFDBAD-3928-4C38-AB73-AAA6A96EDF45}" destId="{5C2A95C1-A10B-497C-B3CA-372EDF1B53A2}" srcOrd="0" destOrd="0" presId="urn:microsoft.com/office/officeart/2005/8/layout/process1"/>
    <dgm:cxn modelId="{D83AEAF5-3025-46F6-8B4B-912085B36742}" type="presOf" srcId="{C392BB65-458A-467F-B0ED-2F075137343C}" destId="{26817A7D-CF23-434D-A8DC-7115F6224DFA}" srcOrd="0" destOrd="0" presId="urn:microsoft.com/office/officeart/2005/8/layout/process1"/>
    <dgm:cxn modelId="{04C33FF9-4050-4F8F-8141-6D12037B31CE}" type="presOf" srcId="{CC287A2A-9F7A-4CE2-9141-3F9A081D12AA}" destId="{9FB0C1ED-DD55-4547-867A-D6E0A33E0F7E}" srcOrd="0" destOrd="0" presId="urn:microsoft.com/office/officeart/2005/8/layout/process1"/>
    <dgm:cxn modelId="{71FB77FC-B834-4D48-AAEB-1C08E2179D73}" srcId="{46052AE1-B411-4EF4-8495-D385D745A4E1}" destId="{CC287A2A-9F7A-4CE2-9141-3F9A081D12AA}" srcOrd="4" destOrd="0" parTransId="{A44A2011-A95A-4855-B51C-FD0811DE9171}" sibTransId="{ED3B4D5D-A05F-4D00-8375-97175FDB137F}"/>
    <dgm:cxn modelId="{822653FF-B621-4F6C-9837-923F971F0DDA}" type="presOf" srcId="{27CE869A-38AA-4B29-9E20-61D390689829}" destId="{C854FBCE-DE70-429A-AB4F-4D82932FC031}" srcOrd="1" destOrd="0" presId="urn:microsoft.com/office/officeart/2005/8/layout/process1"/>
    <dgm:cxn modelId="{9A1AB1EC-63DF-4B54-B5E7-7037AFD90984}" type="presParOf" srcId="{B5D07011-DD30-41BC-898D-CE25715732F2}" destId="{86BFB082-CE11-4BCE-8206-AAB57EB473BE}" srcOrd="0" destOrd="0" presId="urn:microsoft.com/office/officeart/2005/8/layout/process1"/>
    <dgm:cxn modelId="{392EC2CD-2E0E-4FE9-89C1-20119FAFD791}" type="presParOf" srcId="{B5D07011-DD30-41BC-898D-CE25715732F2}" destId="{B2BE358F-00F4-47D0-AF11-F7574ED24F5F}" srcOrd="1" destOrd="0" presId="urn:microsoft.com/office/officeart/2005/8/layout/process1"/>
    <dgm:cxn modelId="{75D6F217-985A-49C3-A473-1D4F8C9A31A8}" type="presParOf" srcId="{B2BE358F-00F4-47D0-AF11-F7574ED24F5F}" destId="{C854FBCE-DE70-429A-AB4F-4D82932FC031}" srcOrd="0" destOrd="0" presId="urn:microsoft.com/office/officeart/2005/8/layout/process1"/>
    <dgm:cxn modelId="{1F3CB555-3880-4D19-A018-0EB772D2BF97}" type="presParOf" srcId="{B5D07011-DD30-41BC-898D-CE25715732F2}" destId="{A9E755CC-6FC4-4DE3-AD70-7962369B58AE}" srcOrd="2" destOrd="0" presId="urn:microsoft.com/office/officeart/2005/8/layout/process1"/>
    <dgm:cxn modelId="{B88ADFC8-1F2E-4311-83FD-A726961C6312}" type="presParOf" srcId="{B5D07011-DD30-41BC-898D-CE25715732F2}" destId="{5C2A95C1-A10B-497C-B3CA-372EDF1B53A2}" srcOrd="3" destOrd="0" presId="urn:microsoft.com/office/officeart/2005/8/layout/process1"/>
    <dgm:cxn modelId="{32E75270-CF30-4557-AC56-8CA2E5DA44DD}" type="presParOf" srcId="{5C2A95C1-A10B-497C-B3CA-372EDF1B53A2}" destId="{55DE11ED-8109-40C4-8338-EDA8D5DE96A1}" srcOrd="0" destOrd="0" presId="urn:microsoft.com/office/officeart/2005/8/layout/process1"/>
    <dgm:cxn modelId="{1F82E1D0-EEAC-4470-82AF-B6CDEC9F21DD}" type="presParOf" srcId="{B5D07011-DD30-41BC-898D-CE25715732F2}" destId="{6758E4DE-DDA7-4778-BEAE-DBDD48909CCB}" srcOrd="4" destOrd="0" presId="urn:microsoft.com/office/officeart/2005/8/layout/process1"/>
    <dgm:cxn modelId="{07EF6CF9-F7D1-4ABD-8E2B-1869921AB46C}" type="presParOf" srcId="{B5D07011-DD30-41BC-898D-CE25715732F2}" destId="{9D7150D9-7CF2-4360-AF98-FED7C098E1A7}" srcOrd="5" destOrd="0" presId="urn:microsoft.com/office/officeart/2005/8/layout/process1"/>
    <dgm:cxn modelId="{C01DF853-8B29-4AC9-B539-8C84EBEFF56F}" type="presParOf" srcId="{9D7150D9-7CF2-4360-AF98-FED7C098E1A7}" destId="{00C8788A-DD7C-4720-8FAE-8946FD73129F}" srcOrd="0" destOrd="0" presId="urn:microsoft.com/office/officeart/2005/8/layout/process1"/>
    <dgm:cxn modelId="{08592858-4F3B-4BE4-806F-27ED45DE6729}" type="presParOf" srcId="{B5D07011-DD30-41BC-898D-CE25715732F2}" destId="{C073957B-74E4-481D-9C93-B42EEEC3CD64}" srcOrd="6" destOrd="0" presId="urn:microsoft.com/office/officeart/2005/8/layout/process1"/>
    <dgm:cxn modelId="{36D805D1-F369-461B-BEAA-83ACAB21F9B7}" type="presParOf" srcId="{B5D07011-DD30-41BC-898D-CE25715732F2}" destId="{26817A7D-CF23-434D-A8DC-7115F6224DFA}" srcOrd="7" destOrd="0" presId="urn:microsoft.com/office/officeart/2005/8/layout/process1"/>
    <dgm:cxn modelId="{E26E73D7-5455-42E1-A500-B86207F92D9B}" type="presParOf" srcId="{26817A7D-CF23-434D-A8DC-7115F6224DFA}" destId="{A2015F08-E19E-4B86-B8D7-B55DC34C0AC1}" srcOrd="0" destOrd="0" presId="urn:microsoft.com/office/officeart/2005/8/layout/process1"/>
    <dgm:cxn modelId="{FCF89B38-5520-434E-9E20-43752619056A}" type="presParOf" srcId="{B5D07011-DD30-41BC-898D-CE25715732F2}" destId="{9FB0C1ED-DD55-4547-867A-D6E0A33E0F7E}" srcOrd="8" destOrd="0" presId="urn:microsoft.com/office/officeart/2005/8/layout/process1"/>
    <dgm:cxn modelId="{7655C147-DF10-4A7D-9ED0-0762CA763545}" type="presParOf" srcId="{B5D07011-DD30-41BC-898D-CE25715732F2}" destId="{5AF4738E-319C-4EA6-AAD6-6C4EC5A71D6E}" srcOrd="9" destOrd="0" presId="urn:microsoft.com/office/officeart/2005/8/layout/process1"/>
    <dgm:cxn modelId="{B3429A7C-FE4C-435D-8046-8F56626EC189}" type="presParOf" srcId="{5AF4738E-319C-4EA6-AAD6-6C4EC5A71D6E}" destId="{50CEC69B-C27E-49CA-99EA-81F24E153E0F}" srcOrd="0" destOrd="0" presId="urn:microsoft.com/office/officeart/2005/8/layout/process1"/>
    <dgm:cxn modelId="{3FF6E7C2-DBEA-4A3E-87B9-A2C5CCBA5653}" type="presParOf" srcId="{B5D07011-DD30-41BC-898D-CE25715732F2}" destId="{2D26FECA-672F-46B4-A332-C7E8F03C0BFD}" srcOrd="10"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FE499ED-E95B-41E5-A812-FA0689FAF1D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fr-CA"/>
        </a:p>
      </dgm:t>
    </dgm:pt>
    <dgm:pt modelId="{9428A757-5B25-4829-B80E-66C4D854CAAE}">
      <dgm:prSet phldrT="[Texte]"/>
      <dgm:spPr/>
      <dgm:t>
        <a:bodyPr/>
        <a:lstStyle/>
        <a:p>
          <a:r>
            <a:rPr lang="fr-CA" dirty="0"/>
            <a:t>Nombreuses </a:t>
          </a:r>
          <a:r>
            <a:rPr lang="fr-CA" dirty="0" err="1"/>
            <a:t>prép</a:t>
          </a:r>
          <a:r>
            <a:rPr lang="fr-CA" dirty="0"/>
            <a:t>.</a:t>
          </a:r>
        </a:p>
      </dgm:t>
    </dgm:pt>
    <dgm:pt modelId="{7CA8233A-4166-4CAC-8D8B-F3001F965FB9}" type="parTrans" cxnId="{064C363D-34B5-4321-BA32-222033BE1FE7}">
      <dgm:prSet/>
      <dgm:spPr/>
      <dgm:t>
        <a:bodyPr/>
        <a:lstStyle/>
        <a:p>
          <a:endParaRPr lang="fr-CA"/>
        </a:p>
      </dgm:t>
    </dgm:pt>
    <dgm:pt modelId="{4D29282C-CBC3-4667-B5BB-BBD7676B264A}" type="sibTrans" cxnId="{064C363D-34B5-4321-BA32-222033BE1FE7}">
      <dgm:prSet/>
      <dgm:spPr/>
      <dgm:t>
        <a:bodyPr/>
        <a:lstStyle/>
        <a:p>
          <a:endParaRPr lang="fr-CA"/>
        </a:p>
      </dgm:t>
    </dgm:pt>
    <dgm:pt modelId="{A28DD194-1CB6-411C-A9D9-58FCCE98B133}">
      <dgm:prSet phldrT="[Texte]"/>
      <dgm:spPr/>
      <dgm:t>
        <a:bodyPr/>
        <a:lstStyle/>
        <a:p>
          <a:r>
            <a:rPr lang="fr-CA" dirty="0"/>
            <a:t>Nombreux élèves</a:t>
          </a:r>
        </a:p>
      </dgm:t>
    </dgm:pt>
    <dgm:pt modelId="{31403874-14B2-49FB-8585-CD14B2F9BDA1}" type="parTrans" cxnId="{30DE749E-EAF8-41F7-AC5A-3FDE43E568CA}">
      <dgm:prSet/>
      <dgm:spPr/>
      <dgm:t>
        <a:bodyPr/>
        <a:lstStyle/>
        <a:p>
          <a:endParaRPr lang="fr-CA"/>
        </a:p>
      </dgm:t>
    </dgm:pt>
    <dgm:pt modelId="{042A7696-04B9-4002-AF16-D501C1BE911E}" type="sibTrans" cxnId="{30DE749E-EAF8-41F7-AC5A-3FDE43E568CA}">
      <dgm:prSet/>
      <dgm:spPr/>
      <dgm:t>
        <a:bodyPr/>
        <a:lstStyle/>
        <a:p>
          <a:endParaRPr lang="fr-CA"/>
        </a:p>
      </dgm:t>
    </dgm:pt>
    <dgm:pt modelId="{7E0E9056-8B7E-418D-B87B-0115BC62195C}">
      <dgm:prSet phldrT="[Texte]"/>
      <dgm:spPr/>
      <dgm:t>
        <a:bodyPr/>
        <a:lstStyle/>
        <a:p>
          <a:r>
            <a:rPr lang="fr-CA" dirty="0"/>
            <a:t>Ci &gt; 85</a:t>
          </a:r>
        </a:p>
      </dgm:t>
    </dgm:pt>
    <dgm:pt modelId="{1F325E98-F6B8-4C87-9C16-6A009BCB9403}" type="parTrans" cxnId="{080982C3-9E37-4355-82DE-07013AE2921E}">
      <dgm:prSet/>
      <dgm:spPr/>
      <dgm:t>
        <a:bodyPr/>
        <a:lstStyle/>
        <a:p>
          <a:endParaRPr lang="fr-CA"/>
        </a:p>
      </dgm:t>
    </dgm:pt>
    <dgm:pt modelId="{5384F703-6E34-41E9-B8EE-E9304FB91CAD}" type="sibTrans" cxnId="{080982C3-9E37-4355-82DE-07013AE2921E}">
      <dgm:prSet/>
      <dgm:spPr/>
      <dgm:t>
        <a:bodyPr/>
        <a:lstStyle/>
        <a:p>
          <a:endParaRPr lang="fr-CA"/>
        </a:p>
      </dgm:t>
    </dgm:pt>
    <dgm:pt modelId="{2BF51120-2A3D-42D4-84E2-0D0C9376B489}">
      <dgm:prSet phldrT="[Texte]"/>
      <dgm:spPr/>
      <dgm:t>
        <a:bodyPr/>
        <a:lstStyle/>
        <a:p>
          <a:r>
            <a:rPr lang="fr-CA" dirty="0"/>
            <a:t>Stages en SI</a:t>
          </a:r>
        </a:p>
      </dgm:t>
    </dgm:pt>
    <dgm:pt modelId="{443FDD77-247B-4EC3-ACDC-73C503081749}" type="sibTrans" cxnId="{6CAE581B-2490-4600-894C-9F4350DD32E9}">
      <dgm:prSet/>
      <dgm:spPr/>
      <dgm:t>
        <a:bodyPr/>
        <a:lstStyle/>
        <a:p>
          <a:endParaRPr lang="fr-CA"/>
        </a:p>
      </dgm:t>
    </dgm:pt>
    <dgm:pt modelId="{24766013-148B-4ADA-B5E7-72DA73E9B3E6}" type="parTrans" cxnId="{6CAE581B-2490-4600-894C-9F4350DD32E9}">
      <dgm:prSet/>
      <dgm:spPr/>
      <dgm:t>
        <a:bodyPr/>
        <a:lstStyle/>
        <a:p>
          <a:endParaRPr lang="fr-CA"/>
        </a:p>
      </dgm:t>
    </dgm:pt>
    <dgm:pt modelId="{09C8377F-C0BB-4B79-A645-45AF9439E64F}" type="pres">
      <dgm:prSet presAssocID="{1FE499ED-E95B-41E5-A812-FA0689FAF1DA}" presName="diagram" presStyleCnt="0">
        <dgm:presLayoutVars>
          <dgm:dir/>
          <dgm:resizeHandles val="exact"/>
        </dgm:presLayoutVars>
      </dgm:prSet>
      <dgm:spPr/>
    </dgm:pt>
    <dgm:pt modelId="{4CF619CE-6207-4511-9AD3-920E428F17B7}" type="pres">
      <dgm:prSet presAssocID="{9428A757-5B25-4829-B80E-66C4D854CAAE}" presName="node" presStyleLbl="node1" presStyleIdx="0" presStyleCnt="4" custLinFactX="-41326" custLinFactNeighborX="-100000" custLinFactNeighborY="-3669">
        <dgm:presLayoutVars>
          <dgm:bulletEnabled val="1"/>
        </dgm:presLayoutVars>
      </dgm:prSet>
      <dgm:spPr/>
    </dgm:pt>
    <dgm:pt modelId="{F525ED7E-E3DA-484C-98EA-768A54ACA86B}" type="pres">
      <dgm:prSet presAssocID="{4D29282C-CBC3-4667-B5BB-BBD7676B264A}" presName="sibTrans" presStyleCnt="0"/>
      <dgm:spPr/>
    </dgm:pt>
    <dgm:pt modelId="{E164050E-7AD9-4809-BE8B-00A9B0BD4FEA}" type="pres">
      <dgm:prSet presAssocID="{A28DD194-1CB6-411C-A9D9-58FCCE98B133}" presName="node" presStyleLbl="node1" presStyleIdx="1" presStyleCnt="4">
        <dgm:presLayoutVars>
          <dgm:bulletEnabled val="1"/>
        </dgm:presLayoutVars>
      </dgm:prSet>
      <dgm:spPr/>
    </dgm:pt>
    <dgm:pt modelId="{7BA12C2B-D988-46CA-B174-04F7B0998788}" type="pres">
      <dgm:prSet presAssocID="{042A7696-04B9-4002-AF16-D501C1BE911E}" presName="sibTrans" presStyleCnt="0"/>
      <dgm:spPr/>
    </dgm:pt>
    <dgm:pt modelId="{F36A764F-CC5B-4B85-9506-323F1A94B8D3}" type="pres">
      <dgm:prSet presAssocID="{2BF51120-2A3D-42D4-84E2-0D0C9376B489}" presName="node" presStyleLbl="node1" presStyleIdx="2" presStyleCnt="4">
        <dgm:presLayoutVars>
          <dgm:bulletEnabled val="1"/>
        </dgm:presLayoutVars>
      </dgm:prSet>
      <dgm:spPr/>
    </dgm:pt>
    <dgm:pt modelId="{5A367F19-5E9F-4191-8F0C-8A5E0795D987}" type="pres">
      <dgm:prSet presAssocID="{443FDD77-247B-4EC3-ACDC-73C503081749}" presName="sibTrans" presStyleCnt="0"/>
      <dgm:spPr/>
    </dgm:pt>
    <dgm:pt modelId="{53393488-21BA-45B0-9454-263498918ECB}" type="pres">
      <dgm:prSet presAssocID="{7E0E9056-8B7E-418D-B87B-0115BC62195C}" presName="node" presStyleLbl="node1" presStyleIdx="3" presStyleCnt="4">
        <dgm:presLayoutVars>
          <dgm:bulletEnabled val="1"/>
        </dgm:presLayoutVars>
      </dgm:prSet>
      <dgm:spPr/>
    </dgm:pt>
  </dgm:ptLst>
  <dgm:cxnLst>
    <dgm:cxn modelId="{C398F416-9DF4-47CB-A974-BAEC94D5B101}" type="presOf" srcId="{7E0E9056-8B7E-418D-B87B-0115BC62195C}" destId="{53393488-21BA-45B0-9454-263498918ECB}" srcOrd="0" destOrd="0" presId="urn:microsoft.com/office/officeart/2005/8/layout/default"/>
    <dgm:cxn modelId="{6CAE581B-2490-4600-894C-9F4350DD32E9}" srcId="{1FE499ED-E95B-41E5-A812-FA0689FAF1DA}" destId="{2BF51120-2A3D-42D4-84E2-0D0C9376B489}" srcOrd="2" destOrd="0" parTransId="{24766013-148B-4ADA-B5E7-72DA73E9B3E6}" sibTransId="{443FDD77-247B-4EC3-ACDC-73C503081749}"/>
    <dgm:cxn modelId="{064C363D-34B5-4321-BA32-222033BE1FE7}" srcId="{1FE499ED-E95B-41E5-A812-FA0689FAF1DA}" destId="{9428A757-5B25-4829-B80E-66C4D854CAAE}" srcOrd="0" destOrd="0" parTransId="{7CA8233A-4166-4CAC-8D8B-F3001F965FB9}" sibTransId="{4D29282C-CBC3-4667-B5BB-BBD7676B264A}"/>
    <dgm:cxn modelId="{6D4A4259-DF39-40BC-8E65-55416BB5CD9F}" type="presOf" srcId="{2BF51120-2A3D-42D4-84E2-0D0C9376B489}" destId="{F36A764F-CC5B-4B85-9506-323F1A94B8D3}" srcOrd="0" destOrd="0" presId="urn:microsoft.com/office/officeart/2005/8/layout/default"/>
    <dgm:cxn modelId="{AE6E579D-AC0E-4664-8742-A59FDE22D737}" type="presOf" srcId="{A28DD194-1CB6-411C-A9D9-58FCCE98B133}" destId="{E164050E-7AD9-4809-BE8B-00A9B0BD4FEA}" srcOrd="0" destOrd="0" presId="urn:microsoft.com/office/officeart/2005/8/layout/default"/>
    <dgm:cxn modelId="{CA60149E-023F-4E51-9324-0E3AE9CA5D39}" type="presOf" srcId="{9428A757-5B25-4829-B80E-66C4D854CAAE}" destId="{4CF619CE-6207-4511-9AD3-920E428F17B7}" srcOrd="0" destOrd="0" presId="urn:microsoft.com/office/officeart/2005/8/layout/default"/>
    <dgm:cxn modelId="{30DE749E-EAF8-41F7-AC5A-3FDE43E568CA}" srcId="{1FE499ED-E95B-41E5-A812-FA0689FAF1DA}" destId="{A28DD194-1CB6-411C-A9D9-58FCCE98B133}" srcOrd="1" destOrd="0" parTransId="{31403874-14B2-49FB-8585-CD14B2F9BDA1}" sibTransId="{042A7696-04B9-4002-AF16-D501C1BE911E}"/>
    <dgm:cxn modelId="{58A3D6C0-F88F-4E67-AA4F-C2BBD3CA75A8}" type="presOf" srcId="{1FE499ED-E95B-41E5-A812-FA0689FAF1DA}" destId="{09C8377F-C0BB-4B79-A645-45AF9439E64F}" srcOrd="0" destOrd="0" presId="urn:microsoft.com/office/officeart/2005/8/layout/default"/>
    <dgm:cxn modelId="{080982C3-9E37-4355-82DE-07013AE2921E}" srcId="{1FE499ED-E95B-41E5-A812-FA0689FAF1DA}" destId="{7E0E9056-8B7E-418D-B87B-0115BC62195C}" srcOrd="3" destOrd="0" parTransId="{1F325E98-F6B8-4C87-9C16-6A009BCB9403}" sibTransId="{5384F703-6E34-41E9-B8EE-E9304FB91CAD}"/>
    <dgm:cxn modelId="{AF9978CC-1B6F-45D6-B1D7-C6C9FD2B0656}" type="presParOf" srcId="{09C8377F-C0BB-4B79-A645-45AF9439E64F}" destId="{4CF619CE-6207-4511-9AD3-920E428F17B7}" srcOrd="0" destOrd="0" presId="urn:microsoft.com/office/officeart/2005/8/layout/default"/>
    <dgm:cxn modelId="{6C4AC9F1-D76F-4ACE-B92C-1621F80FA5E1}" type="presParOf" srcId="{09C8377F-C0BB-4B79-A645-45AF9439E64F}" destId="{F525ED7E-E3DA-484C-98EA-768A54ACA86B}" srcOrd="1" destOrd="0" presId="urn:microsoft.com/office/officeart/2005/8/layout/default"/>
    <dgm:cxn modelId="{049C20B8-447C-4EF4-AC10-3C113449303F}" type="presParOf" srcId="{09C8377F-C0BB-4B79-A645-45AF9439E64F}" destId="{E164050E-7AD9-4809-BE8B-00A9B0BD4FEA}" srcOrd="2" destOrd="0" presId="urn:microsoft.com/office/officeart/2005/8/layout/default"/>
    <dgm:cxn modelId="{BB2BFEB0-50A2-433C-B684-67D988BCB58D}" type="presParOf" srcId="{09C8377F-C0BB-4B79-A645-45AF9439E64F}" destId="{7BA12C2B-D988-46CA-B174-04F7B0998788}" srcOrd="3" destOrd="0" presId="urn:microsoft.com/office/officeart/2005/8/layout/default"/>
    <dgm:cxn modelId="{C12B5DEC-FE5E-485C-977C-68771D917A4A}" type="presParOf" srcId="{09C8377F-C0BB-4B79-A645-45AF9439E64F}" destId="{F36A764F-CC5B-4B85-9506-323F1A94B8D3}" srcOrd="4" destOrd="0" presId="urn:microsoft.com/office/officeart/2005/8/layout/default"/>
    <dgm:cxn modelId="{EBD47A55-22B7-4E60-9845-9B0EF180334B}" type="presParOf" srcId="{09C8377F-C0BB-4B79-A645-45AF9439E64F}" destId="{5A367F19-5E9F-4191-8F0C-8A5E0795D987}" srcOrd="5" destOrd="0" presId="urn:microsoft.com/office/officeart/2005/8/layout/default"/>
    <dgm:cxn modelId="{346D3856-FB04-4A22-B8F0-55E182C8C4DE}" type="presParOf" srcId="{09C8377F-C0BB-4B79-A645-45AF9439E64F}" destId="{53393488-21BA-45B0-9454-263498918ECB}"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6052AE1-B411-4EF4-8495-D385D745A4E1}" type="doc">
      <dgm:prSet loTypeId="urn:microsoft.com/office/officeart/2005/8/layout/process1" loCatId="process" qsTypeId="urn:microsoft.com/office/officeart/2005/8/quickstyle/simple1" qsCatId="simple" csTypeId="urn:microsoft.com/office/officeart/2005/8/colors/colorful2" csCatId="colorful" phldr="1"/>
      <dgm:spPr/>
    </dgm:pt>
    <dgm:pt modelId="{B547227E-C4FB-4EC4-B6FA-75FDAB22C7E8}">
      <dgm:prSet phldrT="[Texte]"/>
      <dgm:spPr/>
      <dgm:t>
        <a:bodyPr/>
        <a:lstStyle/>
        <a:p>
          <a:r>
            <a:rPr lang="fr-CA" dirty="0"/>
            <a:t>Fixe</a:t>
          </a:r>
        </a:p>
      </dgm:t>
    </dgm:pt>
    <dgm:pt modelId="{5CD084E1-7ACB-4B05-BE1C-8FC8704935C7}" type="parTrans" cxnId="{9DA8D8D7-15D2-46AB-9798-D42051E59ABA}">
      <dgm:prSet/>
      <dgm:spPr/>
      <dgm:t>
        <a:bodyPr/>
        <a:lstStyle/>
        <a:p>
          <a:endParaRPr lang="fr-CA"/>
        </a:p>
      </dgm:t>
    </dgm:pt>
    <dgm:pt modelId="{27CE869A-38AA-4B29-9E20-61D390689829}" type="sibTrans" cxnId="{9DA8D8D7-15D2-46AB-9798-D42051E59ABA}">
      <dgm:prSet/>
      <dgm:spPr/>
      <dgm:t>
        <a:bodyPr/>
        <a:lstStyle/>
        <a:p>
          <a:endParaRPr lang="fr-CA"/>
        </a:p>
      </dgm:t>
    </dgm:pt>
    <dgm:pt modelId="{3377CBD5-4A07-4FE4-B70C-67F76F9F4EFE}">
      <dgm:prSet phldrT="[Texte]"/>
      <dgm:spPr/>
      <dgm:t>
        <a:bodyPr/>
        <a:lstStyle/>
        <a:p>
          <a:r>
            <a:rPr lang="fr-CA" dirty="0"/>
            <a:t>Fixe</a:t>
          </a:r>
        </a:p>
      </dgm:t>
    </dgm:pt>
    <dgm:pt modelId="{913A88C9-848D-4629-A926-622BDCEA8ED4}" type="parTrans" cxnId="{DD91E592-107B-4E3D-A40E-32E755BAC84B}">
      <dgm:prSet/>
      <dgm:spPr/>
      <dgm:t>
        <a:bodyPr/>
        <a:lstStyle/>
        <a:p>
          <a:endParaRPr lang="fr-CA"/>
        </a:p>
      </dgm:t>
    </dgm:pt>
    <dgm:pt modelId="{07FFDBAD-3928-4C38-AB73-AAA6A96EDF45}" type="sibTrans" cxnId="{DD91E592-107B-4E3D-A40E-32E755BAC84B}">
      <dgm:prSet/>
      <dgm:spPr/>
      <dgm:t>
        <a:bodyPr/>
        <a:lstStyle/>
        <a:p>
          <a:endParaRPr lang="fr-CA"/>
        </a:p>
      </dgm:t>
    </dgm:pt>
    <dgm:pt modelId="{D8EF3F3F-076B-4387-97CF-BD07B88D3C8A}">
      <dgm:prSet phldrT="[Texte]"/>
      <dgm:spPr/>
      <dgm:t>
        <a:bodyPr/>
        <a:lstStyle/>
        <a:p>
          <a:r>
            <a:rPr lang="fr-CA" dirty="0"/>
            <a:t>Pl. </a:t>
          </a:r>
          <a:r>
            <a:rPr lang="fr-CA" dirty="0" err="1"/>
            <a:t>strat</a:t>
          </a:r>
          <a:r>
            <a:rPr lang="fr-CA" dirty="0"/>
            <a:t>.</a:t>
          </a:r>
        </a:p>
      </dgm:t>
    </dgm:pt>
    <dgm:pt modelId="{3633D66B-98E3-4366-A70F-649F04358E27}" type="parTrans" cxnId="{8D0A45F1-BB58-46ED-99DA-72A82D3ACB64}">
      <dgm:prSet/>
      <dgm:spPr/>
      <dgm:t>
        <a:bodyPr/>
        <a:lstStyle/>
        <a:p>
          <a:endParaRPr lang="fr-CA"/>
        </a:p>
      </dgm:t>
    </dgm:pt>
    <dgm:pt modelId="{C62A5752-E423-4D6A-B2E4-52EA0E4CC8C9}" type="sibTrans" cxnId="{8D0A45F1-BB58-46ED-99DA-72A82D3ACB64}">
      <dgm:prSet/>
      <dgm:spPr/>
      <dgm:t>
        <a:bodyPr/>
        <a:lstStyle/>
        <a:p>
          <a:endParaRPr lang="fr-CA"/>
        </a:p>
      </dgm:t>
    </dgm:pt>
    <dgm:pt modelId="{5348F705-6707-4617-8A0E-EBBAE4C9FE9E}">
      <dgm:prSet/>
      <dgm:spPr/>
      <dgm:t>
        <a:bodyPr/>
        <a:lstStyle/>
        <a:p>
          <a:r>
            <a:rPr lang="fr-CA" dirty="0"/>
            <a:t>CP</a:t>
          </a:r>
        </a:p>
      </dgm:t>
    </dgm:pt>
    <dgm:pt modelId="{FB79ACC6-0873-4E23-9346-A5457B1FF4D3}" type="parTrans" cxnId="{0B865ED8-57F5-43FE-A2A0-380B3826C194}">
      <dgm:prSet/>
      <dgm:spPr/>
      <dgm:t>
        <a:bodyPr/>
        <a:lstStyle/>
        <a:p>
          <a:endParaRPr lang="fr-CA"/>
        </a:p>
      </dgm:t>
    </dgm:pt>
    <dgm:pt modelId="{C392BB65-458A-467F-B0ED-2F075137343C}" type="sibTrans" cxnId="{0B865ED8-57F5-43FE-A2A0-380B3826C194}">
      <dgm:prSet/>
      <dgm:spPr/>
      <dgm:t>
        <a:bodyPr/>
        <a:lstStyle/>
        <a:p>
          <a:endParaRPr lang="fr-CA"/>
        </a:p>
      </dgm:t>
    </dgm:pt>
    <dgm:pt modelId="{CC287A2A-9F7A-4CE2-9141-3F9A081D12AA}">
      <dgm:prSet/>
      <dgm:spPr/>
      <dgm:t>
        <a:bodyPr/>
        <a:lstStyle/>
        <a:p>
          <a:r>
            <a:rPr lang="fr-CA" dirty="0"/>
            <a:t>Coord. Stages SI</a:t>
          </a:r>
        </a:p>
      </dgm:t>
    </dgm:pt>
    <dgm:pt modelId="{A44A2011-A95A-4855-B51C-FD0811DE9171}" type="parTrans" cxnId="{71FB77FC-B834-4D48-AAEB-1C08E2179D73}">
      <dgm:prSet/>
      <dgm:spPr/>
      <dgm:t>
        <a:bodyPr/>
        <a:lstStyle/>
        <a:p>
          <a:endParaRPr lang="fr-CA"/>
        </a:p>
      </dgm:t>
    </dgm:pt>
    <dgm:pt modelId="{ED3B4D5D-A05F-4D00-8375-97175FDB137F}" type="sibTrans" cxnId="{71FB77FC-B834-4D48-AAEB-1C08E2179D73}">
      <dgm:prSet/>
      <dgm:spPr/>
      <dgm:t>
        <a:bodyPr/>
        <a:lstStyle/>
        <a:p>
          <a:endParaRPr lang="fr-CA"/>
        </a:p>
      </dgm:t>
    </dgm:pt>
    <dgm:pt modelId="{0D614067-5E09-4767-9766-7B23F707BAEA}">
      <dgm:prSet/>
      <dgm:spPr/>
      <dgm:t>
        <a:bodyPr/>
        <a:lstStyle/>
        <a:p>
          <a:r>
            <a:rPr lang="fr-CA" dirty="0"/>
            <a:t>Coord. stages</a:t>
          </a:r>
        </a:p>
      </dgm:t>
    </dgm:pt>
    <dgm:pt modelId="{365D5095-A19E-4A6A-A3D9-89C54B10A709}" type="parTrans" cxnId="{E8C26B8E-C636-4C3B-B0E0-AC5FBB052CF7}">
      <dgm:prSet/>
      <dgm:spPr/>
      <dgm:t>
        <a:bodyPr/>
        <a:lstStyle/>
        <a:p>
          <a:endParaRPr lang="fr-CA"/>
        </a:p>
      </dgm:t>
    </dgm:pt>
    <dgm:pt modelId="{3658C87E-0C52-44B0-9E97-1ED1B88FDAA8}" type="sibTrans" cxnId="{E8C26B8E-C636-4C3B-B0E0-AC5FBB052CF7}">
      <dgm:prSet/>
      <dgm:spPr/>
      <dgm:t>
        <a:bodyPr/>
        <a:lstStyle/>
        <a:p>
          <a:endParaRPr lang="fr-CA"/>
        </a:p>
      </dgm:t>
    </dgm:pt>
    <dgm:pt modelId="{B5D07011-DD30-41BC-898D-CE25715732F2}" type="pres">
      <dgm:prSet presAssocID="{46052AE1-B411-4EF4-8495-D385D745A4E1}" presName="Name0" presStyleCnt="0">
        <dgm:presLayoutVars>
          <dgm:dir/>
          <dgm:resizeHandles val="exact"/>
        </dgm:presLayoutVars>
      </dgm:prSet>
      <dgm:spPr/>
    </dgm:pt>
    <dgm:pt modelId="{86BFB082-CE11-4BCE-8206-AAB57EB473BE}" type="pres">
      <dgm:prSet presAssocID="{B547227E-C4FB-4EC4-B6FA-75FDAB22C7E8}" presName="node" presStyleLbl="node1" presStyleIdx="0" presStyleCnt="6">
        <dgm:presLayoutVars>
          <dgm:bulletEnabled val="1"/>
        </dgm:presLayoutVars>
      </dgm:prSet>
      <dgm:spPr/>
    </dgm:pt>
    <dgm:pt modelId="{B2BE358F-00F4-47D0-AF11-F7574ED24F5F}" type="pres">
      <dgm:prSet presAssocID="{27CE869A-38AA-4B29-9E20-61D390689829}" presName="sibTrans" presStyleLbl="sibTrans2D1" presStyleIdx="0" presStyleCnt="5"/>
      <dgm:spPr/>
    </dgm:pt>
    <dgm:pt modelId="{C854FBCE-DE70-429A-AB4F-4D82932FC031}" type="pres">
      <dgm:prSet presAssocID="{27CE869A-38AA-4B29-9E20-61D390689829}" presName="connectorText" presStyleLbl="sibTrans2D1" presStyleIdx="0" presStyleCnt="5"/>
      <dgm:spPr/>
    </dgm:pt>
    <dgm:pt modelId="{A9E755CC-6FC4-4DE3-AD70-7962369B58AE}" type="pres">
      <dgm:prSet presAssocID="{3377CBD5-4A07-4FE4-B70C-67F76F9F4EFE}" presName="node" presStyleLbl="node1" presStyleIdx="1" presStyleCnt="6">
        <dgm:presLayoutVars>
          <dgm:bulletEnabled val="1"/>
        </dgm:presLayoutVars>
      </dgm:prSet>
      <dgm:spPr/>
    </dgm:pt>
    <dgm:pt modelId="{5C2A95C1-A10B-497C-B3CA-372EDF1B53A2}" type="pres">
      <dgm:prSet presAssocID="{07FFDBAD-3928-4C38-AB73-AAA6A96EDF45}" presName="sibTrans" presStyleLbl="sibTrans2D1" presStyleIdx="1" presStyleCnt="5"/>
      <dgm:spPr/>
    </dgm:pt>
    <dgm:pt modelId="{55DE11ED-8109-40C4-8338-EDA8D5DE96A1}" type="pres">
      <dgm:prSet presAssocID="{07FFDBAD-3928-4C38-AB73-AAA6A96EDF45}" presName="connectorText" presStyleLbl="sibTrans2D1" presStyleIdx="1" presStyleCnt="5"/>
      <dgm:spPr/>
    </dgm:pt>
    <dgm:pt modelId="{6758E4DE-DDA7-4778-BEAE-DBDD48909CCB}" type="pres">
      <dgm:prSet presAssocID="{D8EF3F3F-076B-4387-97CF-BD07B88D3C8A}" presName="node" presStyleLbl="node1" presStyleIdx="2" presStyleCnt="6">
        <dgm:presLayoutVars>
          <dgm:bulletEnabled val="1"/>
        </dgm:presLayoutVars>
      </dgm:prSet>
      <dgm:spPr/>
    </dgm:pt>
    <dgm:pt modelId="{9D7150D9-7CF2-4360-AF98-FED7C098E1A7}" type="pres">
      <dgm:prSet presAssocID="{C62A5752-E423-4D6A-B2E4-52EA0E4CC8C9}" presName="sibTrans" presStyleLbl="sibTrans2D1" presStyleIdx="2" presStyleCnt="5"/>
      <dgm:spPr/>
    </dgm:pt>
    <dgm:pt modelId="{00C8788A-DD7C-4720-8FAE-8946FD73129F}" type="pres">
      <dgm:prSet presAssocID="{C62A5752-E423-4D6A-B2E4-52EA0E4CC8C9}" presName="connectorText" presStyleLbl="sibTrans2D1" presStyleIdx="2" presStyleCnt="5"/>
      <dgm:spPr/>
    </dgm:pt>
    <dgm:pt modelId="{C073957B-74E4-481D-9C93-B42EEEC3CD64}" type="pres">
      <dgm:prSet presAssocID="{5348F705-6707-4617-8A0E-EBBAE4C9FE9E}" presName="node" presStyleLbl="node1" presStyleIdx="3" presStyleCnt="6">
        <dgm:presLayoutVars>
          <dgm:bulletEnabled val="1"/>
        </dgm:presLayoutVars>
      </dgm:prSet>
      <dgm:spPr/>
    </dgm:pt>
    <dgm:pt modelId="{26817A7D-CF23-434D-A8DC-7115F6224DFA}" type="pres">
      <dgm:prSet presAssocID="{C392BB65-458A-467F-B0ED-2F075137343C}" presName="sibTrans" presStyleLbl="sibTrans2D1" presStyleIdx="3" presStyleCnt="5"/>
      <dgm:spPr/>
    </dgm:pt>
    <dgm:pt modelId="{A2015F08-E19E-4B86-B8D7-B55DC34C0AC1}" type="pres">
      <dgm:prSet presAssocID="{C392BB65-458A-467F-B0ED-2F075137343C}" presName="connectorText" presStyleLbl="sibTrans2D1" presStyleIdx="3" presStyleCnt="5"/>
      <dgm:spPr/>
    </dgm:pt>
    <dgm:pt modelId="{9FB0C1ED-DD55-4547-867A-D6E0A33E0F7E}" type="pres">
      <dgm:prSet presAssocID="{CC287A2A-9F7A-4CE2-9141-3F9A081D12AA}" presName="node" presStyleLbl="node1" presStyleIdx="4" presStyleCnt="6">
        <dgm:presLayoutVars>
          <dgm:bulletEnabled val="1"/>
        </dgm:presLayoutVars>
      </dgm:prSet>
      <dgm:spPr/>
    </dgm:pt>
    <dgm:pt modelId="{5AF4738E-319C-4EA6-AAD6-6C4EC5A71D6E}" type="pres">
      <dgm:prSet presAssocID="{ED3B4D5D-A05F-4D00-8375-97175FDB137F}" presName="sibTrans" presStyleLbl="sibTrans2D1" presStyleIdx="4" presStyleCnt="5"/>
      <dgm:spPr/>
    </dgm:pt>
    <dgm:pt modelId="{50CEC69B-C27E-49CA-99EA-81F24E153E0F}" type="pres">
      <dgm:prSet presAssocID="{ED3B4D5D-A05F-4D00-8375-97175FDB137F}" presName="connectorText" presStyleLbl="sibTrans2D1" presStyleIdx="4" presStyleCnt="5"/>
      <dgm:spPr/>
    </dgm:pt>
    <dgm:pt modelId="{2D26FECA-672F-46B4-A332-C7E8F03C0BFD}" type="pres">
      <dgm:prSet presAssocID="{0D614067-5E09-4767-9766-7B23F707BAEA}" presName="node" presStyleLbl="node1" presStyleIdx="5" presStyleCnt="6">
        <dgm:presLayoutVars>
          <dgm:bulletEnabled val="1"/>
        </dgm:presLayoutVars>
      </dgm:prSet>
      <dgm:spPr/>
    </dgm:pt>
  </dgm:ptLst>
  <dgm:cxnLst>
    <dgm:cxn modelId="{8BF3EA03-FFAD-4FB8-871B-8855C537834F}" type="presOf" srcId="{C62A5752-E423-4D6A-B2E4-52EA0E4CC8C9}" destId="{00C8788A-DD7C-4720-8FAE-8946FD73129F}" srcOrd="1" destOrd="0" presId="urn:microsoft.com/office/officeart/2005/8/layout/process1"/>
    <dgm:cxn modelId="{6B82AB04-007D-48CA-90EC-DEAAAC73D591}" type="presOf" srcId="{5348F705-6707-4617-8A0E-EBBAE4C9FE9E}" destId="{C073957B-74E4-481D-9C93-B42EEEC3CD64}" srcOrd="0" destOrd="0" presId="urn:microsoft.com/office/officeart/2005/8/layout/process1"/>
    <dgm:cxn modelId="{893BE50B-896A-4B72-BC8C-F9A1AB9F84D0}" type="presOf" srcId="{D8EF3F3F-076B-4387-97CF-BD07B88D3C8A}" destId="{6758E4DE-DDA7-4778-BEAE-DBDD48909CCB}" srcOrd="0" destOrd="0" presId="urn:microsoft.com/office/officeart/2005/8/layout/process1"/>
    <dgm:cxn modelId="{66F4C717-262E-465F-B739-42F7523C1252}" type="presOf" srcId="{3377CBD5-4A07-4FE4-B70C-67F76F9F4EFE}" destId="{A9E755CC-6FC4-4DE3-AD70-7962369B58AE}" srcOrd="0" destOrd="0" presId="urn:microsoft.com/office/officeart/2005/8/layout/process1"/>
    <dgm:cxn modelId="{7549BB25-C034-4CFF-BBC3-8B80557A6D54}" type="presOf" srcId="{C62A5752-E423-4D6A-B2E4-52EA0E4CC8C9}" destId="{9D7150D9-7CF2-4360-AF98-FED7C098E1A7}" srcOrd="0" destOrd="0" presId="urn:microsoft.com/office/officeart/2005/8/layout/process1"/>
    <dgm:cxn modelId="{867F5232-13F2-41E5-9616-48A247ACF789}" type="presOf" srcId="{0D614067-5E09-4767-9766-7B23F707BAEA}" destId="{2D26FECA-672F-46B4-A332-C7E8F03C0BFD}" srcOrd="0" destOrd="0" presId="urn:microsoft.com/office/officeart/2005/8/layout/process1"/>
    <dgm:cxn modelId="{E69E6443-0776-4C80-BBAA-4142FBEB065E}" type="presOf" srcId="{07FFDBAD-3928-4C38-AB73-AAA6A96EDF45}" destId="{55DE11ED-8109-40C4-8338-EDA8D5DE96A1}" srcOrd="1" destOrd="0" presId="urn:microsoft.com/office/officeart/2005/8/layout/process1"/>
    <dgm:cxn modelId="{E8C26B8E-C636-4C3B-B0E0-AC5FBB052CF7}" srcId="{46052AE1-B411-4EF4-8495-D385D745A4E1}" destId="{0D614067-5E09-4767-9766-7B23F707BAEA}" srcOrd="5" destOrd="0" parTransId="{365D5095-A19E-4A6A-A3D9-89C54B10A709}" sibTransId="{3658C87E-0C52-44B0-9E97-1ED1B88FDAA8}"/>
    <dgm:cxn modelId="{DD91E592-107B-4E3D-A40E-32E755BAC84B}" srcId="{46052AE1-B411-4EF4-8495-D385D745A4E1}" destId="{3377CBD5-4A07-4FE4-B70C-67F76F9F4EFE}" srcOrd="1" destOrd="0" parTransId="{913A88C9-848D-4629-A926-622BDCEA8ED4}" sibTransId="{07FFDBAD-3928-4C38-AB73-AAA6A96EDF45}"/>
    <dgm:cxn modelId="{61A5FE97-4F5D-445B-8783-1696F7705A46}" type="presOf" srcId="{46052AE1-B411-4EF4-8495-D385D745A4E1}" destId="{B5D07011-DD30-41BC-898D-CE25715732F2}" srcOrd="0" destOrd="0" presId="urn:microsoft.com/office/officeart/2005/8/layout/process1"/>
    <dgm:cxn modelId="{F53EF6A6-B282-4B4C-A40C-818A63E9BB86}" type="presOf" srcId="{B547227E-C4FB-4EC4-B6FA-75FDAB22C7E8}" destId="{86BFB082-CE11-4BCE-8206-AAB57EB473BE}" srcOrd="0" destOrd="0" presId="urn:microsoft.com/office/officeart/2005/8/layout/process1"/>
    <dgm:cxn modelId="{26D652B2-9FEB-432B-9C09-7D9F8B157170}" type="presOf" srcId="{27CE869A-38AA-4B29-9E20-61D390689829}" destId="{B2BE358F-00F4-47D0-AF11-F7574ED24F5F}" srcOrd="0" destOrd="0" presId="urn:microsoft.com/office/officeart/2005/8/layout/process1"/>
    <dgm:cxn modelId="{598ECCD4-45D0-49AD-A731-3C405E6B93B0}" type="presOf" srcId="{ED3B4D5D-A05F-4D00-8375-97175FDB137F}" destId="{5AF4738E-319C-4EA6-AAD6-6C4EC5A71D6E}" srcOrd="0" destOrd="0" presId="urn:microsoft.com/office/officeart/2005/8/layout/process1"/>
    <dgm:cxn modelId="{9DA8D8D7-15D2-46AB-9798-D42051E59ABA}" srcId="{46052AE1-B411-4EF4-8495-D385D745A4E1}" destId="{B547227E-C4FB-4EC4-B6FA-75FDAB22C7E8}" srcOrd="0" destOrd="0" parTransId="{5CD084E1-7ACB-4B05-BE1C-8FC8704935C7}" sibTransId="{27CE869A-38AA-4B29-9E20-61D390689829}"/>
    <dgm:cxn modelId="{0B865ED8-57F5-43FE-A2A0-380B3826C194}" srcId="{46052AE1-B411-4EF4-8495-D385D745A4E1}" destId="{5348F705-6707-4617-8A0E-EBBAE4C9FE9E}" srcOrd="3" destOrd="0" parTransId="{FB79ACC6-0873-4E23-9346-A5457B1FF4D3}" sibTransId="{C392BB65-458A-467F-B0ED-2F075137343C}"/>
    <dgm:cxn modelId="{EE9CB1DB-30C4-42D5-890C-AF92583FFD80}" type="presOf" srcId="{C392BB65-458A-467F-B0ED-2F075137343C}" destId="{A2015F08-E19E-4B86-B8D7-B55DC34C0AC1}" srcOrd="1" destOrd="0" presId="urn:microsoft.com/office/officeart/2005/8/layout/process1"/>
    <dgm:cxn modelId="{8D0A45F1-BB58-46ED-99DA-72A82D3ACB64}" srcId="{46052AE1-B411-4EF4-8495-D385D745A4E1}" destId="{D8EF3F3F-076B-4387-97CF-BD07B88D3C8A}" srcOrd="2" destOrd="0" parTransId="{3633D66B-98E3-4366-A70F-649F04358E27}" sibTransId="{C62A5752-E423-4D6A-B2E4-52EA0E4CC8C9}"/>
    <dgm:cxn modelId="{2A823EF3-17DC-4256-B28A-480ABC128981}" type="presOf" srcId="{ED3B4D5D-A05F-4D00-8375-97175FDB137F}" destId="{50CEC69B-C27E-49CA-99EA-81F24E153E0F}" srcOrd="1" destOrd="0" presId="urn:microsoft.com/office/officeart/2005/8/layout/process1"/>
    <dgm:cxn modelId="{1B8ED3F3-CD5D-41F3-B798-4306D67908D3}" type="presOf" srcId="{07FFDBAD-3928-4C38-AB73-AAA6A96EDF45}" destId="{5C2A95C1-A10B-497C-B3CA-372EDF1B53A2}" srcOrd="0" destOrd="0" presId="urn:microsoft.com/office/officeart/2005/8/layout/process1"/>
    <dgm:cxn modelId="{D83AEAF5-3025-46F6-8B4B-912085B36742}" type="presOf" srcId="{C392BB65-458A-467F-B0ED-2F075137343C}" destId="{26817A7D-CF23-434D-A8DC-7115F6224DFA}" srcOrd="0" destOrd="0" presId="urn:microsoft.com/office/officeart/2005/8/layout/process1"/>
    <dgm:cxn modelId="{04C33FF9-4050-4F8F-8141-6D12037B31CE}" type="presOf" srcId="{CC287A2A-9F7A-4CE2-9141-3F9A081D12AA}" destId="{9FB0C1ED-DD55-4547-867A-D6E0A33E0F7E}" srcOrd="0" destOrd="0" presId="urn:microsoft.com/office/officeart/2005/8/layout/process1"/>
    <dgm:cxn modelId="{71FB77FC-B834-4D48-AAEB-1C08E2179D73}" srcId="{46052AE1-B411-4EF4-8495-D385D745A4E1}" destId="{CC287A2A-9F7A-4CE2-9141-3F9A081D12AA}" srcOrd="4" destOrd="0" parTransId="{A44A2011-A95A-4855-B51C-FD0811DE9171}" sibTransId="{ED3B4D5D-A05F-4D00-8375-97175FDB137F}"/>
    <dgm:cxn modelId="{822653FF-B621-4F6C-9837-923F971F0DDA}" type="presOf" srcId="{27CE869A-38AA-4B29-9E20-61D390689829}" destId="{C854FBCE-DE70-429A-AB4F-4D82932FC031}" srcOrd="1" destOrd="0" presId="urn:microsoft.com/office/officeart/2005/8/layout/process1"/>
    <dgm:cxn modelId="{9A1AB1EC-63DF-4B54-B5E7-7037AFD90984}" type="presParOf" srcId="{B5D07011-DD30-41BC-898D-CE25715732F2}" destId="{86BFB082-CE11-4BCE-8206-AAB57EB473BE}" srcOrd="0" destOrd="0" presId="urn:microsoft.com/office/officeart/2005/8/layout/process1"/>
    <dgm:cxn modelId="{392EC2CD-2E0E-4FE9-89C1-20119FAFD791}" type="presParOf" srcId="{B5D07011-DD30-41BC-898D-CE25715732F2}" destId="{B2BE358F-00F4-47D0-AF11-F7574ED24F5F}" srcOrd="1" destOrd="0" presId="urn:microsoft.com/office/officeart/2005/8/layout/process1"/>
    <dgm:cxn modelId="{75D6F217-985A-49C3-A473-1D4F8C9A31A8}" type="presParOf" srcId="{B2BE358F-00F4-47D0-AF11-F7574ED24F5F}" destId="{C854FBCE-DE70-429A-AB4F-4D82932FC031}" srcOrd="0" destOrd="0" presId="urn:microsoft.com/office/officeart/2005/8/layout/process1"/>
    <dgm:cxn modelId="{1F3CB555-3880-4D19-A018-0EB772D2BF97}" type="presParOf" srcId="{B5D07011-DD30-41BC-898D-CE25715732F2}" destId="{A9E755CC-6FC4-4DE3-AD70-7962369B58AE}" srcOrd="2" destOrd="0" presId="urn:microsoft.com/office/officeart/2005/8/layout/process1"/>
    <dgm:cxn modelId="{B88ADFC8-1F2E-4311-83FD-A726961C6312}" type="presParOf" srcId="{B5D07011-DD30-41BC-898D-CE25715732F2}" destId="{5C2A95C1-A10B-497C-B3CA-372EDF1B53A2}" srcOrd="3" destOrd="0" presId="urn:microsoft.com/office/officeart/2005/8/layout/process1"/>
    <dgm:cxn modelId="{32E75270-CF30-4557-AC56-8CA2E5DA44DD}" type="presParOf" srcId="{5C2A95C1-A10B-497C-B3CA-372EDF1B53A2}" destId="{55DE11ED-8109-40C4-8338-EDA8D5DE96A1}" srcOrd="0" destOrd="0" presId="urn:microsoft.com/office/officeart/2005/8/layout/process1"/>
    <dgm:cxn modelId="{1F82E1D0-EEAC-4470-82AF-B6CDEC9F21DD}" type="presParOf" srcId="{B5D07011-DD30-41BC-898D-CE25715732F2}" destId="{6758E4DE-DDA7-4778-BEAE-DBDD48909CCB}" srcOrd="4" destOrd="0" presId="urn:microsoft.com/office/officeart/2005/8/layout/process1"/>
    <dgm:cxn modelId="{07EF6CF9-F7D1-4ABD-8E2B-1869921AB46C}" type="presParOf" srcId="{B5D07011-DD30-41BC-898D-CE25715732F2}" destId="{9D7150D9-7CF2-4360-AF98-FED7C098E1A7}" srcOrd="5" destOrd="0" presId="urn:microsoft.com/office/officeart/2005/8/layout/process1"/>
    <dgm:cxn modelId="{C01DF853-8B29-4AC9-B539-8C84EBEFF56F}" type="presParOf" srcId="{9D7150D9-7CF2-4360-AF98-FED7C098E1A7}" destId="{00C8788A-DD7C-4720-8FAE-8946FD73129F}" srcOrd="0" destOrd="0" presId="urn:microsoft.com/office/officeart/2005/8/layout/process1"/>
    <dgm:cxn modelId="{08592858-4F3B-4BE4-806F-27ED45DE6729}" type="presParOf" srcId="{B5D07011-DD30-41BC-898D-CE25715732F2}" destId="{C073957B-74E4-481D-9C93-B42EEEC3CD64}" srcOrd="6" destOrd="0" presId="urn:microsoft.com/office/officeart/2005/8/layout/process1"/>
    <dgm:cxn modelId="{36D805D1-F369-461B-BEAA-83ACAB21F9B7}" type="presParOf" srcId="{B5D07011-DD30-41BC-898D-CE25715732F2}" destId="{26817A7D-CF23-434D-A8DC-7115F6224DFA}" srcOrd="7" destOrd="0" presId="urn:microsoft.com/office/officeart/2005/8/layout/process1"/>
    <dgm:cxn modelId="{E26E73D7-5455-42E1-A500-B86207F92D9B}" type="presParOf" srcId="{26817A7D-CF23-434D-A8DC-7115F6224DFA}" destId="{A2015F08-E19E-4B86-B8D7-B55DC34C0AC1}" srcOrd="0" destOrd="0" presId="urn:microsoft.com/office/officeart/2005/8/layout/process1"/>
    <dgm:cxn modelId="{FCF89B38-5520-434E-9E20-43752619056A}" type="presParOf" srcId="{B5D07011-DD30-41BC-898D-CE25715732F2}" destId="{9FB0C1ED-DD55-4547-867A-D6E0A33E0F7E}" srcOrd="8" destOrd="0" presId="urn:microsoft.com/office/officeart/2005/8/layout/process1"/>
    <dgm:cxn modelId="{7655C147-DF10-4A7D-9ED0-0762CA763545}" type="presParOf" srcId="{B5D07011-DD30-41BC-898D-CE25715732F2}" destId="{5AF4738E-319C-4EA6-AAD6-6C4EC5A71D6E}" srcOrd="9" destOrd="0" presId="urn:microsoft.com/office/officeart/2005/8/layout/process1"/>
    <dgm:cxn modelId="{B3429A7C-FE4C-435D-8046-8F56626EC189}" type="presParOf" srcId="{5AF4738E-319C-4EA6-AAD6-6C4EC5A71D6E}" destId="{50CEC69B-C27E-49CA-99EA-81F24E153E0F}" srcOrd="0" destOrd="0" presId="urn:microsoft.com/office/officeart/2005/8/layout/process1"/>
    <dgm:cxn modelId="{3FF6E7C2-DBEA-4A3E-87B9-A2C5CCBA5653}" type="presParOf" srcId="{B5D07011-DD30-41BC-898D-CE25715732F2}" destId="{2D26FECA-672F-46B4-A332-C7E8F03C0BFD}" srcOrd="10"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6B833-6A43-4334-B3B2-92EC46FD66D6}">
      <dsp:nvSpPr>
        <dsp:cNvPr id="0" name=""/>
        <dsp:cNvSpPr/>
      </dsp:nvSpPr>
      <dsp:spPr>
        <a:xfrm>
          <a:off x="8620" y="1428602"/>
          <a:ext cx="616304" cy="616304"/>
        </a:xfrm>
        <a:prstGeom prst="donut">
          <a:avLst>
            <a:gd name="adj" fmla="val 2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B6A424-17B9-4C0C-9085-6A8CF8EE3B7F}">
      <dsp:nvSpPr>
        <dsp:cNvPr id="0" name=""/>
        <dsp:cNvSpPr/>
      </dsp:nvSpPr>
      <dsp:spPr>
        <a:xfrm rot="17700000">
          <a:off x="225778" y="926188"/>
          <a:ext cx="766134" cy="369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0" rIns="0" bIns="0" numCol="1" spcCol="1270" anchor="ctr" anchorCtr="0">
          <a:noAutofit/>
        </a:bodyPr>
        <a:lstStyle/>
        <a:p>
          <a:pPr marL="0" lvl="0" indent="0" algn="l" defTabSz="577850">
            <a:lnSpc>
              <a:spcPct val="90000"/>
            </a:lnSpc>
            <a:spcBef>
              <a:spcPct val="0"/>
            </a:spcBef>
            <a:spcAft>
              <a:spcPct val="35000"/>
            </a:spcAft>
            <a:buNone/>
          </a:pPr>
          <a:r>
            <a:rPr lang="fr-CA" sz="1300" kern="1200" dirty="0"/>
            <a:t>Mars 2022</a:t>
          </a:r>
        </a:p>
      </dsp:txBody>
      <dsp:txXfrm>
        <a:off x="225778" y="926188"/>
        <a:ext cx="766134" cy="369217"/>
      </dsp:txXfrm>
    </dsp:sp>
    <dsp:sp modelId="{46A170C0-8573-4F8F-8FF4-3D7AB3B05A2C}">
      <dsp:nvSpPr>
        <dsp:cNvPr id="0" name=""/>
        <dsp:cNvSpPr/>
      </dsp:nvSpPr>
      <dsp:spPr>
        <a:xfrm>
          <a:off x="671347" y="1576804"/>
          <a:ext cx="319900" cy="31990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449A30-D10C-4894-BE03-7149410ED19E}">
      <dsp:nvSpPr>
        <dsp:cNvPr id="0" name=""/>
        <dsp:cNvSpPr/>
      </dsp:nvSpPr>
      <dsp:spPr>
        <a:xfrm rot="17700000">
          <a:off x="292468" y="2022055"/>
          <a:ext cx="662742" cy="319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7940" bIns="0" numCol="1" spcCol="1270" anchor="ctr" anchorCtr="0">
          <a:noAutofit/>
        </a:bodyPr>
        <a:lstStyle/>
        <a:p>
          <a:pPr marL="0" lvl="0" indent="0" algn="r" defTabSz="488950">
            <a:lnSpc>
              <a:spcPct val="90000"/>
            </a:lnSpc>
            <a:spcBef>
              <a:spcPct val="0"/>
            </a:spcBef>
            <a:spcAft>
              <a:spcPct val="35000"/>
            </a:spcAft>
            <a:buNone/>
          </a:pPr>
          <a:r>
            <a:rPr lang="fr-CA" sz="1100" kern="1200" dirty="0"/>
            <a:t>Avril 2022</a:t>
          </a:r>
        </a:p>
      </dsp:txBody>
      <dsp:txXfrm>
        <a:off x="292468" y="2022055"/>
        <a:ext cx="662742" cy="319549"/>
      </dsp:txXfrm>
    </dsp:sp>
    <dsp:sp modelId="{FBE6B14B-260F-45B8-89CE-926F625347F9}">
      <dsp:nvSpPr>
        <dsp:cNvPr id="0" name=""/>
        <dsp:cNvSpPr/>
      </dsp:nvSpPr>
      <dsp:spPr>
        <a:xfrm rot="17700000">
          <a:off x="707384" y="1131903"/>
          <a:ext cx="662742" cy="319549"/>
        </a:xfrm>
        <a:prstGeom prst="rect">
          <a:avLst/>
        </a:prstGeom>
        <a:noFill/>
        <a:ln>
          <a:noFill/>
        </a:ln>
        <a:effectLst/>
      </dsp:spPr>
      <dsp:style>
        <a:lnRef idx="0">
          <a:scrgbClr r="0" g="0" b="0"/>
        </a:lnRef>
        <a:fillRef idx="0">
          <a:scrgbClr r="0" g="0" b="0"/>
        </a:fillRef>
        <a:effectRef idx="0">
          <a:scrgbClr r="0" g="0" b="0"/>
        </a:effectRef>
        <a:fontRef idx="minor"/>
      </dsp:style>
    </dsp:sp>
    <dsp:sp modelId="{C8F7D4D9-0C73-4AD7-9851-065F7BC688F1}">
      <dsp:nvSpPr>
        <dsp:cNvPr id="0" name=""/>
        <dsp:cNvSpPr/>
      </dsp:nvSpPr>
      <dsp:spPr>
        <a:xfrm>
          <a:off x="1037621" y="1576804"/>
          <a:ext cx="319900" cy="319900"/>
        </a:xfrm>
        <a:prstGeom prst="ellipse">
          <a:avLst/>
        </a:prstGeom>
        <a:solidFill>
          <a:schemeClr val="accent3">
            <a:hueOff val="159447"/>
            <a:satOff val="5882"/>
            <a:lumOff val="-8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8D253C-7168-4AC4-A375-F57BB50466F1}">
      <dsp:nvSpPr>
        <dsp:cNvPr id="0" name=""/>
        <dsp:cNvSpPr/>
      </dsp:nvSpPr>
      <dsp:spPr>
        <a:xfrm rot="17700000">
          <a:off x="658742" y="2022055"/>
          <a:ext cx="662742" cy="319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7940" bIns="0" numCol="1" spcCol="1270" anchor="ctr" anchorCtr="0">
          <a:noAutofit/>
        </a:bodyPr>
        <a:lstStyle/>
        <a:p>
          <a:pPr marL="0" lvl="0" indent="0" algn="r" defTabSz="488950">
            <a:lnSpc>
              <a:spcPct val="90000"/>
            </a:lnSpc>
            <a:spcBef>
              <a:spcPct val="0"/>
            </a:spcBef>
            <a:spcAft>
              <a:spcPct val="35000"/>
            </a:spcAft>
            <a:buNone/>
          </a:pPr>
          <a:r>
            <a:rPr lang="fr-CA" sz="1100" kern="1200" dirty="0"/>
            <a:t>Mai 2022</a:t>
          </a:r>
        </a:p>
      </dsp:txBody>
      <dsp:txXfrm>
        <a:off x="658742" y="2022055"/>
        <a:ext cx="662742" cy="319549"/>
      </dsp:txXfrm>
    </dsp:sp>
    <dsp:sp modelId="{D1CA9BE7-77D3-453C-AB9D-082825E4175D}">
      <dsp:nvSpPr>
        <dsp:cNvPr id="0" name=""/>
        <dsp:cNvSpPr/>
      </dsp:nvSpPr>
      <dsp:spPr>
        <a:xfrm rot="17700000">
          <a:off x="1073658" y="1131903"/>
          <a:ext cx="662742" cy="319549"/>
        </a:xfrm>
        <a:prstGeom prst="rect">
          <a:avLst/>
        </a:prstGeom>
        <a:noFill/>
        <a:ln>
          <a:noFill/>
        </a:ln>
        <a:effectLst/>
      </dsp:spPr>
      <dsp:style>
        <a:lnRef idx="0">
          <a:scrgbClr r="0" g="0" b="0"/>
        </a:lnRef>
        <a:fillRef idx="0">
          <a:scrgbClr r="0" g="0" b="0"/>
        </a:fillRef>
        <a:effectRef idx="0">
          <a:scrgbClr r="0" g="0" b="0"/>
        </a:effectRef>
        <a:fontRef idx="minor"/>
      </dsp:style>
    </dsp:sp>
    <dsp:sp modelId="{6AA2A89D-DC7F-4481-96E9-CCF238243517}">
      <dsp:nvSpPr>
        <dsp:cNvPr id="0" name=""/>
        <dsp:cNvSpPr/>
      </dsp:nvSpPr>
      <dsp:spPr>
        <a:xfrm>
          <a:off x="1403895" y="1576804"/>
          <a:ext cx="319900" cy="319900"/>
        </a:xfrm>
        <a:prstGeom prst="ellipse">
          <a:avLst/>
        </a:prstGeom>
        <a:solidFill>
          <a:schemeClr val="accent3">
            <a:hueOff val="318894"/>
            <a:satOff val="11765"/>
            <a:lumOff val="-17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FF6658-0A3F-49B1-9D1C-2B1FC99FE7A3}">
      <dsp:nvSpPr>
        <dsp:cNvPr id="0" name=""/>
        <dsp:cNvSpPr/>
      </dsp:nvSpPr>
      <dsp:spPr>
        <a:xfrm rot="17700000">
          <a:off x="1025016" y="2022055"/>
          <a:ext cx="662742" cy="319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7940" bIns="0" numCol="1" spcCol="1270" anchor="ctr" anchorCtr="0">
          <a:noAutofit/>
        </a:bodyPr>
        <a:lstStyle/>
        <a:p>
          <a:pPr marL="0" lvl="0" indent="0" algn="r" defTabSz="488950">
            <a:lnSpc>
              <a:spcPct val="90000"/>
            </a:lnSpc>
            <a:spcBef>
              <a:spcPct val="0"/>
            </a:spcBef>
            <a:spcAft>
              <a:spcPct val="35000"/>
            </a:spcAft>
            <a:buNone/>
          </a:pPr>
          <a:r>
            <a:rPr lang="fr-CA" sz="1100" kern="1200" dirty="0"/>
            <a:t>Juin 2022</a:t>
          </a:r>
        </a:p>
      </dsp:txBody>
      <dsp:txXfrm>
        <a:off x="1025016" y="2022055"/>
        <a:ext cx="662742" cy="319549"/>
      </dsp:txXfrm>
    </dsp:sp>
    <dsp:sp modelId="{5FA5883D-6FF3-4412-9DC5-0657A2EC38CF}">
      <dsp:nvSpPr>
        <dsp:cNvPr id="0" name=""/>
        <dsp:cNvSpPr/>
      </dsp:nvSpPr>
      <dsp:spPr>
        <a:xfrm rot="17700000">
          <a:off x="1439932" y="1131903"/>
          <a:ext cx="662742" cy="319549"/>
        </a:xfrm>
        <a:prstGeom prst="rect">
          <a:avLst/>
        </a:prstGeom>
        <a:noFill/>
        <a:ln>
          <a:noFill/>
        </a:ln>
        <a:effectLst/>
      </dsp:spPr>
      <dsp:style>
        <a:lnRef idx="0">
          <a:scrgbClr r="0" g="0" b="0"/>
        </a:lnRef>
        <a:fillRef idx="0">
          <a:scrgbClr r="0" g="0" b="0"/>
        </a:fillRef>
        <a:effectRef idx="0">
          <a:scrgbClr r="0" g="0" b="0"/>
        </a:effectRef>
        <a:fontRef idx="minor"/>
      </dsp:style>
    </dsp:sp>
    <dsp:sp modelId="{2E409B25-9BDD-4EDD-92B3-D38C1B837968}">
      <dsp:nvSpPr>
        <dsp:cNvPr id="0" name=""/>
        <dsp:cNvSpPr/>
      </dsp:nvSpPr>
      <dsp:spPr>
        <a:xfrm>
          <a:off x="1770169" y="1576804"/>
          <a:ext cx="319900" cy="319900"/>
        </a:xfrm>
        <a:prstGeom prst="ellipse">
          <a:avLst/>
        </a:prstGeom>
        <a:solidFill>
          <a:schemeClr val="accent3">
            <a:hueOff val="478341"/>
            <a:satOff val="17647"/>
            <a:lumOff val="-25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68D6B8-9D5B-4EBD-9052-ECC9135D64A0}">
      <dsp:nvSpPr>
        <dsp:cNvPr id="0" name=""/>
        <dsp:cNvSpPr/>
      </dsp:nvSpPr>
      <dsp:spPr>
        <a:xfrm rot="17700000">
          <a:off x="1391290" y="2022055"/>
          <a:ext cx="662742" cy="319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7940" bIns="0" numCol="1" spcCol="1270" anchor="ctr" anchorCtr="0">
          <a:noAutofit/>
        </a:bodyPr>
        <a:lstStyle/>
        <a:p>
          <a:pPr marL="0" lvl="0" indent="0" algn="r" defTabSz="488950">
            <a:lnSpc>
              <a:spcPct val="90000"/>
            </a:lnSpc>
            <a:spcBef>
              <a:spcPct val="0"/>
            </a:spcBef>
            <a:spcAft>
              <a:spcPct val="35000"/>
            </a:spcAft>
            <a:buNone/>
          </a:pPr>
          <a:r>
            <a:rPr lang="fr-CA" sz="1100" kern="1200" dirty="0"/>
            <a:t>Juillet 2022</a:t>
          </a:r>
        </a:p>
      </dsp:txBody>
      <dsp:txXfrm>
        <a:off x="1391290" y="2022055"/>
        <a:ext cx="662742" cy="319549"/>
      </dsp:txXfrm>
    </dsp:sp>
    <dsp:sp modelId="{F1CB0A42-7104-4C4C-8E20-8E08BF6EC6C5}">
      <dsp:nvSpPr>
        <dsp:cNvPr id="0" name=""/>
        <dsp:cNvSpPr/>
      </dsp:nvSpPr>
      <dsp:spPr>
        <a:xfrm rot="17700000">
          <a:off x="1806206" y="1131903"/>
          <a:ext cx="662742" cy="319549"/>
        </a:xfrm>
        <a:prstGeom prst="rect">
          <a:avLst/>
        </a:prstGeom>
        <a:noFill/>
        <a:ln>
          <a:noFill/>
        </a:ln>
        <a:effectLst/>
      </dsp:spPr>
      <dsp:style>
        <a:lnRef idx="0">
          <a:scrgbClr r="0" g="0" b="0"/>
        </a:lnRef>
        <a:fillRef idx="0">
          <a:scrgbClr r="0" g="0" b="0"/>
        </a:fillRef>
        <a:effectRef idx="0">
          <a:scrgbClr r="0" g="0" b="0"/>
        </a:effectRef>
        <a:fontRef idx="minor"/>
      </dsp:style>
    </dsp:sp>
    <dsp:sp modelId="{091309B1-EF22-48FF-A77C-1DE3C3875460}">
      <dsp:nvSpPr>
        <dsp:cNvPr id="0" name=""/>
        <dsp:cNvSpPr/>
      </dsp:nvSpPr>
      <dsp:spPr>
        <a:xfrm>
          <a:off x="2136492" y="1428602"/>
          <a:ext cx="616304" cy="616304"/>
        </a:xfrm>
        <a:prstGeom prst="donut">
          <a:avLst>
            <a:gd name="adj" fmla="val 2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48BFF8-602E-455A-9F43-1ED9927C7517}">
      <dsp:nvSpPr>
        <dsp:cNvPr id="0" name=""/>
        <dsp:cNvSpPr/>
      </dsp:nvSpPr>
      <dsp:spPr>
        <a:xfrm rot="17700000">
          <a:off x="2353650" y="926188"/>
          <a:ext cx="766134" cy="369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0" rIns="0" bIns="0" numCol="1" spcCol="1270" anchor="ctr" anchorCtr="0">
          <a:noAutofit/>
        </a:bodyPr>
        <a:lstStyle/>
        <a:p>
          <a:pPr marL="0" lvl="0" indent="0" algn="l" defTabSz="577850">
            <a:lnSpc>
              <a:spcPct val="90000"/>
            </a:lnSpc>
            <a:spcBef>
              <a:spcPct val="0"/>
            </a:spcBef>
            <a:spcAft>
              <a:spcPct val="35000"/>
            </a:spcAft>
            <a:buNone/>
          </a:pPr>
          <a:r>
            <a:rPr lang="fr-CA" sz="1300" kern="1200" dirty="0"/>
            <a:t>Août 2022</a:t>
          </a:r>
        </a:p>
      </dsp:txBody>
      <dsp:txXfrm>
        <a:off x="2353650" y="926188"/>
        <a:ext cx="766134" cy="369217"/>
      </dsp:txXfrm>
    </dsp:sp>
    <dsp:sp modelId="{EB269FDC-4EC4-4C2A-BCEB-72CA7AB62140}">
      <dsp:nvSpPr>
        <dsp:cNvPr id="0" name=""/>
        <dsp:cNvSpPr/>
      </dsp:nvSpPr>
      <dsp:spPr>
        <a:xfrm>
          <a:off x="2799218" y="1576804"/>
          <a:ext cx="319900" cy="319900"/>
        </a:xfrm>
        <a:prstGeom prst="ellipse">
          <a:avLst/>
        </a:prstGeom>
        <a:solidFill>
          <a:schemeClr val="accent3">
            <a:hueOff val="637788"/>
            <a:satOff val="23529"/>
            <a:lumOff val="-34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EEA81D-278B-421B-86DC-92E934061BE7}">
      <dsp:nvSpPr>
        <dsp:cNvPr id="0" name=""/>
        <dsp:cNvSpPr/>
      </dsp:nvSpPr>
      <dsp:spPr>
        <a:xfrm rot="17700000">
          <a:off x="2420339" y="2022055"/>
          <a:ext cx="662742" cy="319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7940" bIns="0" numCol="1" spcCol="1270" anchor="ctr" anchorCtr="0">
          <a:noAutofit/>
        </a:bodyPr>
        <a:lstStyle/>
        <a:p>
          <a:pPr marL="0" lvl="0" indent="0" algn="r" defTabSz="488950">
            <a:lnSpc>
              <a:spcPct val="90000"/>
            </a:lnSpc>
            <a:spcBef>
              <a:spcPct val="0"/>
            </a:spcBef>
            <a:spcAft>
              <a:spcPct val="35000"/>
            </a:spcAft>
            <a:buNone/>
          </a:pPr>
          <a:r>
            <a:rPr lang="fr-CA" sz="1100" kern="1200" dirty="0"/>
            <a:t>Septembre 2022</a:t>
          </a:r>
        </a:p>
      </dsp:txBody>
      <dsp:txXfrm>
        <a:off x="2420339" y="2022055"/>
        <a:ext cx="662742" cy="319549"/>
      </dsp:txXfrm>
    </dsp:sp>
    <dsp:sp modelId="{021ACDC6-8B92-4F05-BD0D-F2618BFAC97C}">
      <dsp:nvSpPr>
        <dsp:cNvPr id="0" name=""/>
        <dsp:cNvSpPr/>
      </dsp:nvSpPr>
      <dsp:spPr>
        <a:xfrm rot="17700000">
          <a:off x="2835256" y="1131903"/>
          <a:ext cx="662742" cy="319549"/>
        </a:xfrm>
        <a:prstGeom prst="rect">
          <a:avLst/>
        </a:prstGeom>
        <a:noFill/>
        <a:ln>
          <a:noFill/>
        </a:ln>
        <a:effectLst/>
      </dsp:spPr>
      <dsp:style>
        <a:lnRef idx="0">
          <a:scrgbClr r="0" g="0" b="0"/>
        </a:lnRef>
        <a:fillRef idx="0">
          <a:scrgbClr r="0" g="0" b="0"/>
        </a:fillRef>
        <a:effectRef idx="0">
          <a:scrgbClr r="0" g="0" b="0"/>
        </a:effectRef>
        <a:fontRef idx="minor"/>
      </dsp:style>
    </dsp:sp>
    <dsp:sp modelId="{F04A07C0-6EB9-4DDC-AE43-BD7AC9A577DE}">
      <dsp:nvSpPr>
        <dsp:cNvPr id="0" name=""/>
        <dsp:cNvSpPr/>
      </dsp:nvSpPr>
      <dsp:spPr>
        <a:xfrm>
          <a:off x="3165492" y="1576804"/>
          <a:ext cx="319900" cy="319900"/>
        </a:xfrm>
        <a:prstGeom prst="ellipse">
          <a:avLst/>
        </a:prstGeom>
        <a:solidFill>
          <a:schemeClr val="accent3">
            <a:hueOff val="797235"/>
            <a:satOff val="29412"/>
            <a:lumOff val="-43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4FDE3C-D103-4A77-87EE-B588F2DD67C1}">
      <dsp:nvSpPr>
        <dsp:cNvPr id="0" name=""/>
        <dsp:cNvSpPr/>
      </dsp:nvSpPr>
      <dsp:spPr>
        <a:xfrm rot="17700000">
          <a:off x="2786613" y="2022055"/>
          <a:ext cx="662742" cy="319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7940" bIns="0" numCol="1" spcCol="1270" anchor="ctr" anchorCtr="0">
          <a:noAutofit/>
        </a:bodyPr>
        <a:lstStyle/>
        <a:p>
          <a:pPr marL="0" lvl="0" indent="0" algn="r" defTabSz="488950">
            <a:lnSpc>
              <a:spcPct val="90000"/>
            </a:lnSpc>
            <a:spcBef>
              <a:spcPct val="0"/>
            </a:spcBef>
            <a:spcAft>
              <a:spcPct val="35000"/>
            </a:spcAft>
            <a:buNone/>
          </a:pPr>
          <a:r>
            <a:rPr lang="fr-CA" sz="1100" kern="1200" dirty="0"/>
            <a:t>Octobre 2022</a:t>
          </a:r>
        </a:p>
      </dsp:txBody>
      <dsp:txXfrm>
        <a:off x="2786613" y="2022055"/>
        <a:ext cx="662742" cy="319549"/>
      </dsp:txXfrm>
    </dsp:sp>
    <dsp:sp modelId="{3FBACBA6-F165-49EF-8C4F-15C918D3D533}">
      <dsp:nvSpPr>
        <dsp:cNvPr id="0" name=""/>
        <dsp:cNvSpPr/>
      </dsp:nvSpPr>
      <dsp:spPr>
        <a:xfrm rot="17700000">
          <a:off x="3201530" y="1131903"/>
          <a:ext cx="662742" cy="319549"/>
        </a:xfrm>
        <a:prstGeom prst="rect">
          <a:avLst/>
        </a:prstGeom>
        <a:noFill/>
        <a:ln>
          <a:noFill/>
        </a:ln>
        <a:effectLst/>
      </dsp:spPr>
      <dsp:style>
        <a:lnRef idx="0">
          <a:scrgbClr r="0" g="0" b="0"/>
        </a:lnRef>
        <a:fillRef idx="0">
          <a:scrgbClr r="0" g="0" b="0"/>
        </a:fillRef>
        <a:effectRef idx="0">
          <a:scrgbClr r="0" g="0" b="0"/>
        </a:effectRef>
        <a:fontRef idx="minor"/>
      </dsp:style>
    </dsp:sp>
    <dsp:sp modelId="{CF72DF93-908C-4409-B709-F8292EA196E5}">
      <dsp:nvSpPr>
        <dsp:cNvPr id="0" name=""/>
        <dsp:cNvSpPr/>
      </dsp:nvSpPr>
      <dsp:spPr>
        <a:xfrm>
          <a:off x="3531766" y="1576804"/>
          <a:ext cx="319900" cy="319900"/>
        </a:xfrm>
        <a:prstGeom prst="ellipse">
          <a:avLst/>
        </a:prstGeom>
        <a:solidFill>
          <a:schemeClr val="accent3">
            <a:hueOff val="956682"/>
            <a:satOff val="35294"/>
            <a:lumOff val="-5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459C64-15E7-48DB-BBEB-E0B8EC4A4630}">
      <dsp:nvSpPr>
        <dsp:cNvPr id="0" name=""/>
        <dsp:cNvSpPr/>
      </dsp:nvSpPr>
      <dsp:spPr>
        <a:xfrm rot="17700000">
          <a:off x="3152887" y="2022055"/>
          <a:ext cx="662742" cy="319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7940" bIns="0" numCol="1" spcCol="1270" anchor="ctr" anchorCtr="0">
          <a:noAutofit/>
        </a:bodyPr>
        <a:lstStyle/>
        <a:p>
          <a:pPr marL="0" lvl="0" indent="0" algn="r" defTabSz="488950">
            <a:lnSpc>
              <a:spcPct val="90000"/>
            </a:lnSpc>
            <a:spcBef>
              <a:spcPct val="0"/>
            </a:spcBef>
            <a:spcAft>
              <a:spcPct val="35000"/>
            </a:spcAft>
            <a:buNone/>
          </a:pPr>
          <a:r>
            <a:rPr lang="fr-CA" sz="1100" kern="1200" dirty="0"/>
            <a:t>Novembre 2022</a:t>
          </a:r>
        </a:p>
      </dsp:txBody>
      <dsp:txXfrm>
        <a:off x="3152887" y="2022055"/>
        <a:ext cx="662742" cy="319549"/>
      </dsp:txXfrm>
    </dsp:sp>
    <dsp:sp modelId="{E77D4820-BA2F-453A-951B-4FCA3F48869A}">
      <dsp:nvSpPr>
        <dsp:cNvPr id="0" name=""/>
        <dsp:cNvSpPr/>
      </dsp:nvSpPr>
      <dsp:spPr>
        <a:xfrm rot="17700000">
          <a:off x="3567804" y="1131903"/>
          <a:ext cx="662742" cy="319549"/>
        </a:xfrm>
        <a:prstGeom prst="rect">
          <a:avLst/>
        </a:prstGeom>
        <a:noFill/>
        <a:ln>
          <a:noFill/>
        </a:ln>
        <a:effectLst/>
      </dsp:spPr>
      <dsp:style>
        <a:lnRef idx="0">
          <a:scrgbClr r="0" g="0" b="0"/>
        </a:lnRef>
        <a:fillRef idx="0">
          <a:scrgbClr r="0" g="0" b="0"/>
        </a:fillRef>
        <a:effectRef idx="0">
          <a:scrgbClr r="0" g="0" b="0"/>
        </a:effectRef>
        <a:fontRef idx="minor"/>
      </dsp:style>
    </dsp:sp>
    <dsp:sp modelId="{DD4AEC8C-0F4E-46DE-8431-E1C8E8C2F549}">
      <dsp:nvSpPr>
        <dsp:cNvPr id="0" name=""/>
        <dsp:cNvSpPr/>
      </dsp:nvSpPr>
      <dsp:spPr>
        <a:xfrm>
          <a:off x="3898040" y="1576804"/>
          <a:ext cx="319900" cy="319900"/>
        </a:xfrm>
        <a:prstGeom prst="ellipse">
          <a:avLst/>
        </a:prstGeom>
        <a:solidFill>
          <a:schemeClr val="accent3">
            <a:hueOff val="1116129"/>
            <a:satOff val="41176"/>
            <a:lumOff val="-60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41C5A3-95F3-42DE-8C9C-F06D86F4390C}">
      <dsp:nvSpPr>
        <dsp:cNvPr id="0" name=""/>
        <dsp:cNvSpPr/>
      </dsp:nvSpPr>
      <dsp:spPr>
        <a:xfrm rot="17700000">
          <a:off x="3519161" y="2022055"/>
          <a:ext cx="662742" cy="319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7940" bIns="0" numCol="1" spcCol="1270" anchor="ctr" anchorCtr="0">
          <a:noAutofit/>
        </a:bodyPr>
        <a:lstStyle/>
        <a:p>
          <a:pPr marL="0" lvl="0" indent="0" algn="r" defTabSz="488950">
            <a:lnSpc>
              <a:spcPct val="90000"/>
            </a:lnSpc>
            <a:spcBef>
              <a:spcPct val="0"/>
            </a:spcBef>
            <a:spcAft>
              <a:spcPct val="35000"/>
            </a:spcAft>
            <a:buNone/>
          </a:pPr>
          <a:r>
            <a:rPr lang="fr-CA" sz="1100" kern="1200" dirty="0"/>
            <a:t>Décembre 2022</a:t>
          </a:r>
        </a:p>
      </dsp:txBody>
      <dsp:txXfrm>
        <a:off x="3519161" y="2022055"/>
        <a:ext cx="662742" cy="319549"/>
      </dsp:txXfrm>
    </dsp:sp>
    <dsp:sp modelId="{38EC1FAC-C62A-400A-A6DD-7A4013F176A1}">
      <dsp:nvSpPr>
        <dsp:cNvPr id="0" name=""/>
        <dsp:cNvSpPr/>
      </dsp:nvSpPr>
      <dsp:spPr>
        <a:xfrm rot="17700000">
          <a:off x="3934078" y="1131903"/>
          <a:ext cx="662742" cy="319549"/>
        </a:xfrm>
        <a:prstGeom prst="rect">
          <a:avLst/>
        </a:prstGeom>
        <a:noFill/>
        <a:ln>
          <a:noFill/>
        </a:ln>
        <a:effectLst/>
      </dsp:spPr>
      <dsp:style>
        <a:lnRef idx="0">
          <a:scrgbClr r="0" g="0" b="0"/>
        </a:lnRef>
        <a:fillRef idx="0">
          <a:scrgbClr r="0" g="0" b="0"/>
        </a:fillRef>
        <a:effectRef idx="0">
          <a:scrgbClr r="0" g="0" b="0"/>
        </a:effectRef>
        <a:fontRef idx="minor"/>
      </dsp:style>
    </dsp:sp>
    <dsp:sp modelId="{E345D566-7B21-4287-B6C8-BC458B0857B8}">
      <dsp:nvSpPr>
        <dsp:cNvPr id="0" name=""/>
        <dsp:cNvSpPr/>
      </dsp:nvSpPr>
      <dsp:spPr>
        <a:xfrm>
          <a:off x="4264314" y="1576804"/>
          <a:ext cx="319900" cy="319900"/>
        </a:xfrm>
        <a:prstGeom prst="ellipse">
          <a:avLst/>
        </a:prstGeom>
        <a:solidFill>
          <a:schemeClr val="accent3">
            <a:hueOff val="1275576"/>
            <a:satOff val="47059"/>
            <a:lumOff val="-69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DA8F33-DD19-4015-9E0A-065408479DD9}">
      <dsp:nvSpPr>
        <dsp:cNvPr id="0" name=""/>
        <dsp:cNvSpPr/>
      </dsp:nvSpPr>
      <dsp:spPr>
        <a:xfrm rot="17700000">
          <a:off x="3885435" y="2022055"/>
          <a:ext cx="662742" cy="319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7940" bIns="0" numCol="1" spcCol="1270" anchor="ctr" anchorCtr="0">
          <a:noAutofit/>
        </a:bodyPr>
        <a:lstStyle/>
        <a:p>
          <a:pPr marL="0" lvl="0" indent="0" algn="r" defTabSz="488950">
            <a:lnSpc>
              <a:spcPct val="90000"/>
            </a:lnSpc>
            <a:spcBef>
              <a:spcPct val="0"/>
            </a:spcBef>
            <a:spcAft>
              <a:spcPct val="35000"/>
            </a:spcAft>
            <a:buNone/>
          </a:pPr>
          <a:r>
            <a:rPr lang="fr-CA" sz="1100" kern="1200" dirty="0"/>
            <a:t>Janvier 2023</a:t>
          </a:r>
        </a:p>
      </dsp:txBody>
      <dsp:txXfrm>
        <a:off x="3885435" y="2022055"/>
        <a:ext cx="662742" cy="319549"/>
      </dsp:txXfrm>
    </dsp:sp>
    <dsp:sp modelId="{FA48B867-94F6-419A-8A33-3CE2025E1BFD}">
      <dsp:nvSpPr>
        <dsp:cNvPr id="0" name=""/>
        <dsp:cNvSpPr/>
      </dsp:nvSpPr>
      <dsp:spPr>
        <a:xfrm rot="17700000">
          <a:off x="4300352" y="1131903"/>
          <a:ext cx="662742" cy="319549"/>
        </a:xfrm>
        <a:prstGeom prst="rect">
          <a:avLst/>
        </a:prstGeom>
        <a:noFill/>
        <a:ln>
          <a:noFill/>
        </a:ln>
        <a:effectLst/>
      </dsp:spPr>
      <dsp:style>
        <a:lnRef idx="0">
          <a:scrgbClr r="0" g="0" b="0"/>
        </a:lnRef>
        <a:fillRef idx="0">
          <a:scrgbClr r="0" g="0" b="0"/>
        </a:fillRef>
        <a:effectRef idx="0">
          <a:scrgbClr r="0" g="0" b="0"/>
        </a:effectRef>
        <a:fontRef idx="minor"/>
      </dsp:style>
    </dsp:sp>
    <dsp:sp modelId="{3655B95A-7042-462F-827D-01DB9A8DDD55}">
      <dsp:nvSpPr>
        <dsp:cNvPr id="0" name=""/>
        <dsp:cNvSpPr/>
      </dsp:nvSpPr>
      <dsp:spPr>
        <a:xfrm>
          <a:off x="4630588" y="1576804"/>
          <a:ext cx="319900" cy="319900"/>
        </a:xfrm>
        <a:prstGeom prst="ellipse">
          <a:avLst/>
        </a:prstGeom>
        <a:solidFill>
          <a:schemeClr val="accent3">
            <a:hueOff val="1435023"/>
            <a:satOff val="52941"/>
            <a:lumOff val="-77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03B353-DB48-40DB-A369-E62DFFC91669}">
      <dsp:nvSpPr>
        <dsp:cNvPr id="0" name=""/>
        <dsp:cNvSpPr/>
      </dsp:nvSpPr>
      <dsp:spPr>
        <a:xfrm rot="17700000">
          <a:off x="4251709" y="2022055"/>
          <a:ext cx="662742" cy="319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7940" bIns="0" numCol="1" spcCol="1270" anchor="ctr" anchorCtr="0">
          <a:noAutofit/>
        </a:bodyPr>
        <a:lstStyle/>
        <a:p>
          <a:pPr marL="0" lvl="0" indent="0" algn="r" defTabSz="488950">
            <a:lnSpc>
              <a:spcPct val="90000"/>
            </a:lnSpc>
            <a:spcBef>
              <a:spcPct val="0"/>
            </a:spcBef>
            <a:spcAft>
              <a:spcPct val="35000"/>
            </a:spcAft>
            <a:buNone/>
          </a:pPr>
          <a:r>
            <a:rPr lang="fr-CA" sz="1100" kern="1200" dirty="0"/>
            <a:t>Février 2023</a:t>
          </a:r>
        </a:p>
      </dsp:txBody>
      <dsp:txXfrm>
        <a:off x="4251709" y="2022055"/>
        <a:ext cx="662742" cy="319549"/>
      </dsp:txXfrm>
    </dsp:sp>
    <dsp:sp modelId="{BB1B0489-7818-4275-9733-51F3AB00D372}">
      <dsp:nvSpPr>
        <dsp:cNvPr id="0" name=""/>
        <dsp:cNvSpPr/>
      </dsp:nvSpPr>
      <dsp:spPr>
        <a:xfrm rot="17700000">
          <a:off x="4666626" y="1131903"/>
          <a:ext cx="662742" cy="319549"/>
        </a:xfrm>
        <a:prstGeom prst="rect">
          <a:avLst/>
        </a:prstGeom>
        <a:noFill/>
        <a:ln>
          <a:noFill/>
        </a:ln>
        <a:effectLst/>
      </dsp:spPr>
      <dsp:style>
        <a:lnRef idx="0">
          <a:scrgbClr r="0" g="0" b="0"/>
        </a:lnRef>
        <a:fillRef idx="0">
          <a:scrgbClr r="0" g="0" b="0"/>
        </a:fillRef>
        <a:effectRef idx="0">
          <a:scrgbClr r="0" g="0" b="0"/>
        </a:effectRef>
        <a:fontRef idx="minor"/>
      </dsp:style>
    </dsp:sp>
    <dsp:sp modelId="{88AB1072-A03B-4BEF-AF90-3365F083A6E6}">
      <dsp:nvSpPr>
        <dsp:cNvPr id="0" name=""/>
        <dsp:cNvSpPr/>
      </dsp:nvSpPr>
      <dsp:spPr>
        <a:xfrm>
          <a:off x="4996862" y="1576804"/>
          <a:ext cx="319900" cy="319900"/>
        </a:xfrm>
        <a:prstGeom prst="ellipse">
          <a:avLst/>
        </a:prstGeom>
        <a:solidFill>
          <a:schemeClr val="accent3">
            <a:hueOff val="1594470"/>
            <a:satOff val="58824"/>
            <a:lumOff val="-86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1CF975-CE40-4D27-9B84-355DC16449A2}">
      <dsp:nvSpPr>
        <dsp:cNvPr id="0" name=""/>
        <dsp:cNvSpPr/>
      </dsp:nvSpPr>
      <dsp:spPr>
        <a:xfrm rot="17700000">
          <a:off x="4617983" y="2022055"/>
          <a:ext cx="662742" cy="319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7940" bIns="0" numCol="1" spcCol="1270" anchor="ctr" anchorCtr="0">
          <a:noAutofit/>
        </a:bodyPr>
        <a:lstStyle/>
        <a:p>
          <a:pPr marL="0" lvl="0" indent="0" algn="r" defTabSz="488950">
            <a:lnSpc>
              <a:spcPct val="90000"/>
            </a:lnSpc>
            <a:spcBef>
              <a:spcPct val="0"/>
            </a:spcBef>
            <a:spcAft>
              <a:spcPct val="35000"/>
            </a:spcAft>
            <a:buNone/>
          </a:pPr>
          <a:r>
            <a:rPr lang="fr-CA" sz="1100" kern="1200" dirty="0"/>
            <a:t>Mars 2023</a:t>
          </a:r>
        </a:p>
      </dsp:txBody>
      <dsp:txXfrm>
        <a:off x="4617983" y="2022055"/>
        <a:ext cx="662742" cy="319549"/>
      </dsp:txXfrm>
    </dsp:sp>
    <dsp:sp modelId="{BAD22D33-A74E-49DD-95D7-22FE0F8A1031}">
      <dsp:nvSpPr>
        <dsp:cNvPr id="0" name=""/>
        <dsp:cNvSpPr/>
      </dsp:nvSpPr>
      <dsp:spPr>
        <a:xfrm rot="17700000">
          <a:off x="5032900" y="1131903"/>
          <a:ext cx="662742" cy="319549"/>
        </a:xfrm>
        <a:prstGeom prst="rect">
          <a:avLst/>
        </a:prstGeom>
        <a:noFill/>
        <a:ln>
          <a:noFill/>
        </a:ln>
        <a:effectLst/>
      </dsp:spPr>
      <dsp:style>
        <a:lnRef idx="0">
          <a:scrgbClr r="0" g="0" b="0"/>
        </a:lnRef>
        <a:fillRef idx="0">
          <a:scrgbClr r="0" g="0" b="0"/>
        </a:fillRef>
        <a:effectRef idx="0">
          <a:scrgbClr r="0" g="0" b="0"/>
        </a:effectRef>
        <a:fontRef idx="minor"/>
      </dsp:style>
    </dsp:sp>
    <dsp:sp modelId="{598DB68E-3518-4A1C-A0E7-6430E659B534}">
      <dsp:nvSpPr>
        <dsp:cNvPr id="0" name=""/>
        <dsp:cNvSpPr/>
      </dsp:nvSpPr>
      <dsp:spPr>
        <a:xfrm>
          <a:off x="5363136" y="1576804"/>
          <a:ext cx="319900" cy="319900"/>
        </a:xfrm>
        <a:prstGeom prst="ellipse">
          <a:avLst/>
        </a:prstGeom>
        <a:solidFill>
          <a:schemeClr val="accent3">
            <a:hueOff val="1753917"/>
            <a:satOff val="64706"/>
            <a:lumOff val="-95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B282E6-E2AA-4956-9493-C39093B156AA}">
      <dsp:nvSpPr>
        <dsp:cNvPr id="0" name=""/>
        <dsp:cNvSpPr/>
      </dsp:nvSpPr>
      <dsp:spPr>
        <a:xfrm rot="17700000">
          <a:off x="4984257" y="2022055"/>
          <a:ext cx="662742" cy="319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7940" bIns="0" numCol="1" spcCol="1270" anchor="ctr" anchorCtr="0">
          <a:noAutofit/>
        </a:bodyPr>
        <a:lstStyle/>
        <a:p>
          <a:pPr marL="0" lvl="0" indent="0" algn="r" defTabSz="488950">
            <a:lnSpc>
              <a:spcPct val="90000"/>
            </a:lnSpc>
            <a:spcBef>
              <a:spcPct val="0"/>
            </a:spcBef>
            <a:spcAft>
              <a:spcPct val="35000"/>
            </a:spcAft>
            <a:buNone/>
          </a:pPr>
          <a:r>
            <a:rPr lang="fr-CA" sz="1100" kern="1200" dirty="0"/>
            <a:t>Avril 2023</a:t>
          </a:r>
        </a:p>
      </dsp:txBody>
      <dsp:txXfrm>
        <a:off x="4984257" y="2022055"/>
        <a:ext cx="662742" cy="319549"/>
      </dsp:txXfrm>
    </dsp:sp>
    <dsp:sp modelId="{BE28BF4A-DC11-46F4-AD57-9F755B7ED0C9}">
      <dsp:nvSpPr>
        <dsp:cNvPr id="0" name=""/>
        <dsp:cNvSpPr/>
      </dsp:nvSpPr>
      <dsp:spPr>
        <a:xfrm rot="17700000">
          <a:off x="5399174" y="1131903"/>
          <a:ext cx="662742" cy="319549"/>
        </a:xfrm>
        <a:prstGeom prst="rect">
          <a:avLst/>
        </a:prstGeom>
        <a:noFill/>
        <a:ln>
          <a:noFill/>
        </a:ln>
        <a:effectLst/>
      </dsp:spPr>
      <dsp:style>
        <a:lnRef idx="0">
          <a:scrgbClr r="0" g="0" b="0"/>
        </a:lnRef>
        <a:fillRef idx="0">
          <a:scrgbClr r="0" g="0" b="0"/>
        </a:fillRef>
        <a:effectRef idx="0">
          <a:scrgbClr r="0" g="0" b="0"/>
        </a:effectRef>
        <a:fontRef idx="minor"/>
      </dsp:style>
    </dsp:sp>
    <dsp:sp modelId="{FD844E6C-EDA2-4AE1-B44E-2A8E1D80C8B6}">
      <dsp:nvSpPr>
        <dsp:cNvPr id="0" name=""/>
        <dsp:cNvSpPr/>
      </dsp:nvSpPr>
      <dsp:spPr>
        <a:xfrm>
          <a:off x="5729410" y="1576804"/>
          <a:ext cx="319900" cy="319900"/>
        </a:xfrm>
        <a:prstGeom prst="ellipse">
          <a:avLst/>
        </a:prstGeom>
        <a:solidFill>
          <a:schemeClr val="accent3">
            <a:hueOff val="1913364"/>
            <a:satOff val="70588"/>
            <a:lumOff val="-103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90809D-41AB-489A-9E8D-2195283FAEB2}">
      <dsp:nvSpPr>
        <dsp:cNvPr id="0" name=""/>
        <dsp:cNvSpPr/>
      </dsp:nvSpPr>
      <dsp:spPr>
        <a:xfrm rot="17700000">
          <a:off x="5350531" y="2022055"/>
          <a:ext cx="662742" cy="319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7940" bIns="0" numCol="1" spcCol="1270" anchor="ctr" anchorCtr="0">
          <a:noAutofit/>
        </a:bodyPr>
        <a:lstStyle/>
        <a:p>
          <a:pPr marL="0" lvl="0" indent="0" algn="r" defTabSz="488950">
            <a:lnSpc>
              <a:spcPct val="90000"/>
            </a:lnSpc>
            <a:spcBef>
              <a:spcPct val="0"/>
            </a:spcBef>
            <a:spcAft>
              <a:spcPct val="35000"/>
            </a:spcAft>
            <a:buNone/>
          </a:pPr>
          <a:r>
            <a:rPr lang="fr-CA" sz="1100" kern="1200" dirty="0"/>
            <a:t>Mai 2023</a:t>
          </a:r>
        </a:p>
      </dsp:txBody>
      <dsp:txXfrm>
        <a:off x="5350531" y="2022055"/>
        <a:ext cx="662742" cy="319549"/>
      </dsp:txXfrm>
    </dsp:sp>
    <dsp:sp modelId="{9AAAF13E-F5E3-4E38-85B8-EADB7A960348}">
      <dsp:nvSpPr>
        <dsp:cNvPr id="0" name=""/>
        <dsp:cNvSpPr/>
      </dsp:nvSpPr>
      <dsp:spPr>
        <a:xfrm rot="17700000">
          <a:off x="5765448" y="1131903"/>
          <a:ext cx="662742" cy="319549"/>
        </a:xfrm>
        <a:prstGeom prst="rect">
          <a:avLst/>
        </a:prstGeom>
        <a:noFill/>
        <a:ln>
          <a:noFill/>
        </a:ln>
        <a:effectLst/>
      </dsp:spPr>
      <dsp:style>
        <a:lnRef idx="0">
          <a:scrgbClr r="0" g="0" b="0"/>
        </a:lnRef>
        <a:fillRef idx="0">
          <a:scrgbClr r="0" g="0" b="0"/>
        </a:fillRef>
        <a:effectRef idx="0">
          <a:scrgbClr r="0" g="0" b="0"/>
        </a:effectRef>
        <a:fontRef idx="minor"/>
      </dsp:style>
    </dsp:sp>
    <dsp:sp modelId="{E6FB2943-6EA5-4700-AFB0-56A63FE9B751}">
      <dsp:nvSpPr>
        <dsp:cNvPr id="0" name=""/>
        <dsp:cNvSpPr/>
      </dsp:nvSpPr>
      <dsp:spPr>
        <a:xfrm>
          <a:off x="6095733" y="1428602"/>
          <a:ext cx="616304" cy="616304"/>
        </a:xfrm>
        <a:prstGeom prst="donut">
          <a:avLst>
            <a:gd name="adj" fmla="val 2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22AFCA-ECF0-4FD1-A8DF-6D2FF5BDBDD3}">
      <dsp:nvSpPr>
        <dsp:cNvPr id="0" name=""/>
        <dsp:cNvSpPr/>
      </dsp:nvSpPr>
      <dsp:spPr>
        <a:xfrm rot="17700000">
          <a:off x="6312891" y="926188"/>
          <a:ext cx="766134" cy="369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0" rIns="0" bIns="0" numCol="1" spcCol="1270" anchor="ctr" anchorCtr="0">
          <a:noAutofit/>
        </a:bodyPr>
        <a:lstStyle/>
        <a:p>
          <a:pPr marL="0" lvl="0" indent="0" algn="l" defTabSz="577850">
            <a:lnSpc>
              <a:spcPct val="90000"/>
            </a:lnSpc>
            <a:spcBef>
              <a:spcPct val="0"/>
            </a:spcBef>
            <a:spcAft>
              <a:spcPct val="35000"/>
            </a:spcAft>
            <a:buNone/>
          </a:pPr>
          <a:r>
            <a:rPr lang="fr-CA" sz="1300" kern="1200" dirty="0"/>
            <a:t>Juin 2023</a:t>
          </a:r>
        </a:p>
      </dsp:txBody>
      <dsp:txXfrm>
        <a:off x="6312891" y="926188"/>
        <a:ext cx="766134" cy="369217"/>
      </dsp:txXfrm>
    </dsp:sp>
    <dsp:sp modelId="{3F5AB1F4-AC82-4E8E-A18F-F57B3BF9FAF9}">
      <dsp:nvSpPr>
        <dsp:cNvPr id="0" name=""/>
        <dsp:cNvSpPr/>
      </dsp:nvSpPr>
      <dsp:spPr>
        <a:xfrm>
          <a:off x="6758460" y="1576804"/>
          <a:ext cx="319900" cy="319900"/>
        </a:xfrm>
        <a:prstGeom prst="ellipse">
          <a:avLst/>
        </a:prstGeom>
        <a:solidFill>
          <a:schemeClr val="accent3">
            <a:hueOff val="2072811"/>
            <a:satOff val="76471"/>
            <a:lumOff val="-112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718EA2-4E0D-4761-B968-5C192811E00D}">
      <dsp:nvSpPr>
        <dsp:cNvPr id="0" name=""/>
        <dsp:cNvSpPr/>
      </dsp:nvSpPr>
      <dsp:spPr>
        <a:xfrm rot="17700000">
          <a:off x="6379581" y="2022055"/>
          <a:ext cx="662742" cy="319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7940" bIns="0" numCol="1" spcCol="1270" anchor="ctr" anchorCtr="0">
          <a:noAutofit/>
        </a:bodyPr>
        <a:lstStyle/>
        <a:p>
          <a:pPr marL="0" lvl="0" indent="0" algn="r" defTabSz="488950">
            <a:lnSpc>
              <a:spcPct val="90000"/>
            </a:lnSpc>
            <a:spcBef>
              <a:spcPct val="0"/>
            </a:spcBef>
            <a:spcAft>
              <a:spcPct val="35000"/>
            </a:spcAft>
            <a:buNone/>
          </a:pPr>
          <a:r>
            <a:rPr lang="fr-CA" sz="1100" kern="1200" dirty="0"/>
            <a:t>Juillet 2023</a:t>
          </a:r>
        </a:p>
      </dsp:txBody>
      <dsp:txXfrm>
        <a:off x="6379581" y="2022055"/>
        <a:ext cx="662742" cy="319549"/>
      </dsp:txXfrm>
    </dsp:sp>
    <dsp:sp modelId="{7CE29161-3DEC-437C-94AC-275E35469B39}">
      <dsp:nvSpPr>
        <dsp:cNvPr id="0" name=""/>
        <dsp:cNvSpPr/>
      </dsp:nvSpPr>
      <dsp:spPr>
        <a:xfrm rot="17700000">
          <a:off x="6794497" y="1131903"/>
          <a:ext cx="662742" cy="319549"/>
        </a:xfrm>
        <a:prstGeom prst="rect">
          <a:avLst/>
        </a:prstGeom>
        <a:noFill/>
        <a:ln>
          <a:noFill/>
        </a:ln>
        <a:effectLst/>
      </dsp:spPr>
      <dsp:style>
        <a:lnRef idx="0">
          <a:scrgbClr r="0" g="0" b="0"/>
        </a:lnRef>
        <a:fillRef idx="0">
          <a:scrgbClr r="0" g="0" b="0"/>
        </a:fillRef>
        <a:effectRef idx="0">
          <a:scrgbClr r="0" g="0" b="0"/>
        </a:effectRef>
        <a:fontRef idx="minor"/>
      </dsp:style>
    </dsp:sp>
    <dsp:sp modelId="{73893F47-3A1F-411E-A056-0770106204C9}">
      <dsp:nvSpPr>
        <dsp:cNvPr id="0" name=""/>
        <dsp:cNvSpPr/>
      </dsp:nvSpPr>
      <dsp:spPr>
        <a:xfrm>
          <a:off x="7124734" y="1576804"/>
          <a:ext cx="319900" cy="319900"/>
        </a:xfrm>
        <a:prstGeom prst="ellipse">
          <a:avLst/>
        </a:prstGeom>
        <a:solidFill>
          <a:schemeClr val="accent3">
            <a:hueOff val="2232258"/>
            <a:satOff val="82353"/>
            <a:lumOff val="-121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CED1A0-B479-4B68-AD1A-16B08A86E282}">
      <dsp:nvSpPr>
        <dsp:cNvPr id="0" name=""/>
        <dsp:cNvSpPr/>
      </dsp:nvSpPr>
      <dsp:spPr>
        <a:xfrm rot="17700000">
          <a:off x="6745855" y="2022055"/>
          <a:ext cx="662742" cy="319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7940" bIns="0" numCol="1" spcCol="1270" anchor="ctr" anchorCtr="0">
          <a:noAutofit/>
        </a:bodyPr>
        <a:lstStyle/>
        <a:p>
          <a:pPr marL="0" lvl="0" indent="0" algn="r" defTabSz="488950">
            <a:lnSpc>
              <a:spcPct val="90000"/>
            </a:lnSpc>
            <a:spcBef>
              <a:spcPct val="0"/>
            </a:spcBef>
            <a:spcAft>
              <a:spcPct val="35000"/>
            </a:spcAft>
            <a:buNone/>
          </a:pPr>
          <a:r>
            <a:rPr lang="fr-CA" sz="1100" kern="1200" dirty="0"/>
            <a:t>Aout 2023</a:t>
          </a:r>
        </a:p>
      </dsp:txBody>
      <dsp:txXfrm>
        <a:off x="6745855" y="2022055"/>
        <a:ext cx="662742" cy="319549"/>
      </dsp:txXfrm>
    </dsp:sp>
    <dsp:sp modelId="{826DC4FD-00AF-4253-A40A-FD0A2B516B52}">
      <dsp:nvSpPr>
        <dsp:cNvPr id="0" name=""/>
        <dsp:cNvSpPr/>
      </dsp:nvSpPr>
      <dsp:spPr>
        <a:xfrm rot="17700000">
          <a:off x="7160771" y="1131903"/>
          <a:ext cx="662742" cy="319549"/>
        </a:xfrm>
        <a:prstGeom prst="rect">
          <a:avLst/>
        </a:prstGeom>
        <a:noFill/>
        <a:ln>
          <a:noFill/>
        </a:ln>
        <a:effectLst/>
      </dsp:spPr>
      <dsp:style>
        <a:lnRef idx="0">
          <a:scrgbClr r="0" g="0" b="0"/>
        </a:lnRef>
        <a:fillRef idx="0">
          <a:scrgbClr r="0" g="0" b="0"/>
        </a:fillRef>
        <a:effectRef idx="0">
          <a:scrgbClr r="0" g="0" b="0"/>
        </a:effectRef>
        <a:fontRef idx="minor"/>
      </dsp:style>
    </dsp:sp>
    <dsp:sp modelId="{82AEC4A2-3548-4B10-9FC5-E0E89AD3DCE4}">
      <dsp:nvSpPr>
        <dsp:cNvPr id="0" name=""/>
        <dsp:cNvSpPr/>
      </dsp:nvSpPr>
      <dsp:spPr>
        <a:xfrm>
          <a:off x="7491008" y="1576804"/>
          <a:ext cx="319900" cy="319900"/>
        </a:xfrm>
        <a:prstGeom prst="ellipse">
          <a:avLst/>
        </a:prstGeom>
        <a:solidFill>
          <a:schemeClr val="accent3">
            <a:hueOff val="2391705"/>
            <a:satOff val="88235"/>
            <a:lumOff val="-129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335121-D3ED-483D-9BC9-17A319B92AB9}">
      <dsp:nvSpPr>
        <dsp:cNvPr id="0" name=""/>
        <dsp:cNvSpPr/>
      </dsp:nvSpPr>
      <dsp:spPr>
        <a:xfrm rot="17700000">
          <a:off x="7112129" y="2022055"/>
          <a:ext cx="662742" cy="319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7940" bIns="0" numCol="1" spcCol="1270" anchor="ctr" anchorCtr="0">
          <a:noAutofit/>
        </a:bodyPr>
        <a:lstStyle/>
        <a:p>
          <a:pPr marL="0" lvl="0" indent="0" algn="r" defTabSz="488950">
            <a:lnSpc>
              <a:spcPct val="90000"/>
            </a:lnSpc>
            <a:spcBef>
              <a:spcPct val="0"/>
            </a:spcBef>
            <a:spcAft>
              <a:spcPct val="35000"/>
            </a:spcAft>
            <a:buNone/>
          </a:pPr>
          <a:r>
            <a:rPr lang="fr-CA" sz="1100" kern="1200" dirty="0"/>
            <a:t>Septembre 2023</a:t>
          </a:r>
        </a:p>
      </dsp:txBody>
      <dsp:txXfrm>
        <a:off x="7112129" y="2022055"/>
        <a:ext cx="662742" cy="319549"/>
      </dsp:txXfrm>
    </dsp:sp>
    <dsp:sp modelId="{60E2E49E-430F-46C9-AF8E-4891CA1FD906}">
      <dsp:nvSpPr>
        <dsp:cNvPr id="0" name=""/>
        <dsp:cNvSpPr/>
      </dsp:nvSpPr>
      <dsp:spPr>
        <a:xfrm rot="17700000">
          <a:off x="7527045" y="1131903"/>
          <a:ext cx="662742" cy="319549"/>
        </a:xfrm>
        <a:prstGeom prst="rect">
          <a:avLst/>
        </a:prstGeom>
        <a:noFill/>
        <a:ln>
          <a:noFill/>
        </a:ln>
        <a:effectLst/>
      </dsp:spPr>
      <dsp:style>
        <a:lnRef idx="0">
          <a:scrgbClr r="0" g="0" b="0"/>
        </a:lnRef>
        <a:fillRef idx="0">
          <a:scrgbClr r="0" g="0" b="0"/>
        </a:fillRef>
        <a:effectRef idx="0">
          <a:scrgbClr r="0" g="0" b="0"/>
        </a:effectRef>
        <a:fontRef idx="minor"/>
      </dsp:style>
    </dsp:sp>
    <dsp:sp modelId="{3A72BD8F-9918-4FB1-89DE-5B88ED5E5590}">
      <dsp:nvSpPr>
        <dsp:cNvPr id="0" name=""/>
        <dsp:cNvSpPr/>
      </dsp:nvSpPr>
      <dsp:spPr>
        <a:xfrm>
          <a:off x="7857282" y="1576804"/>
          <a:ext cx="319900" cy="319900"/>
        </a:xfrm>
        <a:prstGeom prst="ellipse">
          <a:avLst/>
        </a:prstGeom>
        <a:solidFill>
          <a:schemeClr val="accent3">
            <a:hueOff val="2551152"/>
            <a:satOff val="94118"/>
            <a:lumOff val="-138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73922F-26F5-407C-BB19-6E1CD7A868B4}">
      <dsp:nvSpPr>
        <dsp:cNvPr id="0" name=""/>
        <dsp:cNvSpPr/>
      </dsp:nvSpPr>
      <dsp:spPr>
        <a:xfrm rot="17700000">
          <a:off x="7478403" y="2022055"/>
          <a:ext cx="662742" cy="319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7940" bIns="0" numCol="1" spcCol="1270" anchor="ctr" anchorCtr="0">
          <a:noAutofit/>
        </a:bodyPr>
        <a:lstStyle/>
        <a:p>
          <a:pPr marL="0" lvl="0" indent="0" algn="r" defTabSz="488950">
            <a:lnSpc>
              <a:spcPct val="90000"/>
            </a:lnSpc>
            <a:spcBef>
              <a:spcPct val="0"/>
            </a:spcBef>
            <a:spcAft>
              <a:spcPct val="35000"/>
            </a:spcAft>
            <a:buNone/>
          </a:pPr>
          <a:r>
            <a:rPr lang="fr-CA" sz="1100" kern="1200" dirty="0"/>
            <a:t>Octobre 2023</a:t>
          </a:r>
        </a:p>
      </dsp:txBody>
      <dsp:txXfrm>
        <a:off x="7478403" y="2022055"/>
        <a:ext cx="662742" cy="319549"/>
      </dsp:txXfrm>
    </dsp:sp>
    <dsp:sp modelId="{3ADE8594-15B5-44BC-9161-C98BFB4DDC7E}">
      <dsp:nvSpPr>
        <dsp:cNvPr id="0" name=""/>
        <dsp:cNvSpPr/>
      </dsp:nvSpPr>
      <dsp:spPr>
        <a:xfrm rot="17700000">
          <a:off x="7893319" y="1131903"/>
          <a:ext cx="662742" cy="319549"/>
        </a:xfrm>
        <a:prstGeom prst="rect">
          <a:avLst/>
        </a:prstGeom>
        <a:noFill/>
        <a:ln>
          <a:noFill/>
        </a:ln>
        <a:effectLst/>
      </dsp:spPr>
      <dsp:style>
        <a:lnRef idx="0">
          <a:scrgbClr r="0" g="0" b="0"/>
        </a:lnRef>
        <a:fillRef idx="0">
          <a:scrgbClr r="0" g="0" b="0"/>
        </a:fillRef>
        <a:effectRef idx="0">
          <a:scrgbClr r="0" g="0" b="0"/>
        </a:effectRef>
        <a:fontRef idx="minor"/>
      </dsp:style>
    </dsp:sp>
    <dsp:sp modelId="{2507B932-88DA-44E8-B2C4-793FF29A56A3}">
      <dsp:nvSpPr>
        <dsp:cNvPr id="0" name=""/>
        <dsp:cNvSpPr/>
      </dsp:nvSpPr>
      <dsp:spPr>
        <a:xfrm>
          <a:off x="8223556" y="1576804"/>
          <a:ext cx="319900" cy="319900"/>
        </a:xfrm>
        <a:prstGeom prst="ellipse">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D9CD43-6C8E-4C8B-9A5F-A8C5271F4220}">
      <dsp:nvSpPr>
        <dsp:cNvPr id="0" name=""/>
        <dsp:cNvSpPr/>
      </dsp:nvSpPr>
      <dsp:spPr>
        <a:xfrm rot="17700000">
          <a:off x="7844677" y="2022055"/>
          <a:ext cx="662742" cy="319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7940" bIns="0" numCol="1" spcCol="1270" anchor="ctr" anchorCtr="0">
          <a:noAutofit/>
        </a:bodyPr>
        <a:lstStyle/>
        <a:p>
          <a:pPr marL="0" lvl="0" indent="0" algn="r" defTabSz="488950">
            <a:lnSpc>
              <a:spcPct val="90000"/>
            </a:lnSpc>
            <a:spcBef>
              <a:spcPct val="0"/>
            </a:spcBef>
            <a:spcAft>
              <a:spcPct val="35000"/>
            </a:spcAft>
            <a:buNone/>
          </a:pPr>
          <a:r>
            <a:rPr lang="fr-CA" sz="1100" kern="1200" dirty="0"/>
            <a:t>Novembre 2023</a:t>
          </a:r>
        </a:p>
      </dsp:txBody>
      <dsp:txXfrm>
        <a:off x="7844677" y="2022055"/>
        <a:ext cx="662742" cy="319549"/>
      </dsp:txXfrm>
    </dsp:sp>
    <dsp:sp modelId="{A4C4A7C5-7B50-4C8B-9B77-E4DB13D8060A}">
      <dsp:nvSpPr>
        <dsp:cNvPr id="0" name=""/>
        <dsp:cNvSpPr/>
      </dsp:nvSpPr>
      <dsp:spPr>
        <a:xfrm rot="17700000">
          <a:off x="8259593" y="1131903"/>
          <a:ext cx="662742" cy="319549"/>
        </a:xfrm>
        <a:prstGeom prst="rect">
          <a:avLst/>
        </a:prstGeom>
        <a:noFill/>
        <a:ln>
          <a:noFill/>
        </a:ln>
        <a:effectLst/>
      </dsp:spPr>
      <dsp:style>
        <a:lnRef idx="0">
          <a:scrgbClr r="0" g="0" b="0"/>
        </a:lnRef>
        <a:fillRef idx="0">
          <a:scrgbClr r="0" g="0" b="0"/>
        </a:fillRef>
        <a:effectRef idx="0">
          <a:scrgbClr r="0" g="0" b="0"/>
        </a:effectRef>
        <a:fontRef idx="minor"/>
      </dsp:style>
    </dsp:sp>
    <dsp:sp modelId="{1B02F485-1B7A-483F-BA64-29FFD1814F29}">
      <dsp:nvSpPr>
        <dsp:cNvPr id="0" name=""/>
        <dsp:cNvSpPr/>
      </dsp:nvSpPr>
      <dsp:spPr>
        <a:xfrm>
          <a:off x="8589879" y="1428602"/>
          <a:ext cx="616304" cy="616304"/>
        </a:xfrm>
        <a:prstGeom prst="donut">
          <a:avLst>
            <a:gd name="adj" fmla="val 2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CEAA28-51B0-4ECB-963A-D9136EB55162}">
      <dsp:nvSpPr>
        <dsp:cNvPr id="0" name=""/>
        <dsp:cNvSpPr/>
      </dsp:nvSpPr>
      <dsp:spPr>
        <a:xfrm rot="17700000">
          <a:off x="8807037" y="926188"/>
          <a:ext cx="766134" cy="369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0" rIns="0" bIns="0" numCol="1" spcCol="1270" anchor="ctr" anchorCtr="0">
          <a:noAutofit/>
        </a:bodyPr>
        <a:lstStyle/>
        <a:p>
          <a:pPr marL="0" lvl="0" indent="0" algn="l" defTabSz="577850">
            <a:lnSpc>
              <a:spcPct val="90000"/>
            </a:lnSpc>
            <a:spcBef>
              <a:spcPct val="0"/>
            </a:spcBef>
            <a:spcAft>
              <a:spcPct val="35000"/>
            </a:spcAft>
            <a:buNone/>
          </a:pPr>
          <a:r>
            <a:rPr lang="fr-CA" sz="1300" kern="1200" dirty="0"/>
            <a:t>Décembre 2023</a:t>
          </a:r>
        </a:p>
      </dsp:txBody>
      <dsp:txXfrm>
        <a:off x="8807037" y="926188"/>
        <a:ext cx="766134" cy="369217"/>
      </dsp:txXfrm>
    </dsp:sp>
    <dsp:sp modelId="{65CB5849-463C-4586-AC65-1162F4F4A93A}">
      <dsp:nvSpPr>
        <dsp:cNvPr id="0" name=""/>
        <dsp:cNvSpPr/>
      </dsp:nvSpPr>
      <dsp:spPr>
        <a:xfrm>
          <a:off x="9252655" y="1428602"/>
          <a:ext cx="616304" cy="616304"/>
        </a:xfrm>
        <a:prstGeom prst="donut">
          <a:avLst>
            <a:gd name="adj" fmla="val 2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623D3A-3B3D-42B6-BB26-174D6F3F2C24}">
      <dsp:nvSpPr>
        <dsp:cNvPr id="0" name=""/>
        <dsp:cNvSpPr/>
      </dsp:nvSpPr>
      <dsp:spPr>
        <a:xfrm rot="17700000">
          <a:off x="9469813" y="926188"/>
          <a:ext cx="766134" cy="369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0" rIns="0" bIns="0" numCol="1" spcCol="1270" anchor="ctr" anchorCtr="0">
          <a:noAutofit/>
        </a:bodyPr>
        <a:lstStyle/>
        <a:p>
          <a:pPr marL="0" lvl="0" indent="0" algn="l" defTabSz="577850">
            <a:lnSpc>
              <a:spcPct val="90000"/>
            </a:lnSpc>
            <a:spcBef>
              <a:spcPct val="0"/>
            </a:spcBef>
            <a:spcAft>
              <a:spcPct val="35000"/>
            </a:spcAft>
            <a:buNone/>
          </a:pPr>
          <a:r>
            <a:rPr lang="fr-CA" sz="1300" kern="1200" dirty="0"/>
            <a:t>Décembre 2024</a:t>
          </a:r>
        </a:p>
      </dsp:txBody>
      <dsp:txXfrm>
        <a:off x="9469813" y="926188"/>
        <a:ext cx="766134" cy="3692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C10C4C-A8D7-4ECA-9B18-927F013FECA7}">
      <dsp:nvSpPr>
        <dsp:cNvPr id="0" name=""/>
        <dsp:cNvSpPr/>
      </dsp:nvSpPr>
      <dsp:spPr>
        <a:xfrm>
          <a:off x="2322477" y="0"/>
          <a:ext cx="1295498" cy="719721"/>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CA" sz="1900" kern="1200" dirty="0"/>
            <a:t>Ressources financées</a:t>
          </a:r>
        </a:p>
      </dsp:txBody>
      <dsp:txXfrm>
        <a:off x="2343557" y="21080"/>
        <a:ext cx="1253338" cy="677561"/>
      </dsp:txXfrm>
    </dsp:sp>
    <dsp:sp modelId="{60E5EF9A-1D8B-4CFD-B240-9D8F8BB2E2D9}">
      <dsp:nvSpPr>
        <dsp:cNvPr id="0" name=""/>
        <dsp:cNvSpPr/>
      </dsp:nvSpPr>
      <dsp:spPr>
        <a:xfrm>
          <a:off x="4193752" y="0"/>
          <a:ext cx="1295498" cy="719721"/>
        </a:xfrm>
        <a:prstGeom prst="roundRect">
          <a:avLst>
            <a:gd name="adj" fmla="val 1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CA" sz="1900" kern="1200" dirty="0"/>
            <a:t>Ressources allouées</a:t>
          </a:r>
        </a:p>
      </dsp:txBody>
      <dsp:txXfrm>
        <a:off x="4214832" y="21080"/>
        <a:ext cx="1253338" cy="677561"/>
      </dsp:txXfrm>
    </dsp:sp>
    <dsp:sp modelId="{154B9EA1-C3A1-4A7E-A497-22FF9CBCE60B}">
      <dsp:nvSpPr>
        <dsp:cNvPr id="0" name=""/>
        <dsp:cNvSpPr/>
      </dsp:nvSpPr>
      <dsp:spPr>
        <a:xfrm>
          <a:off x="3635968" y="3058815"/>
          <a:ext cx="539790" cy="539790"/>
        </a:xfrm>
        <a:prstGeom prst="triangle">
          <a:avLst/>
        </a:prstGeom>
        <a:solidFill>
          <a:schemeClr val="bg2">
            <a:lumMod val="10000"/>
            <a:alpha val="9000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0616A1-B979-4494-B4DB-16C37DC81709}">
      <dsp:nvSpPr>
        <dsp:cNvPr id="0" name=""/>
        <dsp:cNvSpPr/>
      </dsp:nvSpPr>
      <dsp:spPr>
        <a:xfrm rot="240000">
          <a:off x="2285996" y="2827508"/>
          <a:ext cx="3239734" cy="226544"/>
        </a:xfrm>
        <a:prstGeom prst="rect">
          <a:avLst/>
        </a:prstGeom>
        <a:solidFill>
          <a:schemeClr val="bg2">
            <a:lumMod val="50000"/>
            <a:alpha val="9000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C53E9F-5411-4F4A-9C38-6A1E5F84B3EF}">
      <dsp:nvSpPr>
        <dsp:cNvPr id="0" name=""/>
        <dsp:cNvSpPr/>
      </dsp:nvSpPr>
      <dsp:spPr>
        <a:xfrm rot="240000">
          <a:off x="4231175" y="2261092"/>
          <a:ext cx="1292623" cy="6022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CA" sz="1300" kern="1200" dirty="0"/>
            <a:t>Nombre d’inscriptions</a:t>
          </a:r>
        </a:p>
      </dsp:txBody>
      <dsp:txXfrm>
        <a:off x="4260573" y="2290490"/>
        <a:ext cx="1233827" cy="543434"/>
      </dsp:txXfrm>
    </dsp:sp>
    <dsp:sp modelId="{53D039C1-C244-499C-90B0-58DF2EE4C60E}">
      <dsp:nvSpPr>
        <dsp:cNvPr id="0" name=""/>
        <dsp:cNvSpPr/>
      </dsp:nvSpPr>
      <dsp:spPr>
        <a:xfrm rot="240000">
          <a:off x="4277957" y="1613343"/>
          <a:ext cx="1292623" cy="60223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CA" sz="1300" kern="1200"/>
            <a:t>RPTCH003</a:t>
          </a:r>
          <a:endParaRPr lang="fr-CA" sz="1300" kern="1200" dirty="0"/>
        </a:p>
      </dsp:txBody>
      <dsp:txXfrm>
        <a:off x="4307355" y="1642741"/>
        <a:ext cx="1233827" cy="543434"/>
      </dsp:txXfrm>
    </dsp:sp>
    <dsp:sp modelId="{57D04D11-75EC-461B-B9A7-0DC483B1A959}">
      <dsp:nvSpPr>
        <dsp:cNvPr id="0" name=""/>
        <dsp:cNvSpPr/>
      </dsp:nvSpPr>
      <dsp:spPr>
        <a:xfrm rot="240000">
          <a:off x="4324739" y="979988"/>
          <a:ext cx="1292623" cy="60223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CA" sz="1300" kern="1200" dirty="0"/>
            <a:t>Aux profs pour faire la tâche</a:t>
          </a:r>
        </a:p>
      </dsp:txBody>
      <dsp:txXfrm>
        <a:off x="4354137" y="1009386"/>
        <a:ext cx="1233827" cy="543434"/>
      </dsp:txXfrm>
    </dsp:sp>
    <dsp:sp modelId="{F2A10CC7-2F1D-475C-9CA5-143CD86D64EF}">
      <dsp:nvSpPr>
        <dsp:cNvPr id="0" name=""/>
        <dsp:cNvSpPr/>
      </dsp:nvSpPr>
      <dsp:spPr>
        <a:xfrm rot="240000">
          <a:off x="2377893" y="2131542"/>
          <a:ext cx="1292623" cy="60223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CA" sz="1300" kern="1200" dirty="0"/>
            <a:t>Autres sources de financement</a:t>
          </a:r>
        </a:p>
      </dsp:txBody>
      <dsp:txXfrm>
        <a:off x="2407291" y="2160940"/>
        <a:ext cx="1233827" cy="543434"/>
      </dsp:txXfrm>
    </dsp:sp>
    <dsp:sp modelId="{E65551B1-D345-42E0-8B19-70124C83A1FB}">
      <dsp:nvSpPr>
        <dsp:cNvPr id="0" name=""/>
        <dsp:cNvSpPr/>
      </dsp:nvSpPr>
      <dsp:spPr>
        <a:xfrm rot="240000">
          <a:off x="2424675" y="1483793"/>
          <a:ext cx="1292623" cy="60223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CA" sz="1300" kern="1200" dirty="0"/>
            <a:t>CC + FABRES+ FIN005</a:t>
          </a:r>
        </a:p>
      </dsp:txBody>
      <dsp:txXfrm>
        <a:off x="2454073" y="1513191"/>
        <a:ext cx="1233827" cy="5434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BFB082-CE11-4BCE-8206-AAB57EB473BE}">
      <dsp:nvSpPr>
        <dsp:cNvPr id="0" name=""/>
        <dsp:cNvSpPr/>
      </dsp:nvSpPr>
      <dsp:spPr>
        <a:xfrm>
          <a:off x="0" y="788282"/>
          <a:ext cx="567295" cy="63554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CA" sz="1200" kern="1200" dirty="0"/>
            <a:t>Fixe</a:t>
          </a:r>
        </a:p>
      </dsp:txBody>
      <dsp:txXfrm>
        <a:off x="16616" y="804898"/>
        <a:ext cx="534063" cy="602316"/>
      </dsp:txXfrm>
    </dsp:sp>
    <dsp:sp modelId="{B2BE358F-00F4-47D0-AF11-F7574ED24F5F}">
      <dsp:nvSpPr>
        <dsp:cNvPr id="0" name=""/>
        <dsp:cNvSpPr/>
      </dsp:nvSpPr>
      <dsp:spPr>
        <a:xfrm>
          <a:off x="624025" y="1035711"/>
          <a:ext cx="120266" cy="14068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r-CA" sz="600" kern="1200"/>
        </a:p>
      </dsp:txBody>
      <dsp:txXfrm>
        <a:off x="624025" y="1063849"/>
        <a:ext cx="84186" cy="84413"/>
      </dsp:txXfrm>
    </dsp:sp>
    <dsp:sp modelId="{A9E755CC-6FC4-4DE3-AD70-7962369B58AE}">
      <dsp:nvSpPr>
        <dsp:cNvPr id="0" name=""/>
        <dsp:cNvSpPr/>
      </dsp:nvSpPr>
      <dsp:spPr>
        <a:xfrm>
          <a:off x="794213" y="788282"/>
          <a:ext cx="567295" cy="635548"/>
        </a:xfrm>
        <a:prstGeom prst="roundRect">
          <a:avLst>
            <a:gd name="adj" fmla="val 10000"/>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CA" sz="1200" kern="1200" dirty="0"/>
            <a:t>Fixe</a:t>
          </a:r>
        </a:p>
      </dsp:txBody>
      <dsp:txXfrm>
        <a:off x="810829" y="804898"/>
        <a:ext cx="534063" cy="602316"/>
      </dsp:txXfrm>
    </dsp:sp>
    <dsp:sp modelId="{5C2A95C1-A10B-497C-B3CA-372EDF1B53A2}">
      <dsp:nvSpPr>
        <dsp:cNvPr id="0" name=""/>
        <dsp:cNvSpPr/>
      </dsp:nvSpPr>
      <dsp:spPr>
        <a:xfrm>
          <a:off x="1418239" y="1035711"/>
          <a:ext cx="120266" cy="140689"/>
        </a:xfrm>
        <a:prstGeom prst="rightArrow">
          <a:avLst>
            <a:gd name="adj1" fmla="val 60000"/>
            <a:gd name="adj2" fmla="val 50000"/>
          </a:avLst>
        </a:prstGeom>
        <a:solidFill>
          <a:schemeClr val="accent2">
            <a:hueOff val="-363841"/>
            <a:satOff val="-20982"/>
            <a:lumOff val="215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r-CA" sz="600" kern="1200"/>
        </a:p>
      </dsp:txBody>
      <dsp:txXfrm>
        <a:off x="1418239" y="1063849"/>
        <a:ext cx="84186" cy="84413"/>
      </dsp:txXfrm>
    </dsp:sp>
    <dsp:sp modelId="{6758E4DE-DDA7-4778-BEAE-DBDD48909CCB}">
      <dsp:nvSpPr>
        <dsp:cNvPr id="0" name=""/>
        <dsp:cNvSpPr/>
      </dsp:nvSpPr>
      <dsp:spPr>
        <a:xfrm>
          <a:off x="1588427" y="788282"/>
          <a:ext cx="567295" cy="635548"/>
        </a:xfrm>
        <a:prstGeom prst="roundRect">
          <a:avLst>
            <a:gd name="adj" fmla="val 10000"/>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CA" sz="1200" kern="1200" dirty="0"/>
            <a:t>Pl. </a:t>
          </a:r>
          <a:r>
            <a:rPr lang="fr-CA" sz="1200" kern="1200" dirty="0" err="1"/>
            <a:t>strat</a:t>
          </a:r>
          <a:r>
            <a:rPr lang="fr-CA" sz="1200" kern="1200" dirty="0"/>
            <a:t>.</a:t>
          </a:r>
        </a:p>
      </dsp:txBody>
      <dsp:txXfrm>
        <a:off x="1605043" y="804898"/>
        <a:ext cx="534063" cy="602316"/>
      </dsp:txXfrm>
    </dsp:sp>
    <dsp:sp modelId="{9D7150D9-7CF2-4360-AF98-FED7C098E1A7}">
      <dsp:nvSpPr>
        <dsp:cNvPr id="0" name=""/>
        <dsp:cNvSpPr/>
      </dsp:nvSpPr>
      <dsp:spPr>
        <a:xfrm>
          <a:off x="2212452" y="1035711"/>
          <a:ext cx="120266" cy="140689"/>
        </a:xfrm>
        <a:prstGeom prst="rightArrow">
          <a:avLst>
            <a:gd name="adj1" fmla="val 60000"/>
            <a:gd name="adj2" fmla="val 5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r-CA" sz="600" kern="1200"/>
        </a:p>
      </dsp:txBody>
      <dsp:txXfrm>
        <a:off x="2212452" y="1063849"/>
        <a:ext cx="84186" cy="84413"/>
      </dsp:txXfrm>
    </dsp:sp>
    <dsp:sp modelId="{C073957B-74E4-481D-9C93-B42EEEC3CD64}">
      <dsp:nvSpPr>
        <dsp:cNvPr id="0" name=""/>
        <dsp:cNvSpPr/>
      </dsp:nvSpPr>
      <dsp:spPr>
        <a:xfrm>
          <a:off x="2382641" y="788282"/>
          <a:ext cx="567295" cy="635548"/>
        </a:xfrm>
        <a:prstGeom prst="roundRect">
          <a:avLst>
            <a:gd name="adj" fmla="val 10000"/>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CA" sz="1200" kern="1200" dirty="0"/>
            <a:t>CP</a:t>
          </a:r>
        </a:p>
      </dsp:txBody>
      <dsp:txXfrm>
        <a:off x="2399257" y="804898"/>
        <a:ext cx="534063" cy="602316"/>
      </dsp:txXfrm>
    </dsp:sp>
    <dsp:sp modelId="{26817A7D-CF23-434D-A8DC-7115F6224DFA}">
      <dsp:nvSpPr>
        <dsp:cNvPr id="0" name=""/>
        <dsp:cNvSpPr/>
      </dsp:nvSpPr>
      <dsp:spPr>
        <a:xfrm>
          <a:off x="3006666" y="1035711"/>
          <a:ext cx="120266" cy="140689"/>
        </a:xfrm>
        <a:prstGeom prst="rightArrow">
          <a:avLst>
            <a:gd name="adj1" fmla="val 60000"/>
            <a:gd name="adj2" fmla="val 50000"/>
          </a:avLst>
        </a:prstGeom>
        <a:solidFill>
          <a:schemeClr val="accent2">
            <a:hueOff val="-1091522"/>
            <a:satOff val="-62946"/>
            <a:lumOff val="647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r-CA" sz="600" kern="1200"/>
        </a:p>
      </dsp:txBody>
      <dsp:txXfrm>
        <a:off x="3006666" y="1063849"/>
        <a:ext cx="84186" cy="84413"/>
      </dsp:txXfrm>
    </dsp:sp>
    <dsp:sp modelId="{9FB0C1ED-DD55-4547-867A-D6E0A33E0F7E}">
      <dsp:nvSpPr>
        <dsp:cNvPr id="0" name=""/>
        <dsp:cNvSpPr/>
      </dsp:nvSpPr>
      <dsp:spPr>
        <a:xfrm>
          <a:off x="3176855" y="788282"/>
          <a:ext cx="567295" cy="635548"/>
        </a:xfrm>
        <a:prstGeom prst="roundRect">
          <a:avLst>
            <a:gd name="adj" fmla="val 10000"/>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CA" sz="1200" kern="1200" dirty="0"/>
            <a:t>Coord. Stages SI</a:t>
          </a:r>
        </a:p>
      </dsp:txBody>
      <dsp:txXfrm>
        <a:off x="3193471" y="804898"/>
        <a:ext cx="534063" cy="602316"/>
      </dsp:txXfrm>
    </dsp:sp>
    <dsp:sp modelId="{5AF4738E-319C-4EA6-AAD6-6C4EC5A71D6E}">
      <dsp:nvSpPr>
        <dsp:cNvPr id="0" name=""/>
        <dsp:cNvSpPr/>
      </dsp:nvSpPr>
      <dsp:spPr>
        <a:xfrm>
          <a:off x="3800880" y="1035711"/>
          <a:ext cx="120266" cy="140689"/>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r-CA" sz="600" kern="1200"/>
        </a:p>
      </dsp:txBody>
      <dsp:txXfrm>
        <a:off x="3800880" y="1063849"/>
        <a:ext cx="84186" cy="84413"/>
      </dsp:txXfrm>
    </dsp:sp>
    <dsp:sp modelId="{2D26FECA-672F-46B4-A332-C7E8F03C0BFD}">
      <dsp:nvSpPr>
        <dsp:cNvPr id="0" name=""/>
        <dsp:cNvSpPr/>
      </dsp:nvSpPr>
      <dsp:spPr>
        <a:xfrm>
          <a:off x="3971069" y="788282"/>
          <a:ext cx="567295" cy="635548"/>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CA" sz="1200" kern="1200" dirty="0"/>
            <a:t>Coord. stages</a:t>
          </a:r>
        </a:p>
      </dsp:txBody>
      <dsp:txXfrm>
        <a:off x="3987685" y="804898"/>
        <a:ext cx="534063" cy="6023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F619CE-6207-4511-9AD3-920E428F17B7}">
      <dsp:nvSpPr>
        <dsp:cNvPr id="0" name=""/>
        <dsp:cNvSpPr/>
      </dsp:nvSpPr>
      <dsp:spPr>
        <a:xfrm>
          <a:off x="0" y="166039"/>
          <a:ext cx="1997905" cy="119874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fr-CA" sz="2700" kern="1200" dirty="0"/>
            <a:t>Nombreuses </a:t>
          </a:r>
          <a:r>
            <a:rPr lang="fr-CA" sz="2700" kern="1200" dirty="0" err="1"/>
            <a:t>prép</a:t>
          </a:r>
          <a:r>
            <a:rPr lang="fr-CA" sz="2700" kern="1200" dirty="0"/>
            <a:t>.</a:t>
          </a:r>
        </a:p>
      </dsp:txBody>
      <dsp:txXfrm>
        <a:off x="0" y="166039"/>
        <a:ext cx="1997905" cy="1198743"/>
      </dsp:txXfrm>
    </dsp:sp>
    <dsp:sp modelId="{E164050E-7AD9-4809-BE8B-00A9B0BD4FEA}">
      <dsp:nvSpPr>
        <dsp:cNvPr id="0" name=""/>
        <dsp:cNvSpPr/>
      </dsp:nvSpPr>
      <dsp:spPr>
        <a:xfrm>
          <a:off x="2200214" y="210021"/>
          <a:ext cx="1997905" cy="119874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fr-CA" sz="2700" kern="1200" dirty="0"/>
            <a:t>Nombreux élèves</a:t>
          </a:r>
        </a:p>
      </dsp:txBody>
      <dsp:txXfrm>
        <a:off x="2200214" y="210021"/>
        <a:ext cx="1997905" cy="1198743"/>
      </dsp:txXfrm>
    </dsp:sp>
    <dsp:sp modelId="{F36A764F-CC5B-4B85-9506-323F1A94B8D3}">
      <dsp:nvSpPr>
        <dsp:cNvPr id="0" name=""/>
        <dsp:cNvSpPr/>
      </dsp:nvSpPr>
      <dsp:spPr>
        <a:xfrm>
          <a:off x="4397911" y="210021"/>
          <a:ext cx="1997905" cy="119874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fr-CA" sz="2700" kern="1200" dirty="0"/>
            <a:t>Stages en SI</a:t>
          </a:r>
        </a:p>
      </dsp:txBody>
      <dsp:txXfrm>
        <a:off x="4397911" y="210021"/>
        <a:ext cx="1997905" cy="1198743"/>
      </dsp:txXfrm>
    </dsp:sp>
    <dsp:sp modelId="{53393488-21BA-45B0-9454-263498918ECB}">
      <dsp:nvSpPr>
        <dsp:cNvPr id="0" name=""/>
        <dsp:cNvSpPr/>
      </dsp:nvSpPr>
      <dsp:spPr>
        <a:xfrm>
          <a:off x="6595607" y="210021"/>
          <a:ext cx="1997905" cy="11987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fr-CA" sz="2700" kern="1200" dirty="0"/>
            <a:t>Ci &gt; 85</a:t>
          </a:r>
        </a:p>
      </dsp:txBody>
      <dsp:txXfrm>
        <a:off x="6595607" y="210021"/>
        <a:ext cx="1997905" cy="11987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BFB082-CE11-4BCE-8206-AAB57EB473BE}">
      <dsp:nvSpPr>
        <dsp:cNvPr id="0" name=""/>
        <dsp:cNvSpPr/>
      </dsp:nvSpPr>
      <dsp:spPr>
        <a:xfrm>
          <a:off x="0" y="788282"/>
          <a:ext cx="567295" cy="63554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CA" sz="1200" kern="1200" dirty="0"/>
            <a:t>Fixe</a:t>
          </a:r>
        </a:p>
      </dsp:txBody>
      <dsp:txXfrm>
        <a:off x="16616" y="804898"/>
        <a:ext cx="534063" cy="602316"/>
      </dsp:txXfrm>
    </dsp:sp>
    <dsp:sp modelId="{B2BE358F-00F4-47D0-AF11-F7574ED24F5F}">
      <dsp:nvSpPr>
        <dsp:cNvPr id="0" name=""/>
        <dsp:cNvSpPr/>
      </dsp:nvSpPr>
      <dsp:spPr>
        <a:xfrm>
          <a:off x="624025" y="1035711"/>
          <a:ext cx="120266" cy="14068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r-CA" sz="600" kern="1200"/>
        </a:p>
      </dsp:txBody>
      <dsp:txXfrm>
        <a:off x="624025" y="1063849"/>
        <a:ext cx="84186" cy="84413"/>
      </dsp:txXfrm>
    </dsp:sp>
    <dsp:sp modelId="{A9E755CC-6FC4-4DE3-AD70-7962369B58AE}">
      <dsp:nvSpPr>
        <dsp:cNvPr id="0" name=""/>
        <dsp:cNvSpPr/>
      </dsp:nvSpPr>
      <dsp:spPr>
        <a:xfrm>
          <a:off x="794213" y="788282"/>
          <a:ext cx="567295" cy="635548"/>
        </a:xfrm>
        <a:prstGeom prst="roundRect">
          <a:avLst>
            <a:gd name="adj" fmla="val 10000"/>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CA" sz="1200" kern="1200" dirty="0"/>
            <a:t>Fixe</a:t>
          </a:r>
        </a:p>
      </dsp:txBody>
      <dsp:txXfrm>
        <a:off x="810829" y="804898"/>
        <a:ext cx="534063" cy="602316"/>
      </dsp:txXfrm>
    </dsp:sp>
    <dsp:sp modelId="{5C2A95C1-A10B-497C-B3CA-372EDF1B53A2}">
      <dsp:nvSpPr>
        <dsp:cNvPr id="0" name=""/>
        <dsp:cNvSpPr/>
      </dsp:nvSpPr>
      <dsp:spPr>
        <a:xfrm>
          <a:off x="1418239" y="1035711"/>
          <a:ext cx="120266" cy="140689"/>
        </a:xfrm>
        <a:prstGeom prst="rightArrow">
          <a:avLst>
            <a:gd name="adj1" fmla="val 60000"/>
            <a:gd name="adj2" fmla="val 50000"/>
          </a:avLst>
        </a:prstGeom>
        <a:solidFill>
          <a:schemeClr val="accent2">
            <a:hueOff val="-363841"/>
            <a:satOff val="-20982"/>
            <a:lumOff val="215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r-CA" sz="600" kern="1200"/>
        </a:p>
      </dsp:txBody>
      <dsp:txXfrm>
        <a:off x="1418239" y="1063849"/>
        <a:ext cx="84186" cy="84413"/>
      </dsp:txXfrm>
    </dsp:sp>
    <dsp:sp modelId="{6758E4DE-DDA7-4778-BEAE-DBDD48909CCB}">
      <dsp:nvSpPr>
        <dsp:cNvPr id="0" name=""/>
        <dsp:cNvSpPr/>
      </dsp:nvSpPr>
      <dsp:spPr>
        <a:xfrm>
          <a:off x="1588427" y="788282"/>
          <a:ext cx="567295" cy="635548"/>
        </a:xfrm>
        <a:prstGeom prst="roundRect">
          <a:avLst>
            <a:gd name="adj" fmla="val 10000"/>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CA" sz="1200" kern="1200" dirty="0"/>
            <a:t>Pl. </a:t>
          </a:r>
          <a:r>
            <a:rPr lang="fr-CA" sz="1200" kern="1200" dirty="0" err="1"/>
            <a:t>strat</a:t>
          </a:r>
          <a:r>
            <a:rPr lang="fr-CA" sz="1200" kern="1200" dirty="0"/>
            <a:t>.</a:t>
          </a:r>
        </a:p>
      </dsp:txBody>
      <dsp:txXfrm>
        <a:off x="1605043" y="804898"/>
        <a:ext cx="534063" cy="602316"/>
      </dsp:txXfrm>
    </dsp:sp>
    <dsp:sp modelId="{9D7150D9-7CF2-4360-AF98-FED7C098E1A7}">
      <dsp:nvSpPr>
        <dsp:cNvPr id="0" name=""/>
        <dsp:cNvSpPr/>
      </dsp:nvSpPr>
      <dsp:spPr>
        <a:xfrm>
          <a:off x="2212452" y="1035711"/>
          <a:ext cx="120266" cy="140689"/>
        </a:xfrm>
        <a:prstGeom prst="rightArrow">
          <a:avLst>
            <a:gd name="adj1" fmla="val 60000"/>
            <a:gd name="adj2" fmla="val 5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r-CA" sz="600" kern="1200"/>
        </a:p>
      </dsp:txBody>
      <dsp:txXfrm>
        <a:off x="2212452" y="1063849"/>
        <a:ext cx="84186" cy="84413"/>
      </dsp:txXfrm>
    </dsp:sp>
    <dsp:sp modelId="{C073957B-74E4-481D-9C93-B42EEEC3CD64}">
      <dsp:nvSpPr>
        <dsp:cNvPr id="0" name=""/>
        <dsp:cNvSpPr/>
      </dsp:nvSpPr>
      <dsp:spPr>
        <a:xfrm>
          <a:off x="2382641" y="788282"/>
          <a:ext cx="567295" cy="635548"/>
        </a:xfrm>
        <a:prstGeom prst="roundRect">
          <a:avLst>
            <a:gd name="adj" fmla="val 10000"/>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CA" sz="1200" kern="1200" dirty="0"/>
            <a:t>CP</a:t>
          </a:r>
        </a:p>
      </dsp:txBody>
      <dsp:txXfrm>
        <a:off x="2399257" y="804898"/>
        <a:ext cx="534063" cy="602316"/>
      </dsp:txXfrm>
    </dsp:sp>
    <dsp:sp modelId="{26817A7D-CF23-434D-A8DC-7115F6224DFA}">
      <dsp:nvSpPr>
        <dsp:cNvPr id="0" name=""/>
        <dsp:cNvSpPr/>
      </dsp:nvSpPr>
      <dsp:spPr>
        <a:xfrm>
          <a:off x="3006666" y="1035711"/>
          <a:ext cx="120266" cy="140689"/>
        </a:xfrm>
        <a:prstGeom prst="rightArrow">
          <a:avLst>
            <a:gd name="adj1" fmla="val 60000"/>
            <a:gd name="adj2" fmla="val 50000"/>
          </a:avLst>
        </a:prstGeom>
        <a:solidFill>
          <a:schemeClr val="accent2">
            <a:hueOff val="-1091522"/>
            <a:satOff val="-62946"/>
            <a:lumOff val="647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r-CA" sz="600" kern="1200"/>
        </a:p>
      </dsp:txBody>
      <dsp:txXfrm>
        <a:off x="3006666" y="1063849"/>
        <a:ext cx="84186" cy="84413"/>
      </dsp:txXfrm>
    </dsp:sp>
    <dsp:sp modelId="{9FB0C1ED-DD55-4547-867A-D6E0A33E0F7E}">
      <dsp:nvSpPr>
        <dsp:cNvPr id="0" name=""/>
        <dsp:cNvSpPr/>
      </dsp:nvSpPr>
      <dsp:spPr>
        <a:xfrm>
          <a:off x="3176855" y="788282"/>
          <a:ext cx="567295" cy="635548"/>
        </a:xfrm>
        <a:prstGeom prst="roundRect">
          <a:avLst>
            <a:gd name="adj" fmla="val 10000"/>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CA" sz="1200" kern="1200" dirty="0"/>
            <a:t>Coord. Stages SI</a:t>
          </a:r>
        </a:p>
      </dsp:txBody>
      <dsp:txXfrm>
        <a:off x="3193471" y="804898"/>
        <a:ext cx="534063" cy="602316"/>
      </dsp:txXfrm>
    </dsp:sp>
    <dsp:sp modelId="{5AF4738E-319C-4EA6-AAD6-6C4EC5A71D6E}">
      <dsp:nvSpPr>
        <dsp:cNvPr id="0" name=""/>
        <dsp:cNvSpPr/>
      </dsp:nvSpPr>
      <dsp:spPr>
        <a:xfrm>
          <a:off x="3800880" y="1035711"/>
          <a:ext cx="120266" cy="140689"/>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r-CA" sz="600" kern="1200"/>
        </a:p>
      </dsp:txBody>
      <dsp:txXfrm>
        <a:off x="3800880" y="1063849"/>
        <a:ext cx="84186" cy="84413"/>
      </dsp:txXfrm>
    </dsp:sp>
    <dsp:sp modelId="{2D26FECA-672F-46B4-A332-C7E8F03C0BFD}">
      <dsp:nvSpPr>
        <dsp:cNvPr id="0" name=""/>
        <dsp:cNvSpPr/>
      </dsp:nvSpPr>
      <dsp:spPr>
        <a:xfrm>
          <a:off x="3971069" y="788282"/>
          <a:ext cx="567295" cy="635548"/>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CA" sz="1200" kern="1200" dirty="0"/>
            <a:t>Coord. stages</a:t>
          </a:r>
        </a:p>
      </dsp:txBody>
      <dsp:txXfrm>
        <a:off x="3987685" y="804898"/>
        <a:ext cx="534063" cy="602316"/>
      </dsp:txXfrm>
    </dsp:sp>
  </dsp:spTree>
</dsp:drawing>
</file>

<file path=ppt/diagrams/layout1.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BFECF99-FAEF-428E-8AF0-CFA26A2D01DF}" type="datetimeFigureOut">
              <a:rPr lang="fr-CA" smtClean="0"/>
              <a:t>2023-05-05</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A0B44DA1-88FA-42AD-943F-C3E58527764F}" type="slidenum">
              <a:rPr lang="fr-CA" smtClean="0"/>
              <a:t>‹N°›</a:t>
            </a:fld>
            <a:endParaRPr lang="fr-CA"/>
          </a:p>
        </p:txBody>
      </p:sp>
    </p:spTree>
    <p:extLst>
      <p:ext uri="{BB962C8B-B14F-4D97-AF65-F5344CB8AC3E}">
        <p14:creationId xmlns:p14="http://schemas.microsoft.com/office/powerpoint/2010/main" val="3294604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BFECF99-FAEF-428E-8AF0-CFA26A2D01DF}" type="datetimeFigureOut">
              <a:rPr lang="fr-CA" smtClean="0"/>
              <a:t>2023-05-05</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A0B44DA1-88FA-42AD-943F-C3E58527764F}" type="slidenum">
              <a:rPr lang="fr-CA" smtClean="0"/>
              <a:t>‹N°›</a:t>
            </a:fld>
            <a:endParaRPr lang="fr-CA"/>
          </a:p>
        </p:txBody>
      </p:sp>
    </p:spTree>
    <p:extLst>
      <p:ext uri="{BB962C8B-B14F-4D97-AF65-F5344CB8AC3E}">
        <p14:creationId xmlns:p14="http://schemas.microsoft.com/office/powerpoint/2010/main" val="2959540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BFECF99-FAEF-428E-8AF0-CFA26A2D01DF}" type="datetimeFigureOut">
              <a:rPr lang="fr-CA" smtClean="0"/>
              <a:t>2023-05-05</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A0B44DA1-88FA-42AD-943F-C3E58527764F}" type="slidenum">
              <a:rPr lang="fr-CA" smtClean="0"/>
              <a:t>‹N°›</a:t>
            </a:fld>
            <a:endParaRPr lang="fr-CA"/>
          </a:p>
        </p:txBody>
      </p:sp>
    </p:spTree>
    <p:extLst>
      <p:ext uri="{BB962C8B-B14F-4D97-AF65-F5344CB8AC3E}">
        <p14:creationId xmlns:p14="http://schemas.microsoft.com/office/powerpoint/2010/main" val="2820219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BFECF99-FAEF-428E-8AF0-CFA26A2D01DF}" type="datetimeFigureOut">
              <a:rPr lang="fr-CA" smtClean="0"/>
              <a:t>2023-05-05</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A0B44DA1-88FA-42AD-943F-C3E58527764F}" type="slidenum">
              <a:rPr lang="fr-CA" smtClean="0"/>
              <a:t>‹N°›</a:t>
            </a:fld>
            <a:endParaRPr lang="fr-CA"/>
          </a:p>
        </p:txBody>
      </p:sp>
    </p:spTree>
    <p:extLst>
      <p:ext uri="{BB962C8B-B14F-4D97-AF65-F5344CB8AC3E}">
        <p14:creationId xmlns:p14="http://schemas.microsoft.com/office/powerpoint/2010/main" val="3024328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BFECF99-FAEF-428E-8AF0-CFA26A2D01DF}" type="datetimeFigureOut">
              <a:rPr lang="fr-CA" smtClean="0"/>
              <a:t>2023-05-05</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A0B44DA1-88FA-42AD-943F-C3E58527764F}" type="slidenum">
              <a:rPr lang="fr-CA" smtClean="0"/>
              <a:t>‹N°›</a:t>
            </a:fld>
            <a:endParaRPr lang="fr-CA"/>
          </a:p>
        </p:txBody>
      </p:sp>
    </p:spTree>
    <p:extLst>
      <p:ext uri="{BB962C8B-B14F-4D97-AF65-F5344CB8AC3E}">
        <p14:creationId xmlns:p14="http://schemas.microsoft.com/office/powerpoint/2010/main" val="2088598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BFECF99-FAEF-428E-8AF0-CFA26A2D01DF}" type="datetimeFigureOut">
              <a:rPr lang="fr-CA" smtClean="0"/>
              <a:t>2023-05-05</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A0B44DA1-88FA-42AD-943F-C3E58527764F}" type="slidenum">
              <a:rPr lang="fr-CA" smtClean="0"/>
              <a:t>‹N°›</a:t>
            </a:fld>
            <a:endParaRPr lang="fr-CA"/>
          </a:p>
        </p:txBody>
      </p:sp>
    </p:spTree>
    <p:extLst>
      <p:ext uri="{BB962C8B-B14F-4D97-AF65-F5344CB8AC3E}">
        <p14:creationId xmlns:p14="http://schemas.microsoft.com/office/powerpoint/2010/main" val="3866820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BFECF99-FAEF-428E-8AF0-CFA26A2D01DF}" type="datetimeFigureOut">
              <a:rPr lang="fr-CA" smtClean="0"/>
              <a:t>2023-05-05</a:t>
            </a:fld>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A0B44DA1-88FA-42AD-943F-C3E58527764F}" type="slidenum">
              <a:rPr lang="fr-CA" smtClean="0"/>
              <a:t>‹N°›</a:t>
            </a:fld>
            <a:endParaRPr lang="fr-CA"/>
          </a:p>
        </p:txBody>
      </p:sp>
    </p:spTree>
    <p:extLst>
      <p:ext uri="{BB962C8B-B14F-4D97-AF65-F5344CB8AC3E}">
        <p14:creationId xmlns:p14="http://schemas.microsoft.com/office/powerpoint/2010/main" val="2294429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BFECF99-FAEF-428E-8AF0-CFA26A2D01DF}" type="datetimeFigureOut">
              <a:rPr lang="fr-CA" smtClean="0"/>
              <a:t>2023-05-05</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A0B44DA1-88FA-42AD-943F-C3E58527764F}" type="slidenum">
              <a:rPr lang="fr-CA" smtClean="0"/>
              <a:t>‹N°›</a:t>
            </a:fld>
            <a:endParaRPr lang="fr-CA"/>
          </a:p>
        </p:txBody>
      </p:sp>
    </p:spTree>
    <p:extLst>
      <p:ext uri="{BB962C8B-B14F-4D97-AF65-F5344CB8AC3E}">
        <p14:creationId xmlns:p14="http://schemas.microsoft.com/office/powerpoint/2010/main" val="2782861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FECF99-FAEF-428E-8AF0-CFA26A2D01DF}" type="datetimeFigureOut">
              <a:rPr lang="fr-CA" smtClean="0"/>
              <a:t>2023-05-05</a:t>
            </a:fld>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A0B44DA1-88FA-42AD-943F-C3E58527764F}" type="slidenum">
              <a:rPr lang="fr-CA" smtClean="0"/>
              <a:t>‹N°›</a:t>
            </a:fld>
            <a:endParaRPr lang="fr-CA"/>
          </a:p>
        </p:txBody>
      </p:sp>
    </p:spTree>
    <p:extLst>
      <p:ext uri="{BB962C8B-B14F-4D97-AF65-F5344CB8AC3E}">
        <p14:creationId xmlns:p14="http://schemas.microsoft.com/office/powerpoint/2010/main" val="3863916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BFECF99-FAEF-428E-8AF0-CFA26A2D01DF}" type="datetimeFigureOut">
              <a:rPr lang="fr-CA" smtClean="0"/>
              <a:t>2023-05-05</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A0B44DA1-88FA-42AD-943F-C3E58527764F}" type="slidenum">
              <a:rPr lang="fr-CA" smtClean="0"/>
              <a:t>‹N°›</a:t>
            </a:fld>
            <a:endParaRPr lang="fr-CA"/>
          </a:p>
        </p:txBody>
      </p:sp>
    </p:spTree>
    <p:extLst>
      <p:ext uri="{BB962C8B-B14F-4D97-AF65-F5344CB8AC3E}">
        <p14:creationId xmlns:p14="http://schemas.microsoft.com/office/powerpoint/2010/main" val="1673807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BFECF99-FAEF-428E-8AF0-CFA26A2D01DF}" type="datetimeFigureOut">
              <a:rPr lang="fr-CA" smtClean="0"/>
              <a:t>2023-05-05</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A0B44DA1-88FA-42AD-943F-C3E58527764F}" type="slidenum">
              <a:rPr lang="fr-CA" smtClean="0"/>
              <a:t>‹N°›</a:t>
            </a:fld>
            <a:endParaRPr lang="fr-CA"/>
          </a:p>
        </p:txBody>
      </p:sp>
    </p:spTree>
    <p:extLst>
      <p:ext uri="{BB962C8B-B14F-4D97-AF65-F5344CB8AC3E}">
        <p14:creationId xmlns:p14="http://schemas.microsoft.com/office/powerpoint/2010/main" val="3599878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000">
              <a:schemeClr val="bg1"/>
            </a:gs>
            <a:gs pos="35000">
              <a:schemeClr val="accent1">
                <a:lumMod val="45000"/>
                <a:lumOff val="55000"/>
              </a:schemeClr>
            </a:gs>
            <a:gs pos="54000">
              <a:schemeClr val="accent1">
                <a:lumMod val="45000"/>
                <a:lumOff val="55000"/>
              </a:schemeClr>
            </a:gs>
            <a:gs pos="72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FECF99-FAEF-428E-8AF0-CFA26A2D01DF}" type="datetimeFigureOut">
              <a:rPr lang="fr-CA" smtClean="0"/>
              <a:t>2023-05-05</a:t>
            </a:fld>
            <a:endParaRPr lang="fr-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B44DA1-88FA-42AD-943F-C3E58527764F}" type="slidenum">
              <a:rPr lang="fr-CA" smtClean="0"/>
              <a:t>‹N°›</a:t>
            </a:fld>
            <a:endParaRPr lang="fr-CA"/>
          </a:p>
        </p:txBody>
      </p:sp>
    </p:spTree>
    <p:extLst>
      <p:ext uri="{BB962C8B-B14F-4D97-AF65-F5344CB8AC3E}">
        <p14:creationId xmlns:p14="http://schemas.microsoft.com/office/powerpoint/2010/main" val="313536856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cdn-contenu.quebec.ca/cdn-contenu/adm/min/education/publications-adm/cegeps/services-administratifs/Regle-budgetaire-cegeps/regime-budgetaire-cegep-2022-2023-mars-2023.pdf" TargetMode="External"/><Relationship Id="rId5"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20minutes.fr/sante/1718247-20151027-personne-doit-avoir-peur-quand-mange-saucisse-grillee"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3.png"/><Relationship Id="rId7" Type="http://schemas.openxmlformats.org/officeDocument/2006/relationships/diagramColors" Target="../diagrams/colors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4.png"/><Relationship Id="rId7" Type="http://schemas.openxmlformats.org/officeDocument/2006/relationships/diagramColors" Target="../diagrams/colors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diagramData" Target="../diagrams/data1.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diagramColors" Target="../diagrams/colors1.xml"/><Relationship Id="rId47" Type="http://schemas.openxmlformats.org/officeDocument/2006/relationships/image" Target="../media/image5.svg"/><Relationship Id="rId50" Type="http://schemas.openxmlformats.org/officeDocument/2006/relationships/image" Target="../media/image8.png"/><Relationship Id="rId55" Type="http://schemas.openxmlformats.org/officeDocument/2006/relationships/image" Target="../media/image13.svg"/><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slideLayout" Target="../slideLayouts/slideLayout2.xml"/><Relationship Id="rId40" Type="http://schemas.openxmlformats.org/officeDocument/2006/relationships/diagramLayout" Target="../diagrams/layout1.xml"/><Relationship Id="rId45" Type="http://schemas.openxmlformats.org/officeDocument/2006/relationships/image" Target="../media/image3.svg"/><Relationship Id="rId53" Type="http://schemas.openxmlformats.org/officeDocument/2006/relationships/image" Target="../media/image11.svg"/><Relationship Id="rId5" Type="http://schemas.openxmlformats.org/officeDocument/2006/relationships/tags" Target="../tags/tag5.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4" Type="http://schemas.openxmlformats.org/officeDocument/2006/relationships/image" Target="../media/image2.png"/><Relationship Id="rId52" Type="http://schemas.openxmlformats.org/officeDocument/2006/relationships/image" Target="../media/image10.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microsoft.com/office/2007/relationships/diagramDrawing" Target="../diagrams/drawing1.xml"/><Relationship Id="rId48" Type="http://schemas.openxmlformats.org/officeDocument/2006/relationships/image" Target="../media/image6.png"/><Relationship Id="rId8" Type="http://schemas.openxmlformats.org/officeDocument/2006/relationships/tags" Target="../tags/tag8.xml"/><Relationship Id="rId51" Type="http://schemas.openxmlformats.org/officeDocument/2006/relationships/image" Target="../media/image9.svg"/><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image" Target="../media/image1.png"/><Relationship Id="rId46" Type="http://schemas.openxmlformats.org/officeDocument/2006/relationships/image" Target="../media/image4.png"/><Relationship Id="rId20" Type="http://schemas.openxmlformats.org/officeDocument/2006/relationships/tags" Target="../tags/tag20.xml"/><Relationship Id="rId41" Type="http://schemas.openxmlformats.org/officeDocument/2006/relationships/diagramQuickStyle" Target="../diagrams/quickStyle1.xml"/><Relationship Id="rId54" Type="http://schemas.openxmlformats.org/officeDocument/2006/relationships/image" Target="../media/image12.png"/><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image" Target="../media/image7.svg"/></Relationships>
</file>

<file path=ppt/slides/_rels/slide4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3.png"/><Relationship Id="rId7" Type="http://schemas.openxmlformats.org/officeDocument/2006/relationships/diagramColors" Target="../diagrams/colors5.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fec.lacsq.org/vos-droits/convention-et-guides/"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cdn-contenu.quebec.ca/cdn-contenu/adm/min/education/publications-adm/cegeps/services-administratifs/Regle-budgetaire-cegeps/regime-budgetaire-cegep-2022-2023-mars-2023.pdf"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fec.lacsq.org/wp-content/uploads/2022/04/CC_FEC_2020-2023_sans_modifications_pour-impression.pdf"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hyperlink" Target="https://cdn-contenu.quebec.ca/cdn-contenu/adm/min/education/publications-adm/cegeps/services-administratifs/Regle-budgetaire-cegeps/regime-budgetaire-cegep-2022-2023-mars-2023.pdf"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CCF0F7C-9B71-2837-2471-ABC7ABA84F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6962" y="5261043"/>
            <a:ext cx="1375353" cy="1375353"/>
          </a:xfrm>
          <a:prstGeom prst="rect">
            <a:avLst/>
          </a:prstGeom>
        </p:spPr>
      </p:pic>
      <p:sp>
        <p:nvSpPr>
          <p:cNvPr id="2" name="ZoneTexte 1">
            <a:extLst>
              <a:ext uri="{FF2B5EF4-FFF2-40B4-BE49-F238E27FC236}">
                <a16:creationId xmlns:a16="http://schemas.microsoft.com/office/drawing/2014/main" id="{2F81D185-C0FB-898C-99CD-D674D0E22726}"/>
              </a:ext>
            </a:extLst>
          </p:cNvPr>
          <p:cNvSpPr txBox="1"/>
          <p:nvPr/>
        </p:nvSpPr>
        <p:spPr>
          <a:xfrm>
            <a:off x="415046" y="1157591"/>
            <a:ext cx="11361907" cy="2862322"/>
          </a:xfrm>
          <a:prstGeom prst="rect">
            <a:avLst/>
          </a:prstGeom>
          <a:noFill/>
        </p:spPr>
        <p:txBody>
          <a:bodyPr wrap="square" rtlCol="0">
            <a:spAutoFit/>
          </a:bodyPr>
          <a:lstStyle/>
          <a:p>
            <a:pPr algn="ctr"/>
            <a:r>
              <a:rPr lang="fr-CA" sz="6000" dirty="0"/>
              <a:t>Formation syndicale sur le financement de l’enseignement au cégep de Drummondville</a:t>
            </a:r>
          </a:p>
        </p:txBody>
      </p:sp>
      <p:sp>
        <p:nvSpPr>
          <p:cNvPr id="3" name="ZoneTexte 2">
            <a:extLst>
              <a:ext uri="{FF2B5EF4-FFF2-40B4-BE49-F238E27FC236}">
                <a16:creationId xmlns:a16="http://schemas.microsoft.com/office/drawing/2014/main" id="{644AF468-03D7-8525-D831-A7EDEB6047F5}"/>
              </a:ext>
            </a:extLst>
          </p:cNvPr>
          <p:cNvSpPr txBox="1"/>
          <p:nvPr/>
        </p:nvSpPr>
        <p:spPr>
          <a:xfrm>
            <a:off x="262647" y="6093820"/>
            <a:ext cx="3774332" cy="646331"/>
          </a:xfrm>
          <a:prstGeom prst="rect">
            <a:avLst/>
          </a:prstGeom>
          <a:noFill/>
        </p:spPr>
        <p:txBody>
          <a:bodyPr wrap="square" rtlCol="0">
            <a:spAutoFit/>
          </a:bodyPr>
          <a:lstStyle/>
          <a:p>
            <a:r>
              <a:rPr lang="fr-CA" dirty="0"/>
              <a:t>13 mars 2023</a:t>
            </a:r>
          </a:p>
          <a:p>
            <a:endParaRPr lang="fr-CA" dirty="0"/>
          </a:p>
        </p:txBody>
      </p:sp>
      <p:sp>
        <p:nvSpPr>
          <p:cNvPr id="4" name="ZoneTexte 3">
            <a:extLst>
              <a:ext uri="{FF2B5EF4-FFF2-40B4-BE49-F238E27FC236}">
                <a16:creationId xmlns:a16="http://schemas.microsoft.com/office/drawing/2014/main" id="{12687DAC-4635-714E-CEA1-928C97B870C4}"/>
              </a:ext>
            </a:extLst>
          </p:cNvPr>
          <p:cNvSpPr txBox="1"/>
          <p:nvPr/>
        </p:nvSpPr>
        <p:spPr>
          <a:xfrm>
            <a:off x="4642339" y="4190427"/>
            <a:ext cx="4160018" cy="369332"/>
          </a:xfrm>
          <a:prstGeom prst="rect">
            <a:avLst/>
          </a:prstGeom>
          <a:noFill/>
        </p:spPr>
        <p:txBody>
          <a:bodyPr wrap="square" rtlCol="0">
            <a:spAutoFit/>
          </a:bodyPr>
          <a:lstStyle/>
          <a:p>
            <a:r>
              <a:rPr lang="fr-CA" dirty="0">
                <a:solidFill>
                  <a:schemeClr val="bg1"/>
                </a:solidFill>
              </a:rPr>
              <a:t>Par Nicolas Parent</a:t>
            </a:r>
          </a:p>
        </p:txBody>
      </p:sp>
    </p:spTree>
    <p:extLst>
      <p:ext uri="{BB962C8B-B14F-4D97-AF65-F5344CB8AC3E}">
        <p14:creationId xmlns:p14="http://schemas.microsoft.com/office/powerpoint/2010/main" val="3319432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046927A4-37B2-26FE-FA1D-2F52C639A8A1}"/>
                  </a:ext>
                </a:extLst>
              </p:cNvPr>
              <p:cNvSpPr>
                <a:spLocks noGrp="1"/>
              </p:cNvSpPr>
              <p:nvPr>
                <p:ph idx="1"/>
              </p:nvPr>
            </p:nvSpPr>
            <p:spPr>
              <a:xfrm>
                <a:off x="838200" y="1601288"/>
                <a:ext cx="10515600" cy="5035107"/>
              </a:xfrm>
            </p:spPr>
            <p:txBody>
              <a:bodyPr>
                <a:normAutofit/>
              </a:bodyPr>
              <a:lstStyle/>
              <a:p>
                <a:pPr marL="0" indent="0">
                  <a:buNone/>
                </a:pPr>
                <a:endParaRPr lang="fr-CA"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fr-CA" b="0" i="1" smtClean="0">
                              <a:latin typeface="Cambria Math" panose="02040503050406030204" pitchFamily="18" charset="0"/>
                            </a:rPr>
                          </m:ctrlPr>
                        </m:sSubPr>
                        <m:e>
                          <m:r>
                            <m:rPr>
                              <m:sty m:val="p"/>
                            </m:rPr>
                            <a:rPr lang="fr-CA" b="0" i="0" smtClean="0">
                              <a:latin typeface="Cambria Math" panose="02040503050406030204" pitchFamily="18" charset="0"/>
                            </a:rPr>
                            <m:t>Pi</m:t>
                          </m:r>
                        </m:e>
                        <m:sub>
                          <m:r>
                            <m:rPr>
                              <m:sty m:val="p"/>
                            </m:rPr>
                            <a:rPr lang="fr-CA" b="0" i="0" smtClean="0">
                              <a:latin typeface="Cambria Math" panose="02040503050406030204" pitchFamily="18" charset="0"/>
                            </a:rPr>
                            <m:t>prog</m:t>
                          </m:r>
                        </m:sub>
                      </m:sSub>
                      <m:r>
                        <a:rPr lang="fr-CA" b="0" i="0" smtClean="0">
                          <a:latin typeface="Cambria Math" panose="02040503050406030204" pitchFamily="18" charset="0"/>
                        </a:rPr>
                        <m:t>=</m:t>
                      </m:r>
                      <m:sSub>
                        <m:sSubPr>
                          <m:ctrlPr>
                            <a:rPr lang="fr-CA" b="0" i="1" smtClean="0">
                              <a:latin typeface="Cambria Math" panose="02040503050406030204" pitchFamily="18" charset="0"/>
                            </a:rPr>
                          </m:ctrlPr>
                        </m:sSubPr>
                        <m:e>
                          <m:r>
                            <m:rPr>
                              <m:sty m:val="p"/>
                            </m:rPr>
                            <a:rPr lang="fr-CA" b="0" i="0" smtClean="0">
                              <a:latin typeface="Cambria Math" panose="02040503050406030204" pitchFamily="18" charset="0"/>
                            </a:rPr>
                            <m:t>K</m:t>
                          </m:r>
                        </m:e>
                        <m:sub>
                          <m:r>
                            <m:rPr>
                              <m:sty m:val="p"/>
                            </m:rPr>
                            <a:rPr lang="fr-CA" b="0" i="0" smtClean="0">
                              <a:latin typeface="Cambria Math" panose="02040503050406030204" pitchFamily="18" charset="0"/>
                            </a:rPr>
                            <m:t>i</m:t>
                          </m:r>
                        </m:sub>
                      </m:sSub>
                      <m:r>
                        <a:rPr lang="fr-CA" b="0" i="0" smtClean="0">
                          <a:latin typeface="Cambria Math" panose="02040503050406030204" pitchFamily="18" charset="0"/>
                        </a:rPr>
                        <m:t>+</m:t>
                      </m:r>
                      <m:sSub>
                        <m:sSubPr>
                          <m:ctrlPr>
                            <a:rPr lang="fr-CA" b="0" i="1" smtClean="0">
                              <a:latin typeface="Cambria Math" panose="02040503050406030204" pitchFamily="18" charset="0"/>
                            </a:rPr>
                          </m:ctrlPr>
                        </m:sSubPr>
                        <m:e>
                          <m:r>
                            <m:rPr>
                              <m:sty m:val="p"/>
                            </m:rPr>
                            <a:rPr lang="fr-CA" b="0" i="0" smtClean="0">
                              <a:latin typeface="Cambria Math" panose="02040503050406030204" pitchFamily="18" charset="0"/>
                            </a:rPr>
                            <m:t>K</m:t>
                          </m:r>
                        </m:e>
                        <m:sub>
                          <m:r>
                            <m:rPr>
                              <m:sty m:val="p"/>
                            </m:rPr>
                            <a:rPr lang="fr-CA" b="0" i="0" smtClean="0">
                              <a:latin typeface="Cambria Math" panose="02040503050406030204" pitchFamily="18" charset="0"/>
                            </a:rPr>
                            <m:t>ir</m:t>
                          </m:r>
                        </m:sub>
                      </m:sSub>
                      <m:r>
                        <a:rPr lang="fr-CA" b="0" i="0" smtClean="0">
                          <a:latin typeface="Cambria Math" panose="02040503050406030204" pitchFamily="18" charset="0"/>
                        </a:rPr>
                        <m:t>+</m:t>
                      </m:r>
                      <m:nary>
                        <m:naryPr>
                          <m:chr m:val="∑"/>
                          <m:subHide m:val="on"/>
                          <m:supHide m:val="on"/>
                          <m:ctrlPr>
                            <a:rPr lang="fr-CA" b="0" i="1" smtClean="0">
                              <a:solidFill>
                                <a:srgbClr val="00B050"/>
                              </a:solidFill>
                              <a:latin typeface="Cambria Math" panose="02040503050406030204" pitchFamily="18" charset="0"/>
                            </a:rPr>
                          </m:ctrlPr>
                        </m:naryPr>
                        <m:sub/>
                        <m:sup/>
                        <m:e>
                          <m:d>
                            <m:dPr>
                              <m:ctrlPr>
                                <a:rPr lang="fr-CA" b="0" i="1" smtClean="0">
                                  <a:solidFill>
                                    <a:srgbClr val="00B050"/>
                                  </a:solidFill>
                                  <a:latin typeface="Cambria Math" panose="02040503050406030204" pitchFamily="18" charset="0"/>
                                </a:rPr>
                              </m:ctrlPr>
                            </m:dPr>
                            <m:e>
                              <m:d>
                                <m:dPr>
                                  <m:ctrlPr>
                                    <a:rPr lang="fr-CA" b="0" i="1" smtClean="0">
                                      <a:solidFill>
                                        <a:srgbClr val="00B050"/>
                                      </a:solidFill>
                                      <a:latin typeface="Cambria Math" panose="02040503050406030204" pitchFamily="18" charset="0"/>
                                    </a:rPr>
                                  </m:ctrlPr>
                                </m:dPr>
                                <m:e>
                                  <m:sSub>
                                    <m:sSubPr>
                                      <m:ctrlPr>
                                        <a:rPr lang="fr-CA" b="0" i="1" smtClean="0">
                                          <a:solidFill>
                                            <a:srgbClr val="00B050"/>
                                          </a:solidFill>
                                          <a:latin typeface="Cambria Math" panose="02040503050406030204" pitchFamily="18" charset="0"/>
                                        </a:rPr>
                                      </m:ctrlPr>
                                    </m:sSubPr>
                                    <m:e>
                                      <m:r>
                                        <m:rPr>
                                          <m:sty m:val="p"/>
                                        </m:rPr>
                                        <a:rPr lang="fr-CA" b="0" i="0" smtClean="0">
                                          <a:solidFill>
                                            <a:srgbClr val="00B050"/>
                                          </a:solidFill>
                                          <a:latin typeface="Cambria Math" panose="02040503050406030204" pitchFamily="18" charset="0"/>
                                        </a:rPr>
                                        <m:t>Norme</m:t>
                                      </m:r>
                                    </m:e>
                                    <m:sub>
                                      <m:r>
                                        <m:rPr>
                                          <m:sty m:val="p"/>
                                        </m:rPr>
                                        <a:rPr lang="fr-CA" b="0" i="0" smtClean="0">
                                          <a:solidFill>
                                            <a:srgbClr val="00B050"/>
                                          </a:solidFill>
                                          <a:latin typeface="Cambria Math" panose="02040503050406030204" pitchFamily="18" charset="0"/>
                                        </a:rPr>
                                        <m:t>p</m:t>
                                      </m:r>
                                    </m:sub>
                                  </m:sSub>
                                  <m:r>
                                    <a:rPr lang="fr-CA" b="0" i="0" smtClean="0">
                                      <a:solidFill>
                                        <a:srgbClr val="00B050"/>
                                      </a:solidFill>
                                      <a:latin typeface="Cambria Math" panose="02040503050406030204" pitchFamily="18" charset="0"/>
                                      <a:ea typeface="Cambria Math" panose="02040503050406030204" pitchFamily="18" charset="0"/>
                                    </a:rPr>
                                    <m:t>×</m:t>
                                  </m:r>
                                  <m:sSub>
                                    <m:sSubPr>
                                      <m:ctrlPr>
                                        <a:rPr lang="fr-CA" b="0" i="1" smtClean="0">
                                          <a:solidFill>
                                            <a:srgbClr val="00B050"/>
                                          </a:solidFill>
                                          <a:latin typeface="Cambria Math" panose="02040503050406030204" pitchFamily="18" charset="0"/>
                                          <a:ea typeface="Cambria Math" panose="02040503050406030204" pitchFamily="18" charset="0"/>
                                        </a:rPr>
                                      </m:ctrlPr>
                                    </m:sSubPr>
                                    <m:e>
                                      <m:r>
                                        <m:rPr>
                                          <m:sty m:val="p"/>
                                        </m:rPr>
                                        <a:rPr lang="fr-CA" b="0" i="0" smtClean="0">
                                          <a:solidFill>
                                            <a:srgbClr val="00B050"/>
                                          </a:solidFill>
                                          <a:latin typeface="Cambria Math" panose="02040503050406030204" pitchFamily="18" charset="0"/>
                                          <a:ea typeface="Cambria Math" panose="02040503050406030204" pitchFamily="18" charset="0"/>
                                        </a:rPr>
                                        <m:t>pes</m:t>
                                      </m:r>
                                    </m:e>
                                    <m:sub>
                                      <m:r>
                                        <m:rPr>
                                          <m:sty m:val="p"/>
                                        </m:rPr>
                                        <a:rPr lang="fr-CA" b="0" i="0" smtClean="0">
                                          <a:solidFill>
                                            <a:srgbClr val="00B050"/>
                                          </a:solidFill>
                                          <a:latin typeface="Cambria Math" panose="02040503050406030204" pitchFamily="18" charset="0"/>
                                          <a:ea typeface="Cambria Math" panose="02040503050406030204" pitchFamily="18" charset="0"/>
                                        </a:rPr>
                                        <m:t>ip</m:t>
                                      </m:r>
                                    </m:sub>
                                  </m:sSub>
                                </m:e>
                              </m:d>
                              <m:r>
                                <a:rPr lang="fr-CA" b="0" i="0" smtClean="0">
                                  <a:solidFill>
                                    <a:srgbClr val="00B050"/>
                                  </a:solidFill>
                                  <a:latin typeface="Cambria Math" panose="02040503050406030204" pitchFamily="18" charset="0"/>
                                </a:rPr>
                                <m:t>+</m:t>
                              </m:r>
                              <m:sSub>
                                <m:sSubPr>
                                  <m:ctrlPr>
                                    <a:rPr lang="fr-CA" b="0" i="1" smtClean="0">
                                      <a:solidFill>
                                        <a:srgbClr val="00B050"/>
                                      </a:solidFill>
                                      <a:latin typeface="Cambria Math" panose="02040503050406030204" pitchFamily="18" charset="0"/>
                                    </a:rPr>
                                  </m:ctrlPr>
                                </m:sSubPr>
                                <m:e>
                                  <m:r>
                                    <m:rPr>
                                      <m:sty m:val="p"/>
                                    </m:rPr>
                                    <a:rPr lang="fr-CA" b="0" i="0" smtClean="0">
                                      <a:solidFill>
                                        <a:srgbClr val="00B050"/>
                                      </a:solidFill>
                                      <a:latin typeface="Cambria Math" panose="02040503050406030204" pitchFamily="18" charset="0"/>
                                    </a:rPr>
                                    <m:t>K</m:t>
                                  </m:r>
                                </m:e>
                                <m:sub>
                                  <m:r>
                                    <m:rPr>
                                      <m:sty m:val="p"/>
                                    </m:rPr>
                                    <a:rPr lang="fr-CA" b="0" i="0" smtClean="0">
                                      <a:solidFill>
                                        <a:srgbClr val="00B050"/>
                                      </a:solidFill>
                                      <a:latin typeface="Cambria Math" panose="02040503050406030204" pitchFamily="18" charset="0"/>
                                    </a:rPr>
                                    <m:t>p</m:t>
                                  </m:r>
                                </m:sub>
                              </m:sSub>
                            </m:e>
                          </m:d>
                          <m:r>
                            <a:rPr lang="fr-CA" b="0" i="0" smtClean="0">
                              <a:solidFill>
                                <a:schemeClr val="tx1"/>
                              </a:solidFill>
                              <a:latin typeface="Cambria Math" panose="02040503050406030204" pitchFamily="18" charset="0"/>
                            </a:rPr>
                            <m:t>+</m:t>
                          </m:r>
                          <m:nary>
                            <m:naryPr>
                              <m:chr m:val="∑"/>
                              <m:subHide m:val="on"/>
                              <m:supHide m:val="on"/>
                              <m:ctrlPr>
                                <a:rPr lang="fr-CA" b="0" i="1" smtClean="0">
                                  <a:solidFill>
                                    <a:schemeClr val="tx1"/>
                                  </a:solidFill>
                                  <a:latin typeface="Cambria Math" panose="02040503050406030204" pitchFamily="18" charset="0"/>
                                </a:rPr>
                              </m:ctrlPr>
                            </m:naryPr>
                            <m:sub/>
                            <m:sup/>
                            <m:e>
                              <m:sSubSup>
                                <m:sSubSupPr>
                                  <m:ctrlPr>
                                    <a:rPr lang="fr-CA" b="0" i="1" smtClean="0">
                                      <a:solidFill>
                                        <a:schemeClr val="tx1"/>
                                      </a:solidFill>
                                      <a:latin typeface="Cambria Math" panose="02040503050406030204" pitchFamily="18" charset="0"/>
                                    </a:rPr>
                                  </m:ctrlPr>
                                </m:sSubSupPr>
                                <m:e>
                                  <m:r>
                                    <m:rPr>
                                      <m:sty m:val="p"/>
                                    </m:rPr>
                                    <a:rPr lang="fr-CA" b="0" i="0" smtClean="0">
                                      <a:solidFill>
                                        <a:schemeClr val="tx1"/>
                                      </a:solidFill>
                                      <a:latin typeface="Cambria Math" panose="02040503050406030204" pitchFamily="18" charset="0"/>
                                    </a:rPr>
                                    <m:t>K</m:t>
                                  </m:r>
                                </m:e>
                                <m:sub>
                                  <m:r>
                                    <m:rPr>
                                      <m:sty m:val="p"/>
                                    </m:rPr>
                                    <a:rPr lang="fr-CA" b="0" i="0" smtClean="0">
                                      <a:solidFill>
                                        <a:schemeClr val="tx1"/>
                                      </a:solidFill>
                                      <a:latin typeface="Cambria Math" panose="02040503050406030204" pitchFamily="18" charset="0"/>
                                    </a:rPr>
                                    <m:t>p</m:t>
                                  </m:r>
                                </m:sub>
                                <m:sup>
                                  <m:r>
                                    <a:rPr lang="fr-CA" b="0" i="0" smtClean="0">
                                      <a:solidFill>
                                        <a:schemeClr val="tx1"/>
                                      </a:solidFill>
                                      <a:latin typeface="Cambria Math" panose="02040503050406030204" pitchFamily="18" charset="0"/>
                                    </a:rPr>
                                    <m:t>′</m:t>
                                  </m:r>
                                </m:sup>
                              </m:sSubSup>
                              <m:r>
                                <a:rPr lang="fr-CA" b="0" i="0" smtClean="0">
                                  <a:solidFill>
                                    <a:schemeClr val="tx1"/>
                                  </a:solidFill>
                                  <a:latin typeface="Cambria Math" panose="02040503050406030204" pitchFamily="18" charset="0"/>
                                </a:rPr>
                                <m:t>+</m:t>
                              </m:r>
                              <m:sSub>
                                <m:sSubPr>
                                  <m:ctrlPr>
                                    <a:rPr lang="fr-CA" b="0" i="1" smtClean="0">
                                      <a:solidFill>
                                        <a:schemeClr val="tx1"/>
                                      </a:solidFill>
                                      <a:latin typeface="Cambria Math" panose="02040503050406030204" pitchFamily="18" charset="0"/>
                                    </a:rPr>
                                  </m:ctrlPr>
                                </m:sSubPr>
                                <m:e>
                                  <m:r>
                                    <m:rPr>
                                      <m:sty m:val="p"/>
                                    </m:rPr>
                                    <a:rPr lang="fr-CA" b="0" i="0" smtClean="0">
                                      <a:solidFill>
                                        <a:schemeClr val="tx1"/>
                                      </a:solidFill>
                                      <a:latin typeface="Cambria Math" panose="02040503050406030204" pitchFamily="18" charset="0"/>
                                    </a:rPr>
                                    <m:t>A</m:t>
                                  </m:r>
                                </m:e>
                                <m:sub>
                                  <m:r>
                                    <m:rPr>
                                      <m:sty m:val="p"/>
                                    </m:rPr>
                                    <a:rPr lang="fr-CA" b="0" i="0" smtClean="0">
                                      <a:solidFill>
                                        <a:schemeClr val="tx1"/>
                                      </a:solidFill>
                                      <a:latin typeface="Cambria Math" panose="02040503050406030204" pitchFamily="18" charset="0"/>
                                    </a:rPr>
                                    <m:t>s</m:t>
                                  </m:r>
                                </m:sub>
                              </m:sSub>
                            </m:e>
                          </m:nary>
                        </m:e>
                      </m:nary>
                    </m:oMath>
                  </m:oMathPara>
                </a14:m>
                <a:endParaRPr lang="fr-CA" dirty="0"/>
              </a:p>
              <a:p>
                <a:pPr marL="0" indent="0">
                  <a:buNone/>
                </a:pPr>
                <a:r>
                  <a:rPr lang="fr-CA" dirty="0"/>
                  <a:t>Les PES sont calculés ainsi:</a:t>
                </a:r>
              </a:p>
              <a:p>
                <a:pPr marL="0" indent="0">
                  <a:buNone/>
                </a:pPr>
                <a:r>
                  <a:rPr lang="fr-CA" dirty="0"/>
                  <a:t>PES = (Période/semaine) x étudiants  </a:t>
                </a:r>
              </a:p>
              <a:p>
                <a:pPr marL="0" indent="0">
                  <a:buNone/>
                </a:pPr>
                <a:r>
                  <a:rPr lang="fr-CA" dirty="0"/>
                  <a:t> </a:t>
                </a:r>
              </a:p>
              <a:p>
                <a:pPr marL="0" indent="0">
                  <a:buNone/>
                </a:pPr>
                <a:br>
                  <a:rPr lang="fr-CA" dirty="0"/>
                </a:br>
                <a:r>
                  <a:rPr lang="fr-CA" dirty="0"/>
                  <a:t>ou</a:t>
                </a:r>
              </a:p>
              <a:p>
                <a:pPr marL="0" indent="0">
                  <a:buNone/>
                </a:pPr>
                <a:r>
                  <a:rPr lang="fr-CA" sz="2400" dirty="0"/>
                  <a:t>PES = (Nombre d’heures total du cours/15) x nombre d’étudiants</a:t>
                </a:r>
              </a:p>
            </p:txBody>
          </p:sp>
        </mc:Choice>
        <mc:Fallback xmlns="">
          <p:sp>
            <p:nvSpPr>
              <p:cNvPr id="3" name="Espace réservé du contenu 2">
                <a:extLst>
                  <a:ext uri="{FF2B5EF4-FFF2-40B4-BE49-F238E27FC236}">
                    <a16:creationId xmlns:a16="http://schemas.microsoft.com/office/drawing/2014/main" id="{046927A4-37B2-26FE-FA1D-2F52C639A8A1}"/>
                  </a:ext>
                </a:extLst>
              </p:cNvPr>
              <p:cNvSpPr>
                <a:spLocks noGrp="1" noRot="1" noChangeAspect="1" noMove="1" noResize="1" noEditPoints="1" noAdjustHandles="1" noChangeArrowheads="1" noChangeShapeType="1" noTextEdit="1"/>
              </p:cNvSpPr>
              <p:nvPr>
                <p:ph idx="1"/>
              </p:nvPr>
            </p:nvSpPr>
            <p:spPr>
              <a:xfrm>
                <a:off x="838200" y="1601288"/>
                <a:ext cx="10515600" cy="5035107"/>
              </a:xfrm>
              <a:blipFill>
                <a:blip r:embed="rId2"/>
                <a:stretch>
                  <a:fillRect l="-1217"/>
                </a:stretch>
              </a:blipFill>
            </p:spPr>
            <p:txBody>
              <a:bodyPr/>
              <a:lstStyle/>
              <a:p>
                <a:r>
                  <a:rPr lang="fr-CA">
                    <a:noFill/>
                  </a:rPr>
                  <a:t> </a:t>
                </a:r>
              </a:p>
            </p:txBody>
          </p:sp>
        </mc:Fallback>
      </mc:AlternateContent>
      <p:pic>
        <p:nvPicPr>
          <p:cNvPr id="4" name="Image 3">
            <a:extLst>
              <a:ext uri="{FF2B5EF4-FFF2-40B4-BE49-F238E27FC236}">
                <a16:creationId xmlns:a16="http://schemas.microsoft.com/office/drawing/2014/main" id="{F530FFD5-814E-1119-E00B-CB7F957CF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6962" y="5261043"/>
            <a:ext cx="1375353" cy="1375353"/>
          </a:xfrm>
          <a:prstGeom prst="rect">
            <a:avLst/>
          </a:prstGeom>
        </p:spPr>
      </p:pic>
      <p:sp>
        <p:nvSpPr>
          <p:cNvPr id="7" name="ZoneTexte 6">
            <a:extLst>
              <a:ext uri="{FF2B5EF4-FFF2-40B4-BE49-F238E27FC236}">
                <a16:creationId xmlns:a16="http://schemas.microsoft.com/office/drawing/2014/main" id="{1787425B-CA31-7261-4E2F-75215A1C652F}"/>
              </a:ext>
            </a:extLst>
          </p:cNvPr>
          <p:cNvSpPr txBox="1"/>
          <p:nvPr/>
        </p:nvSpPr>
        <p:spPr>
          <a:xfrm>
            <a:off x="415046" y="-205748"/>
            <a:ext cx="11361907" cy="920252"/>
          </a:xfrm>
          <a:prstGeom prst="rect">
            <a:avLst/>
          </a:prstGeom>
          <a:noFill/>
        </p:spPr>
        <p:txBody>
          <a:bodyPr wrap="square" rtlCol="0">
            <a:spAutoFit/>
          </a:bodyPr>
          <a:lstStyle/>
          <a:p>
            <a:pPr>
              <a:lnSpc>
                <a:spcPct val="150000"/>
              </a:lnSpc>
            </a:pPr>
            <a:r>
              <a:rPr lang="fr-CA" sz="4000" b="1" dirty="0"/>
              <a:t>QU’EST-CE</a:t>
            </a:r>
            <a:r>
              <a:rPr lang="fr-CA" sz="4000" dirty="0"/>
              <a:t> qui est financé au juste ? </a:t>
            </a:r>
          </a:p>
        </p:txBody>
      </p:sp>
      <p:sp>
        <p:nvSpPr>
          <p:cNvPr id="8" name="ZoneTexte 7">
            <a:extLst>
              <a:ext uri="{FF2B5EF4-FFF2-40B4-BE49-F238E27FC236}">
                <a16:creationId xmlns:a16="http://schemas.microsoft.com/office/drawing/2014/main" id="{34DDAF8E-861B-A61B-5D6F-18B66CC6B8A3}"/>
              </a:ext>
            </a:extLst>
          </p:cNvPr>
          <p:cNvSpPr txBox="1"/>
          <p:nvPr/>
        </p:nvSpPr>
        <p:spPr>
          <a:xfrm>
            <a:off x="480408" y="681037"/>
            <a:ext cx="11361907" cy="920252"/>
          </a:xfrm>
          <a:prstGeom prst="rect">
            <a:avLst/>
          </a:prstGeom>
          <a:noFill/>
        </p:spPr>
        <p:txBody>
          <a:bodyPr wrap="square" rtlCol="0">
            <a:spAutoFit/>
          </a:bodyPr>
          <a:lstStyle/>
          <a:p>
            <a:pPr>
              <a:lnSpc>
                <a:spcPct val="150000"/>
              </a:lnSpc>
            </a:pPr>
            <a:r>
              <a:rPr lang="fr-CA" sz="4000" b="1" dirty="0"/>
              <a:t>Les « Période/étudiant/semaine » (PES)</a:t>
            </a:r>
          </a:p>
        </p:txBody>
      </p:sp>
      <p:sp>
        <p:nvSpPr>
          <p:cNvPr id="10" name="ZoneTexte 9">
            <a:extLst>
              <a:ext uri="{FF2B5EF4-FFF2-40B4-BE49-F238E27FC236}">
                <a16:creationId xmlns:a16="http://schemas.microsoft.com/office/drawing/2014/main" id="{B18DC441-9BA7-0E15-D1C8-C07B515BB1A9}"/>
              </a:ext>
            </a:extLst>
          </p:cNvPr>
          <p:cNvSpPr txBox="1"/>
          <p:nvPr/>
        </p:nvSpPr>
        <p:spPr>
          <a:xfrm>
            <a:off x="1086464" y="3863429"/>
            <a:ext cx="10019070" cy="1323439"/>
          </a:xfrm>
          <a:prstGeom prst="rect">
            <a:avLst/>
          </a:prstGeom>
          <a:noFill/>
        </p:spPr>
        <p:txBody>
          <a:bodyPr wrap="square">
            <a:spAutoFit/>
          </a:bodyPr>
          <a:lstStyle/>
          <a:p>
            <a:pPr marL="0" indent="0">
              <a:buNone/>
            </a:pPr>
            <a:r>
              <a:rPr lang="fr-CA" sz="2000" b="1" dirty="0">
                <a:solidFill>
                  <a:schemeClr val="bg1"/>
                </a:solidFill>
              </a:rPr>
              <a:t>Exemple: Un cours de 3 heures de théorie et 2 heures de laboratoire par semaine à 28 				</a:t>
            </a:r>
            <a:r>
              <a:rPr lang="fr-CA" sz="2000" b="1" dirty="0" err="1">
                <a:solidFill>
                  <a:schemeClr val="bg1"/>
                </a:solidFill>
              </a:rPr>
              <a:t>étudiant.e.s</a:t>
            </a:r>
            <a:r>
              <a:rPr lang="fr-CA" sz="2000" b="1" dirty="0">
                <a:solidFill>
                  <a:schemeClr val="bg1"/>
                </a:solidFill>
              </a:rPr>
              <a:t>.</a:t>
            </a:r>
          </a:p>
          <a:p>
            <a:pPr marL="0" indent="0">
              <a:buNone/>
            </a:pPr>
            <a:r>
              <a:rPr lang="fr-CA" sz="2000" b="1" dirty="0">
                <a:solidFill>
                  <a:schemeClr val="bg1"/>
                </a:solidFill>
              </a:rPr>
              <a:t>		PES = (5 heures / semaine) x 28 étudiants</a:t>
            </a:r>
          </a:p>
          <a:p>
            <a:pPr marL="0" indent="0">
              <a:buNone/>
            </a:pPr>
            <a:r>
              <a:rPr lang="fr-CA" sz="2000" b="1" dirty="0">
                <a:solidFill>
                  <a:schemeClr val="bg1"/>
                </a:solidFill>
              </a:rPr>
              <a:t>		PES = 140</a:t>
            </a:r>
          </a:p>
        </p:txBody>
      </p:sp>
      <p:sp>
        <p:nvSpPr>
          <p:cNvPr id="11" name="ZoneTexte 10">
            <a:extLst>
              <a:ext uri="{FF2B5EF4-FFF2-40B4-BE49-F238E27FC236}">
                <a16:creationId xmlns:a16="http://schemas.microsoft.com/office/drawing/2014/main" id="{77C42C83-FB69-4FE9-9D7E-8E183826FE11}"/>
              </a:ext>
            </a:extLst>
          </p:cNvPr>
          <p:cNvSpPr txBox="1"/>
          <p:nvPr/>
        </p:nvSpPr>
        <p:spPr>
          <a:xfrm>
            <a:off x="1086464" y="5756140"/>
            <a:ext cx="10019070" cy="1015663"/>
          </a:xfrm>
          <a:prstGeom prst="rect">
            <a:avLst/>
          </a:prstGeom>
          <a:noFill/>
        </p:spPr>
        <p:txBody>
          <a:bodyPr wrap="square">
            <a:spAutoFit/>
          </a:bodyPr>
          <a:lstStyle/>
          <a:p>
            <a:pPr marL="0" indent="0">
              <a:buNone/>
            </a:pPr>
            <a:r>
              <a:rPr lang="fr-CA" sz="2000" b="1" dirty="0">
                <a:solidFill>
                  <a:schemeClr val="bg1"/>
                </a:solidFill>
              </a:rPr>
              <a:t>Exemple : Un cours de 60 heures contenant 35 </a:t>
            </a:r>
            <a:r>
              <a:rPr lang="fr-CA" sz="2000" b="1" dirty="0" err="1">
                <a:solidFill>
                  <a:schemeClr val="bg1"/>
                </a:solidFill>
              </a:rPr>
              <a:t>étudiant.e.s</a:t>
            </a:r>
            <a:r>
              <a:rPr lang="fr-CA" sz="2000" b="1" dirty="0">
                <a:solidFill>
                  <a:schemeClr val="bg1"/>
                </a:solidFill>
              </a:rPr>
              <a:t>.</a:t>
            </a:r>
          </a:p>
          <a:p>
            <a:pPr marL="0" indent="0">
              <a:buFont typeface="Arial" panose="020B0604020202020204" pitchFamily="34" charset="0"/>
              <a:buNone/>
            </a:pPr>
            <a:r>
              <a:rPr lang="fr-CA" sz="2000" b="1" dirty="0">
                <a:solidFill>
                  <a:schemeClr val="bg1"/>
                </a:solidFill>
              </a:rPr>
              <a:t>		PES = (60 h/ 15 semaines) x 35 étudiants</a:t>
            </a:r>
          </a:p>
          <a:p>
            <a:pPr marL="0" indent="0">
              <a:buFont typeface="Arial" panose="020B0604020202020204" pitchFamily="34" charset="0"/>
              <a:buNone/>
            </a:pPr>
            <a:r>
              <a:rPr lang="fr-CA" sz="2000" b="1" dirty="0">
                <a:solidFill>
                  <a:schemeClr val="bg1"/>
                </a:solidFill>
              </a:rPr>
              <a:t>		PES = 140</a:t>
            </a:r>
          </a:p>
        </p:txBody>
      </p:sp>
      <p:sp>
        <p:nvSpPr>
          <p:cNvPr id="13" name="ZoneTexte 12">
            <a:extLst>
              <a:ext uri="{FF2B5EF4-FFF2-40B4-BE49-F238E27FC236}">
                <a16:creationId xmlns:a16="http://schemas.microsoft.com/office/drawing/2014/main" id="{8C237D91-AEA8-0909-287C-33FE13F00829}"/>
              </a:ext>
            </a:extLst>
          </p:cNvPr>
          <p:cNvSpPr txBox="1"/>
          <p:nvPr/>
        </p:nvSpPr>
        <p:spPr>
          <a:xfrm>
            <a:off x="6823587" y="2922886"/>
            <a:ext cx="6096000" cy="646331"/>
          </a:xfrm>
          <a:prstGeom prst="rect">
            <a:avLst/>
          </a:prstGeom>
          <a:noFill/>
        </p:spPr>
        <p:txBody>
          <a:bodyPr wrap="square">
            <a:spAutoFit/>
          </a:bodyPr>
          <a:lstStyle/>
          <a:p>
            <a:pPr marL="0" indent="0">
              <a:buNone/>
            </a:pPr>
            <a:r>
              <a:rPr lang="fr-CA" sz="3600" dirty="0">
                <a:solidFill>
                  <a:srgbClr val="FF0000"/>
                </a:solidFill>
              </a:rPr>
              <a:t>PES </a:t>
            </a:r>
            <a:r>
              <a:rPr lang="fr-CA" sz="3600" dirty="0">
                <a:solidFill>
                  <a:srgbClr val="FF0000"/>
                </a:solidFill>
                <a:latin typeface="Times New Roman" panose="02020603050405020304" pitchFamily="18" charset="0"/>
                <a:cs typeface="Times New Roman" panose="02020603050405020304" pitchFamily="18" charset="0"/>
              </a:rPr>
              <a:t>≠ Financement ≠ CI </a:t>
            </a:r>
            <a:endParaRPr lang="fr-CA" sz="3600" dirty="0">
              <a:solidFill>
                <a:srgbClr val="FF0000"/>
              </a:solidFill>
            </a:endParaRPr>
          </a:p>
        </p:txBody>
      </p:sp>
    </p:spTree>
    <p:extLst>
      <p:ext uri="{BB962C8B-B14F-4D97-AF65-F5344CB8AC3E}">
        <p14:creationId xmlns:p14="http://schemas.microsoft.com/office/powerpoint/2010/main" val="292433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C9D5BE-E2BC-82D5-C7E5-D720D4D4D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6962" y="5261043"/>
            <a:ext cx="1375353" cy="1375353"/>
          </a:xfrm>
          <a:prstGeom prst="rect">
            <a:avLst/>
          </a:prstGeom>
        </p:spPr>
      </p:pic>
      <p:sp>
        <p:nvSpPr>
          <p:cNvPr id="5" name="ZoneTexte 4">
            <a:extLst>
              <a:ext uri="{FF2B5EF4-FFF2-40B4-BE49-F238E27FC236}">
                <a16:creationId xmlns:a16="http://schemas.microsoft.com/office/drawing/2014/main" id="{63722EAC-1F9F-9D24-DAED-A8813CDF1E4A}"/>
              </a:ext>
            </a:extLst>
          </p:cNvPr>
          <p:cNvSpPr txBox="1"/>
          <p:nvPr/>
        </p:nvSpPr>
        <p:spPr>
          <a:xfrm>
            <a:off x="415046" y="-205748"/>
            <a:ext cx="11361907" cy="920252"/>
          </a:xfrm>
          <a:prstGeom prst="rect">
            <a:avLst/>
          </a:prstGeom>
          <a:noFill/>
        </p:spPr>
        <p:txBody>
          <a:bodyPr wrap="square" rtlCol="0">
            <a:spAutoFit/>
          </a:bodyPr>
          <a:lstStyle/>
          <a:p>
            <a:pPr>
              <a:lnSpc>
                <a:spcPct val="150000"/>
              </a:lnSpc>
            </a:pPr>
            <a:r>
              <a:rPr lang="fr-CA" sz="4000" b="1" dirty="0"/>
              <a:t>QU’EST-CE</a:t>
            </a:r>
            <a:r>
              <a:rPr lang="fr-CA" sz="4000" dirty="0"/>
              <a:t> qui est financé au juste ? </a:t>
            </a:r>
          </a:p>
        </p:txBody>
      </p:sp>
      <p:sp>
        <p:nvSpPr>
          <p:cNvPr id="15" name="Titre 1">
            <a:extLst>
              <a:ext uri="{FF2B5EF4-FFF2-40B4-BE49-F238E27FC236}">
                <a16:creationId xmlns:a16="http://schemas.microsoft.com/office/drawing/2014/main" id="{B28A6D4A-3102-8D60-6186-6B2B7CFEB90E}"/>
              </a:ext>
            </a:extLst>
          </p:cNvPr>
          <p:cNvSpPr>
            <a:spLocks noGrp="1"/>
          </p:cNvSpPr>
          <p:nvPr>
            <p:ph type="title"/>
          </p:nvPr>
        </p:nvSpPr>
        <p:spPr>
          <a:xfrm>
            <a:off x="838200" y="492641"/>
            <a:ext cx="10515600" cy="1325563"/>
          </a:xfrm>
        </p:spPr>
        <p:txBody>
          <a:bodyPr>
            <a:normAutofit/>
          </a:bodyPr>
          <a:lstStyle/>
          <a:p>
            <a:r>
              <a:rPr lang="fr-CA" dirty="0"/>
              <a:t>La Norme p = courbes de financement</a:t>
            </a:r>
          </a:p>
        </p:txBody>
      </p:sp>
      <p:sp>
        <p:nvSpPr>
          <p:cNvPr id="17" name="Titre 1">
            <a:extLst>
              <a:ext uri="{FF2B5EF4-FFF2-40B4-BE49-F238E27FC236}">
                <a16:creationId xmlns:a16="http://schemas.microsoft.com/office/drawing/2014/main" id="{ECFDA5FC-97CC-0999-9338-ECABD50079ED}"/>
              </a:ext>
            </a:extLst>
          </p:cNvPr>
          <p:cNvSpPr txBox="1">
            <a:spLocks/>
          </p:cNvSpPr>
          <p:nvPr/>
        </p:nvSpPr>
        <p:spPr>
          <a:xfrm>
            <a:off x="9978447" y="3612434"/>
            <a:ext cx="1669393" cy="10781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dirty="0"/>
              <a:t>p. 145</a:t>
            </a:r>
          </a:p>
        </p:txBody>
      </p:sp>
      <p:sp>
        <p:nvSpPr>
          <p:cNvPr id="18" name="Titre 1">
            <a:extLst>
              <a:ext uri="{FF2B5EF4-FFF2-40B4-BE49-F238E27FC236}">
                <a16:creationId xmlns:a16="http://schemas.microsoft.com/office/drawing/2014/main" id="{39EB2B6C-F758-0EBC-41C3-4402028979E7}"/>
              </a:ext>
            </a:extLst>
          </p:cNvPr>
          <p:cNvSpPr txBox="1">
            <a:spLocks/>
          </p:cNvSpPr>
          <p:nvPr/>
        </p:nvSpPr>
        <p:spPr>
          <a:xfrm>
            <a:off x="349686" y="1735300"/>
            <a:ext cx="6538628" cy="37821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dirty="0"/>
              <a:t>Les fonctions (ou formules) des « courbes de financement » sont établies dans la E102</a:t>
            </a:r>
          </a:p>
        </p:txBody>
      </p:sp>
      <mc:AlternateContent xmlns:mc="http://schemas.openxmlformats.org/markup-compatibility/2006" xmlns:a14="http://schemas.microsoft.com/office/drawing/2010/main">
        <mc:Choice Requires="a14">
          <p:sp>
            <p:nvSpPr>
              <p:cNvPr id="19" name="ZoneTexte 18">
                <a:extLst>
                  <a:ext uri="{FF2B5EF4-FFF2-40B4-BE49-F238E27FC236}">
                    <a16:creationId xmlns:a16="http://schemas.microsoft.com/office/drawing/2014/main" id="{C5CE85B7-A0B8-DADA-B0A4-C1A6FEA93FD5}"/>
                  </a:ext>
                </a:extLst>
              </p:cNvPr>
              <p:cNvSpPr txBox="1"/>
              <p:nvPr/>
            </p:nvSpPr>
            <p:spPr>
              <a:xfrm>
                <a:off x="663676" y="1340570"/>
                <a:ext cx="10864645" cy="98668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CA" sz="2400" b="0" i="1" smtClean="0">
                              <a:latin typeface="Cambria Math" panose="02040503050406030204" pitchFamily="18" charset="0"/>
                            </a:rPr>
                          </m:ctrlPr>
                        </m:sSubPr>
                        <m:e>
                          <m:r>
                            <m:rPr>
                              <m:sty m:val="p"/>
                            </m:rPr>
                            <a:rPr lang="fr-CA" sz="2400" b="0" i="0" smtClean="0">
                              <a:latin typeface="Cambria Math" panose="02040503050406030204" pitchFamily="18" charset="0"/>
                            </a:rPr>
                            <m:t>Pi</m:t>
                          </m:r>
                        </m:e>
                        <m:sub>
                          <m:r>
                            <m:rPr>
                              <m:sty m:val="p"/>
                            </m:rPr>
                            <a:rPr lang="fr-CA" sz="2400" b="0" i="0" smtClean="0">
                              <a:latin typeface="Cambria Math" panose="02040503050406030204" pitchFamily="18" charset="0"/>
                            </a:rPr>
                            <m:t>prog</m:t>
                          </m:r>
                        </m:sub>
                      </m:sSub>
                      <m:r>
                        <a:rPr lang="fr-CA" sz="2400" b="0" i="0" smtClean="0">
                          <a:latin typeface="Cambria Math" panose="02040503050406030204" pitchFamily="18" charset="0"/>
                        </a:rPr>
                        <m:t>=</m:t>
                      </m:r>
                      <m:sSub>
                        <m:sSubPr>
                          <m:ctrlPr>
                            <a:rPr lang="fr-CA" sz="2400" b="0" i="1" smtClean="0">
                              <a:solidFill>
                                <a:schemeClr val="tx1"/>
                              </a:solidFill>
                              <a:latin typeface="Cambria Math" panose="02040503050406030204" pitchFamily="18" charset="0"/>
                            </a:rPr>
                          </m:ctrlPr>
                        </m:sSubPr>
                        <m:e>
                          <m:r>
                            <m:rPr>
                              <m:sty m:val="p"/>
                            </m:rPr>
                            <a:rPr lang="fr-CA" sz="2400" b="0" i="0" smtClean="0">
                              <a:solidFill>
                                <a:schemeClr val="tx1"/>
                              </a:solidFill>
                              <a:latin typeface="Cambria Math" panose="02040503050406030204" pitchFamily="18" charset="0"/>
                            </a:rPr>
                            <m:t>K</m:t>
                          </m:r>
                        </m:e>
                        <m:sub>
                          <m:r>
                            <m:rPr>
                              <m:sty m:val="p"/>
                            </m:rPr>
                            <a:rPr lang="fr-CA" sz="2400" b="0" i="0" smtClean="0">
                              <a:solidFill>
                                <a:schemeClr val="tx1"/>
                              </a:solidFill>
                              <a:latin typeface="Cambria Math" panose="02040503050406030204" pitchFamily="18" charset="0"/>
                            </a:rPr>
                            <m:t>i</m:t>
                          </m:r>
                        </m:sub>
                      </m:sSub>
                      <m:r>
                        <a:rPr lang="fr-CA" sz="2400" b="0" i="0" smtClean="0">
                          <a:solidFill>
                            <a:schemeClr val="tx1"/>
                          </a:solidFill>
                          <a:latin typeface="Cambria Math" panose="02040503050406030204" pitchFamily="18" charset="0"/>
                        </a:rPr>
                        <m:t>+</m:t>
                      </m:r>
                      <m:sSub>
                        <m:sSubPr>
                          <m:ctrlPr>
                            <a:rPr lang="fr-CA" sz="2400" b="0" i="1" smtClean="0">
                              <a:solidFill>
                                <a:schemeClr val="tx1"/>
                              </a:solidFill>
                              <a:latin typeface="Cambria Math" panose="02040503050406030204" pitchFamily="18" charset="0"/>
                            </a:rPr>
                          </m:ctrlPr>
                        </m:sSubPr>
                        <m:e>
                          <m:r>
                            <m:rPr>
                              <m:sty m:val="p"/>
                            </m:rPr>
                            <a:rPr lang="fr-CA" sz="2400" b="0" i="0" smtClean="0">
                              <a:solidFill>
                                <a:schemeClr val="tx1"/>
                              </a:solidFill>
                              <a:latin typeface="Cambria Math" panose="02040503050406030204" pitchFamily="18" charset="0"/>
                            </a:rPr>
                            <m:t>K</m:t>
                          </m:r>
                        </m:e>
                        <m:sub>
                          <m:r>
                            <m:rPr>
                              <m:sty m:val="p"/>
                            </m:rPr>
                            <a:rPr lang="fr-CA" sz="2400" b="0" i="0" smtClean="0">
                              <a:solidFill>
                                <a:schemeClr val="tx1"/>
                              </a:solidFill>
                              <a:latin typeface="Cambria Math" panose="02040503050406030204" pitchFamily="18" charset="0"/>
                            </a:rPr>
                            <m:t>ir</m:t>
                          </m:r>
                        </m:sub>
                      </m:sSub>
                      <m:r>
                        <a:rPr lang="fr-CA" sz="2400" b="0" i="0" smtClean="0">
                          <a:latin typeface="Cambria Math" panose="02040503050406030204" pitchFamily="18" charset="0"/>
                        </a:rPr>
                        <m:t>+</m:t>
                      </m:r>
                      <m:nary>
                        <m:naryPr>
                          <m:chr m:val="∑"/>
                          <m:subHide m:val="on"/>
                          <m:supHide m:val="on"/>
                          <m:ctrlPr>
                            <a:rPr lang="fr-CA" sz="2400" b="0" i="1" smtClean="0">
                              <a:latin typeface="Cambria Math" panose="02040503050406030204" pitchFamily="18" charset="0"/>
                            </a:rPr>
                          </m:ctrlPr>
                        </m:naryPr>
                        <m:sub/>
                        <m:sup/>
                        <m:e>
                          <m:d>
                            <m:dPr>
                              <m:ctrlPr>
                                <a:rPr lang="fr-CA" sz="2400" b="0" i="1" smtClean="0">
                                  <a:latin typeface="Cambria Math" panose="02040503050406030204" pitchFamily="18" charset="0"/>
                                </a:rPr>
                              </m:ctrlPr>
                            </m:dPr>
                            <m:e>
                              <m:d>
                                <m:dPr>
                                  <m:ctrlPr>
                                    <a:rPr lang="fr-CA" sz="2400" b="0" i="1" smtClean="0">
                                      <a:latin typeface="Cambria Math" panose="02040503050406030204" pitchFamily="18" charset="0"/>
                                    </a:rPr>
                                  </m:ctrlPr>
                                </m:dPr>
                                <m:e>
                                  <m:sSub>
                                    <m:sSubPr>
                                      <m:ctrlPr>
                                        <a:rPr lang="fr-CA" sz="2400" b="1" i="1" smtClean="0">
                                          <a:solidFill>
                                            <a:schemeClr val="accent1">
                                              <a:lumMod val="75000"/>
                                            </a:schemeClr>
                                          </a:solidFill>
                                          <a:latin typeface="Cambria Math" panose="02040503050406030204" pitchFamily="18" charset="0"/>
                                        </a:rPr>
                                      </m:ctrlPr>
                                    </m:sSubPr>
                                    <m:e>
                                      <m:r>
                                        <a:rPr lang="fr-CA" sz="2400" b="1" i="0" smtClean="0">
                                          <a:solidFill>
                                            <a:schemeClr val="accent1">
                                              <a:lumMod val="75000"/>
                                            </a:schemeClr>
                                          </a:solidFill>
                                          <a:latin typeface="Cambria Math" panose="02040503050406030204" pitchFamily="18" charset="0"/>
                                        </a:rPr>
                                        <m:t>𝐍𝐨𝐫𝐦𝐞</m:t>
                                      </m:r>
                                    </m:e>
                                    <m:sub>
                                      <m:r>
                                        <a:rPr lang="fr-CA" sz="2400" b="1" i="0" smtClean="0">
                                          <a:solidFill>
                                            <a:schemeClr val="accent1">
                                              <a:lumMod val="75000"/>
                                            </a:schemeClr>
                                          </a:solidFill>
                                          <a:latin typeface="Cambria Math" panose="02040503050406030204" pitchFamily="18" charset="0"/>
                                        </a:rPr>
                                        <m:t>𝐩</m:t>
                                      </m:r>
                                    </m:sub>
                                  </m:sSub>
                                  <m:r>
                                    <a:rPr lang="fr-CA" sz="2400" b="0" i="0" smtClean="0">
                                      <a:latin typeface="Cambria Math" panose="02040503050406030204" pitchFamily="18" charset="0"/>
                                      <a:ea typeface="Cambria Math" panose="02040503050406030204" pitchFamily="18" charset="0"/>
                                    </a:rPr>
                                    <m:t>×</m:t>
                                  </m:r>
                                  <m:sSub>
                                    <m:sSubPr>
                                      <m:ctrlPr>
                                        <a:rPr lang="fr-CA" sz="2400" b="0" i="1" smtClean="0">
                                          <a:latin typeface="Cambria Math" panose="02040503050406030204" pitchFamily="18" charset="0"/>
                                          <a:ea typeface="Cambria Math" panose="02040503050406030204" pitchFamily="18" charset="0"/>
                                        </a:rPr>
                                      </m:ctrlPr>
                                    </m:sSubPr>
                                    <m:e>
                                      <m:r>
                                        <m:rPr>
                                          <m:sty m:val="p"/>
                                        </m:rPr>
                                        <a:rPr lang="fr-CA" sz="2400" b="0" i="0" smtClean="0">
                                          <a:latin typeface="Cambria Math" panose="02040503050406030204" pitchFamily="18" charset="0"/>
                                          <a:ea typeface="Cambria Math" panose="02040503050406030204" pitchFamily="18" charset="0"/>
                                        </a:rPr>
                                        <m:t>pes</m:t>
                                      </m:r>
                                    </m:e>
                                    <m:sub>
                                      <m:r>
                                        <m:rPr>
                                          <m:sty m:val="p"/>
                                        </m:rPr>
                                        <a:rPr lang="fr-CA" sz="2400" b="0" i="0" smtClean="0">
                                          <a:latin typeface="Cambria Math" panose="02040503050406030204" pitchFamily="18" charset="0"/>
                                          <a:ea typeface="Cambria Math" panose="02040503050406030204" pitchFamily="18" charset="0"/>
                                        </a:rPr>
                                        <m:t>ip</m:t>
                                      </m:r>
                                    </m:sub>
                                  </m:sSub>
                                </m:e>
                              </m:d>
                              <m:r>
                                <a:rPr lang="fr-CA" sz="2400" b="0" i="0" smtClean="0">
                                  <a:latin typeface="Cambria Math" panose="02040503050406030204" pitchFamily="18" charset="0"/>
                                </a:rPr>
                                <m:t>+</m:t>
                              </m:r>
                              <m:sSub>
                                <m:sSubPr>
                                  <m:ctrlPr>
                                    <a:rPr lang="fr-CA" sz="2400" b="0" i="1" smtClean="0">
                                      <a:latin typeface="Cambria Math" panose="02040503050406030204" pitchFamily="18" charset="0"/>
                                    </a:rPr>
                                  </m:ctrlPr>
                                </m:sSubPr>
                                <m:e>
                                  <m:r>
                                    <m:rPr>
                                      <m:sty m:val="p"/>
                                    </m:rPr>
                                    <a:rPr lang="fr-CA" sz="2400" b="0" i="0" smtClean="0">
                                      <a:latin typeface="Cambria Math" panose="02040503050406030204" pitchFamily="18" charset="0"/>
                                    </a:rPr>
                                    <m:t>K</m:t>
                                  </m:r>
                                </m:e>
                                <m:sub>
                                  <m:r>
                                    <m:rPr>
                                      <m:sty m:val="p"/>
                                    </m:rPr>
                                    <a:rPr lang="fr-CA" sz="2400" b="0" i="0" smtClean="0">
                                      <a:latin typeface="Cambria Math" panose="02040503050406030204" pitchFamily="18" charset="0"/>
                                    </a:rPr>
                                    <m:t>p</m:t>
                                  </m:r>
                                </m:sub>
                              </m:sSub>
                            </m:e>
                          </m:d>
                          <m:r>
                            <a:rPr lang="fr-CA" sz="2400" b="0" i="0" smtClean="0">
                              <a:latin typeface="Cambria Math" panose="02040503050406030204" pitchFamily="18" charset="0"/>
                            </a:rPr>
                            <m:t>+</m:t>
                          </m:r>
                          <m:nary>
                            <m:naryPr>
                              <m:chr m:val="∑"/>
                              <m:subHide m:val="on"/>
                              <m:supHide m:val="on"/>
                              <m:ctrlPr>
                                <a:rPr lang="fr-CA" sz="2400" b="0" i="1" smtClean="0">
                                  <a:solidFill>
                                    <a:schemeClr val="tx1"/>
                                  </a:solidFill>
                                  <a:latin typeface="Cambria Math" panose="02040503050406030204" pitchFamily="18" charset="0"/>
                                </a:rPr>
                              </m:ctrlPr>
                            </m:naryPr>
                            <m:sub/>
                            <m:sup/>
                            <m:e>
                              <m:sSubSup>
                                <m:sSubSupPr>
                                  <m:ctrlPr>
                                    <a:rPr lang="fr-CA" sz="2400" b="0" i="1" smtClean="0">
                                      <a:solidFill>
                                        <a:schemeClr val="tx1"/>
                                      </a:solidFill>
                                      <a:latin typeface="Cambria Math" panose="02040503050406030204" pitchFamily="18" charset="0"/>
                                    </a:rPr>
                                  </m:ctrlPr>
                                </m:sSubSupPr>
                                <m:e>
                                  <m:r>
                                    <m:rPr>
                                      <m:sty m:val="p"/>
                                    </m:rPr>
                                    <a:rPr lang="fr-CA" sz="2400" b="0" i="0" smtClean="0">
                                      <a:solidFill>
                                        <a:schemeClr val="tx1"/>
                                      </a:solidFill>
                                      <a:latin typeface="Cambria Math" panose="02040503050406030204" pitchFamily="18" charset="0"/>
                                    </a:rPr>
                                    <m:t>K</m:t>
                                  </m:r>
                                </m:e>
                                <m:sub>
                                  <m:r>
                                    <m:rPr>
                                      <m:sty m:val="p"/>
                                    </m:rPr>
                                    <a:rPr lang="fr-CA" sz="2400" b="0" i="0" smtClean="0">
                                      <a:solidFill>
                                        <a:schemeClr val="tx1"/>
                                      </a:solidFill>
                                      <a:latin typeface="Cambria Math" panose="02040503050406030204" pitchFamily="18" charset="0"/>
                                    </a:rPr>
                                    <m:t>p</m:t>
                                  </m:r>
                                </m:sub>
                                <m:sup>
                                  <m:r>
                                    <a:rPr lang="fr-CA" sz="2400" b="0" i="0" smtClean="0">
                                      <a:solidFill>
                                        <a:schemeClr val="tx1"/>
                                      </a:solidFill>
                                      <a:latin typeface="Cambria Math" panose="02040503050406030204" pitchFamily="18" charset="0"/>
                                    </a:rPr>
                                    <m:t>′</m:t>
                                  </m:r>
                                </m:sup>
                              </m:sSubSup>
                              <m:r>
                                <a:rPr lang="fr-CA" sz="2400" b="0" i="0" smtClean="0">
                                  <a:solidFill>
                                    <a:schemeClr val="tx1"/>
                                  </a:solidFill>
                                  <a:latin typeface="Cambria Math" panose="02040503050406030204" pitchFamily="18" charset="0"/>
                                </a:rPr>
                                <m:t>+</m:t>
                              </m:r>
                              <m:sSub>
                                <m:sSubPr>
                                  <m:ctrlPr>
                                    <a:rPr lang="fr-CA" sz="2400" b="0" i="1" smtClean="0">
                                      <a:solidFill>
                                        <a:schemeClr val="tx1"/>
                                      </a:solidFill>
                                      <a:latin typeface="Cambria Math" panose="02040503050406030204" pitchFamily="18" charset="0"/>
                                    </a:rPr>
                                  </m:ctrlPr>
                                </m:sSubPr>
                                <m:e>
                                  <m:r>
                                    <m:rPr>
                                      <m:sty m:val="p"/>
                                    </m:rPr>
                                    <a:rPr lang="fr-CA" sz="2400" b="0" i="0" smtClean="0">
                                      <a:solidFill>
                                        <a:schemeClr val="tx1"/>
                                      </a:solidFill>
                                      <a:latin typeface="Cambria Math" panose="02040503050406030204" pitchFamily="18" charset="0"/>
                                    </a:rPr>
                                    <m:t>A</m:t>
                                  </m:r>
                                </m:e>
                                <m:sub>
                                  <m:r>
                                    <m:rPr>
                                      <m:sty m:val="p"/>
                                    </m:rPr>
                                    <a:rPr lang="fr-CA" sz="2400" b="0" i="0" smtClean="0">
                                      <a:solidFill>
                                        <a:schemeClr val="tx1"/>
                                      </a:solidFill>
                                      <a:latin typeface="Cambria Math" panose="02040503050406030204" pitchFamily="18" charset="0"/>
                                    </a:rPr>
                                    <m:t>s</m:t>
                                  </m:r>
                                </m:sub>
                              </m:sSub>
                            </m:e>
                          </m:nary>
                        </m:e>
                      </m:nary>
                    </m:oMath>
                  </m:oMathPara>
                </a14:m>
                <a:endParaRPr lang="fr-CA" sz="2400" dirty="0"/>
              </a:p>
            </p:txBody>
          </p:sp>
        </mc:Choice>
        <mc:Fallback xmlns="">
          <p:sp>
            <p:nvSpPr>
              <p:cNvPr id="19" name="ZoneTexte 18">
                <a:extLst>
                  <a:ext uri="{FF2B5EF4-FFF2-40B4-BE49-F238E27FC236}">
                    <a16:creationId xmlns:a16="http://schemas.microsoft.com/office/drawing/2014/main" id="{C5CE85B7-A0B8-DADA-B0A4-C1A6FEA93FD5}"/>
                  </a:ext>
                </a:extLst>
              </p:cNvPr>
              <p:cNvSpPr txBox="1">
                <a:spLocks noRot="1" noChangeAspect="1" noMove="1" noResize="1" noEditPoints="1" noAdjustHandles="1" noChangeArrowheads="1" noChangeShapeType="1" noTextEdit="1"/>
              </p:cNvSpPr>
              <p:nvPr/>
            </p:nvSpPr>
            <p:spPr>
              <a:xfrm>
                <a:off x="663676" y="1340570"/>
                <a:ext cx="10864645" cy="986681"/>
              </a:xfrm>
              <a:prstGeom prst="rect">
                <a:avLst/>
              </a:prstGeom>
              <a:blipFill>
                <a:blip r:embed="rId5"/>
                <a:stretch>
                  <a:fillRect/>
                </a:stretch>
              </a:blipFill>
            </p:spPr>
            <p:txBody>
              <a:bodyPr/>
              <a:lstStyle/>
              <a:p>
                <a:r>
                  <a:rPr lang="fr-CA">
                    <a:noFill/>
                  </a:rPr>
                  <a:t> </a:t>
                </a:r>
              </a:p>
            </p:txBody>
          </p:sp>
        </mc:Fallback>
      </mc:AlternateContent>
      <p:sp>
        <p:nvSpPr>
          <p:cNvPr id="21" name="ZoneTexte 20">
            <a:extLst>
              <a:ext uri="{FF2B5EF4-FFF2-40B4-BE49-F238E27FC236}">
                <a16:creationId xmlns:a16="http://schemas.microsoft.com/office/drawing/2014/main" id="{6FDD832C-7AD7-0DB9-6FC3-050762F7AA5C}"/>
              </a:ext>
            </a:extLst>
          </p:cNvPr>
          <p:cNvSpPr txBox="1"/>
          <p:nvPr/>
        </p:nvSpPr>
        <p:spPr>
          <a:xfrm>
            <a:off x="415046" y="5040376"/>
            <a:ext cx="6096000" cy="954107"/>
          </a:xfrm>
          <a:prstGeom prst="rect">
            <a:avLst/>
          </a:prstGeom>
          <a:noFill/>
        </p:spPr>
        <p:txBody>
          <a:bodyPr wrap="square">
            <a:spAutoFit/>
          </a:bodyPr>
          <a:lstStyle/>
          <a:p>
            <a:pPr marL="571500" indent="-571500">
              <a:buFont typeface="Wingdings" panose="05000000000000000000" pitchFamily="2" charset="2"/>
              <a:buChar char="à"/>
            </a:pPr>
            <a:r>
              <a:rPr lang="fr-CA" sz="2800" dirty="0">
                <a:solidFill>
                  <a:schemeClr val="bg1"/>
                </a:solidFill>
                <a:sym typeface="Wingdings" panose="05000000000000000000" pitchFamily="2" charset="2"/>
              </a:rPr>
              <a:t>Courbes à 2 paliers, et courbes à 3 paliers</a:t>
            </a:r>
          </a:p>
        </p:txBody>
      </p:sp>
      <p:pic>
        <p:nvPicPr>
          <p:cNvPr id="2" name="Image 1">
            <a:hlinkClick r:id="rId6"/>
            <a:extLst>
              <a:ext uri="{FF2B5EF4-FFF2-40B4-BE49-F238E27FC236}">
                <a16:creationId xmlns:a16="http://schemas.microsoft.com/office/drawing/2014/main" id="{41AEB755-2AB9-1690-F159-70582AC93579}"/>
              </a:ext>
            </a:extLst>
          </p:cNvPr>
          <p:cNvPicPr>
            <a:picLocks noChangeAspect="1"/>
          </p:cNvPicPr>
          <p:nvPr/>
        </p:nvPicPr>
        <p:blipFill rotWithShape="1">
          <a:blip r:embed="rId7"/>
          <a:srcRect l="34113" t="19641" r="36210" b="10251"/>
          <a:stretch/>
        </p:blipFill>
        <p:spPr>
          <a:xfrm>
            <a:off x="7382730" y="2806150"/>
            <a:ext cx="2595717" cy="3449200"/>
          </a:xfrm>
          <a:prstGeom prst="rect">
            <a:avLst/>
          </a:prstGeom>
        </p:spPr>
      </p:pic>
    </p:spTree>
    <p:extLst>
      <p:ext uri="{BB962C8B-B14F-4D97-AF65-F5344CB8AC3E}">
        <p14:creationId xmlns:p14="http://schemas.microsoft.com/office/powerpoint/2010/main" val="270657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C9D5BE-E2BC-82D5-C7E5-D720D4D4D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6962" y="5261043"/>
            <a:ext cx="1375353" cy="1375353"/>
          </a:xfrm>
          <a:prstGeom prst="rect">
            <a:avLst/>
          </a:prstGeom>
        </p:spPr>
      </p:pic>
      <p:sp>
        <p:nvSpPr>
          <p:cNvPr id="5" name="ZoneTexte 4">
            <a:extLst>
              <a:ext uri="{FF2B5EF4-FFF2-40B4-BE49-F238E27FC236}">
                <a16:creationId xmlns:a16="http://schemas.microsoft.com/office/drawing/2014/main" id="{63722EAC-1F9F-9D24-DAED-A8813CDF1E4A}"/>
              </a:ext>
            </a:extLst>
          </p:cNvPr>
          <p:cNvSpPr txBox="1"/>
          <p:nvPr/>
        </p:nvSpPr>
        <p:spPr>
          <a:xfrm>
            <a:off x="415046" y="-205748"/>
            <a:ext cx="11361907" cy="920252"/>
          </a:xfrm>
          <a:prstGeom prst="rect">
            <a:avLst/>
          </a:prstGeom>
          <a:noFill/>
        </p:spPr>
        <p:txBody>
          <a:bodyPr wrap="square" rtlCol="0">
            <a:spAutoFit/>
          </a:bodyPr>
          <a:lstStyle/>
          <a:p>
            <a:pPr>
              <a:lnSpc>
                <a:spcPct val="150000"/>
              </a:lnSpc>
            </a:pPr>
            <a:r>
              <a:rPr lang="fr-CA" sz="4000" b="1" dirty="0"/>
              <a:t>QU’EST-CE</a:t>
            </a:r>
            <a:r>
              <a:rPr lang="fr-CA" sz="4000" dirty="0"/>
              <a:t> qui est financé au juste ? </a:t>
            </a:r>
          </a:p>
        </p:txBody>
      </p:sp>
      <p:pic>
        <p:nvPicPr>
          <p:cNvPr id="8" name="Image 7">
            <a:extLst>
              <a:ext uri="{FF2B5EF4-FFF2-40B4-BE49-F238E27FC236}">
                <a16:creationId xmlns:a16="http://schemas.microsoft.com/office/drawing/2014/main" id="{C387E18F-F81A-8AF1-7E9E-C2452780B4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6417" y="2258279"/>
            <a:ext cx="8709269" cy="4054728"/>
          </a:xfrm>
          <a:prstGeom prst="rect">
            <a:avLst/>
          </a:prstGeom>
        </p:spPr>
      </p:pic>
      <p:sp>
        <p:nvSpPr>
          <p:cNvPr id="9" name="Titre 1">
            <a:extLst>
              <a:ext uri="{FF2B5EF4-FFF2-40B4-BE49-F238E27FC236}">
                <a16:creationId xmlns:a16="http://schemas.microsoft.com/office/drawing/2014/main" id="{D82BCD8B-BAAF-B999-C741-090226949406}"/>
              </a:ext>
            </a:extLst>
          </p:cNvPr>
          <p:cNvSpPr>
            <a:spLocks noGrp="1"/>
          </p:cNvSpPr>
          <p:nvPr>
            <p:ph type="title"/>
          </p:nvPr>
        </p:nvSpPr>
        <p:spPr>
          <a:xfrm>
            <a:off x="533401" y="932716"/>
            <a:ext cx="10515600" cy="1325563"/>
          </a:xfrm>
        </p:spPr>
        <p:txBody>
          <a:bodyPr/>
          <a:lstStyle/>
          <a:p>
            <a:r>
              <a:rPr lang="fr-CA" sz="2800" dirty="0"/>
              <a:t>Exemple de courbe de financement à deux paliers</a:t>
            </a:r>
            <a:endParaRPr lang="fr-CA" dirty="0"/>
          </a:p>
        </p:txBody>
      </p:sp>
      <p:sp>
        <p:nvSpPr>
          <p:cNvPr id="10" name="ZoneTexte 9">
            <a:extLst>
              <a:ext uri="{FF2B5EF4-FFF2-40B4-BE49-F238E27FC236}">
                <a16:creationId xmlns:a16="http://schemas.microsoft.com/office/drawing/2014/main" id="{7D531A81-0FBB-A9CC-76B6-C43FD7E978BB}"/>
              </a:ext>
            </a:extLst>
          </p:cNvPr>
          <p:cNvSpPr txBox="1"/>
          <p:nvPr/>
        </p:nvSpPr>
        <p:spPr>
          <a:xfrm>
            <a:off x="1316533" y="3916311"/>
            <a:ext cx="599768" cy="369332"/>
          </a:xfrm>
          <a:prstGeom prst="rect">
            <a:avLst/>
          </a:prstGeom>
          <a:noFill/>
        </p:spPr>
        <p:txBody>
          <a:bodyPr wrap="square" rtlCol="0">
            <a:spAutoFit/>
          </a:bodyPr>
          <a:lstStyle/>
          <a:p>
            <a:r>
              <a:rPr lang="fr-CA" dirty="0">
                <a:solidFill>
                  <a:schemeClr val="bg1"/>
                </a:solidFill>
              </a:rPr>
              <a:t>ETC</a:t>
            </a:r>
          </a:p>
        </p:txBody>
      </p:sp>
      <p:sp>
        <p:nvSpPr>
          <p:cNvPr id="12" name="ZoneTexte 11">
            <a:extLst>
              <a:ext uri="{FF2B5EF4-FFF2-40B4-BE49-F238E27FC236}">
                <a16:creationId xmlns:a16="http://schemas.microsoft.com/office/drawing/2014/main" id="{B27069A0-CB3D-4813-23F1-191EB671301F}"/>
              </a:ext>
            </a:extLst>
          </p:cNvPr>
          <p:cNvSpPr txBox="1"/>
          <p:nvPr/>
        </p:nvSpPr>
        <p:spPr>
          <a:xfrm>
            <a:off x="5791201" y="5943675"/>
            <a:ext cx="599768" cy="369332"/>
          </a:xfrm>
          <a:prstGeom prst="rect">
            <a:avLst/>
          </a:prstGeom>
          <a:noFill/>
        </p:spPr>
        <p:txBody>
          <a:bodyPr wrap="square" rtlCol="0">
            <a:spAutoFit/>
          </a:bodyPr>
          <a:lstStyle/>
          <a:p>
            <a:r>
              <a:rPr lang="fr-CA" dirty="0">
                <a:solidFill>
                  <a:schemeClr val="bg1"/>
                </a:solidFill>
              </a:rPr>
              <a:t>PES</a:t>
            </a:r>
          </a:p>
        </p:txBody>
      </p:sp>
    </p:spTree>
    <p:extLst>
      <p:ext uri="{BB962C8B-B14F-4D97-AF65-F5344CB8AC3E}">
        <p14:creationId xmlns:p14="http://schemas.microsoft.com/office/powerpoint/2010/main" val="2797153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8E90BC-3628-72DD-7E91-4684AF5DACBA}"/>
              </a:ext>
            </a:extLst>
          </p:cNvPr>
          <p:cNvSpPr>
            <a:spLocks noGrp="1"/>
          </p:cNvSpPr>
          <p:nvPr>
            <p:ph type="title"/>
          </p:nvPr>
        </p:nvSpPr>
        <p:spPr>
          <a:xfrm>
            <a:off x="838200" y="821159"/>
            <a:ext cx="10515600" cy="1325563"/>
          </a:xfrm>
        </p:spPr>
        <p:txBody>
          <a:bodyPr>
            <a:normAutofit/>
          </a:bodyPr>
          <a:lstStyle/>
          <a:p>
            <a:r>
              <a:rPr lang="fr-CA" dirty="0"/>
              <a:t>La Norme p = courbes de financement</a:t>
            </a:r>
          </a:p>
        </p:txBody>
      </p:sp>
      <p:pic>
        <p:nvPicPr>
          <p:cNvPr id="4" name="Image 3">
            <a:extLst>
              <a:ext uri="{FF2B5EF4-FFF2-40B4-BE49-F238E27FC236}">
                <a16:creationId xmlns:a16="http://schemas.microsoft.com/office/drawing/2014/main" id="{49C9D5BE-E2BC-82D5-C7E5-D720D4D4D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6962" y="5261043"/>
            <a:ext cx="1375353" cy="1375353"/>
          </a:xfrm>
          <a:prstGeom prst="rect">
            <a:avLst/>
          </a:prstGeom>
        </p:spPr>
      </p:pic>
      <p:sp>
        <p:nvSpPr>
          <p:cNvPr id="5" name="ZoneTexte 4">
            <a:extLst>
              <a:ext uri="{FF2B5EF4-FFF2-40B4-BE49-F238E27FC236}">
                <a16:creationId xmlns:a16="http://schemas.microsoft.com/office/drawing/2014/main" id="{63722EAC-1F9F-9D24-DAED-A8813CDF1E4A}"/>
              </a:ext>
            </a:extLst>
          </p:cNvPr>
          <p:cNvSpPr txBox="1"/>
          <p:nvPr/>
        </p:nvSpPr>
        <p:spPr>
          <a:xfrm>
            <a:off x="415046" y="-205748"/>
            <a:ext cx="11361907" cy="920252"/>
          </a:xfrm>
          <a:prstGeom prst="rect">
            <a:avLst/>
          </a:prstGeom>
          <a:noFill/>
        </p:spPr>
        <p:txBody>
          <a:bodyPr wrap="square" rtlCol="0">
            <a:spAutoFit/>
          </a:bodyPr>
          <a:lstStyle/>
          <a:p>
            <a:pPr>
              <a:lnSpc>
                <a:spcPct val="150000"/>
              </a:lnSpc>
            </a:pPr>
            <a:r>
              <a:rPr lang="fr-CA" sz="4000" b="1" dirty="0"/>
              <a:t>QU’EST-CE</a:t>
            </a:r>
            <a:r>
              <a:rPr lang="fr-CA" sz="4000" dirty="0"/>
              <a:t> qui est financé au juste ? </a:t>
            </a:r>
          </a:p>
        </p:txBody>
      </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6D4BA30A-D793-3275-7BE0-3EF9B924CF8B}"/>
                  </a:ext>
                </a:extLst>
              </p:cNvPr>
              <p:cNvSpPr txBox="1"/>
              <p:nvPr/>
            </p:nvSpPr>
            <p:spPr>
              <a:xfrm>
                <a:off x="663676" y="2008806"/>
                <a:ext cx="10864645" cy="98668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CA" sz="2400" b="0" i="1" smtClean="0">
                              <a:latin typeface="Cambria Math" panose="02040503050406030204" pitchFamily="18" charset="0"/>
                            </a:rPr>
                          </m:ctrlPr>
                        </m:sSubPr>
                        <m:e>
                          <m:r>
                            <m:rPr>
                              <m:sty m:val="p"/>
                            </m:rPr>
                            <a:rPr lang="fr-CA" sz="2400" b="0" i="0" smtClean="0">
                              <a:latin typeface="Cambria Math" panose="02040503050406030204" pitchFamily="18" charset="0"/>
                            </a:rPr>
                            <m:t>Pi</m:t>
                          </m:r>
                        </m:e>
                        <m:sub>
                          <m:r>
                            <m:rPr>
                              <m:sty m:val="p"/>
                            </m:rPr>
                            <a:rPr lang="fr-CA" sz="2400" b="0" i="0" smtClean="0">
                              <a:latin typeface="Cambria Math" panose="02040503050406030204" pitchFamily="18" charset="0"/>
                            </a:rPr>
                            <m:t>prog</m:t>
                          </m:r>
                        </m:sub>
                      </m:sSub>
                      <m:r>
                        <a:rPr lang="fr-CA" sz="2400" b="0" i="0" smtClean="0">
                          <a:latin typeface="Cambria Math" panose="02040503050406030204" pitchFamily="18" charset="0"/>
                        </a:rPr>
                        <m:t>=</m:t>
                      </m:r>
                      <m:sSub>
                        <m:sSubPr>
                          <m:ctrlPr>
                            <a:rPr lang="fr-CA" sz="2400" b="0" i="1" smtClean="0">
                              <a:solidFill>
                                <a:schemeClr val="tx1"/>
                              </a:solidFill>
                              <a:latin typeface="Cambria Math" panose="02040503050406030204" pitchFamily="18" charset="0"/>
                            </a:rPr>
                          </m:ctrlPr>
                        </m:sSubPr>
                        <m:e>
                          <m:r>
                            <m:rPr>
                              <m:sty m:val="p"/>
                            </m:rPr>
                            <a:rPr lang="fr-CA" sz="2400" b="0" i="0" smtClean="0">
                              <a:solidFill>
                                <a:schemeClr val="tx1"/>
                              </a:solidFill>
                              <a:latin typeface="Cambria Math" panose="02040503050406030204" pitchFamily="18" charset="0"/>
                            </a:rPr>
                            <m:t>K</m:t>
                          </m:r>
                        </m:e>
                        <m:sub>
                          <m:r>
                            <m:rPr>
                              <m:sty m:val="p"/>
                            </m:rPr>
                            <a:rPr lang="fr-CA" sz="2400" b="0" i="0" smtClean="0">
                              <a:solidFill>
                                <a:schemeClr val="tx1"/>
                              </a:solidFill>
                              <a:latin typeface="Cambria Math" panose="02040503050406030204" pitchFamily="18" charset="0"/>
                            </a:rPr>
                            <m:t>i</m:t>
                          </m:r>
                        </m:sub>
                      </m:sSub>
                      <m:r>
                        <a:rPr lang="fr-CA" sz="2400" b="0" i="0" smtClean="0">
                          <a:solidFill>
                            <a:schemeClr val="tx1"/>
                          </a:solidFill>
                          <a:latin typeface="Cambria Math" panose="02040503050406030204" pitchFamily="18" charset="0"/>
                        </a:rPr>
                        <m:t>+</m:t>
                      </m:r>
                      <m:sSub>
                        <m:sSubPr>
                          <m:ctrlPr>
                            <a:rPr lang="fr-CA" sz="2400" b="0" i="1" smtClean="0">
                              <a:solidFill>
                                <a:schemeClr val="tx1"/>
                              </a:solidFill>
                              <a:latin typeface="Cambria Math" panose="02040503050406030204" pitchFamily="18" charset="0"/>
                            </a:rPr>
                          </m:ctrlPr>
                        </m:sSubPr>
                        <m:e>
                          <m:r>
                            <m:rPr>
                              <m:sty m:val="p"/>
                            </m:rPr>
                            <a:rPr lang="fr-CA" sz="2400" b="0" i="0" smtClean="0">
                              <a:solidFill>
                                <a:schemeClr val="tx1"/>
                              </a:solidFill>
                              <a:latin typeface="Cambria Math" panose="02040503050406030204" pitchFamily="18" charset="0"/>
                            </a:rPr>
                            <m:t>K</m:t>
                          </m:r>
                        </m:e>
                        <m:sub>
                          <m:r>
                            <m:rPr>
                              <m:sty m:val="p"/>
                            </m:rPr>
                            <a:rPr lang="fr-CA" sz="2400" b="0" i="0" smtClean="0">
                              <a:solidFill>
                                <a:schemeClr val="tx1"/>
                              </a:solidFill>
                              <a:latin typeface="Cambria Math" panose="02040503050406030204" pitchFamily="18" charset="0"/>
                            </a:rPr>
                            <m:t>ir</m:t>
                          </m:r>
                        </m:sub>
                      </m:sSub>
                      <m:r>
                        <a:rPr lang="fr-CA" sz="2400" b="0" i="0" smtClean="0">
                          <a:latin typeface="Cambria Math" panose="02040503050406030204" pitchFamily="18" charset="0"/>
                        </a:rPr>
                        <m:t>+</m:t>
                      </m:r>
                      <m:nary>
                        <m:naryPr>
                          <m:chr m:val="∑"/>
                          <m:subHide m:val="on"/>
                          <m:supHide m:val="on"/>
                          <m:ctrlPr>
                            <a:rPr lang="fr-CA" sz="2400" b="0" i="1" smtClean="0">
                              <a:latin typeface="Cambria Math" panose="02040503050406030204" pitchFamily="18" charset="0"/>
                            </a:rPr>
                          </m:ctrlPr>
                        </m:naryPr>
                        <m:sub/>
                        <m:sup/>
                        <m:e>
                          <m:d>
                            <m:dPr>
                              <m:ctrlPr>
                                <a:rPr lang="fr-CA" sz="2400" b="0" i="1" smtClean="0">
                                  <a:latin typeface="Cambria Math" panose="02040503050406030204" pitchFamily="18" charset="0"/>
                                </a:rPr>
                              </m:ctrlPr>
                            </m:dPr>
                            <m:e>
                              <m:d>
                                <m:dPr>
                                  <m:ctrlPr>
                                    <a:rPr lang="fr-CA" sz="2400" b="0" i="1" smtClean="0">
                                      <a:latin typeface="Cambria Math" panose="02040503050406030204" pitchFamily="18" charset="0"/>
                                    </a:rPr>
                                  </m:ctrlPr>
                                </m:dPr>
                                <m:e>
                                  <m:sSub>
                                    <m:sSubPr>
                                      <m:ctrlPr>
                                        <a:rPr lang="fr-CA" sz="2400" b="1" i="1" smtClean="0">
                                          <a:solidFill>
                                            <a:schemeClr val="accent1">
                                              <a:lumMod val="75000"/>
                                            </a:schemeClr>
                                          </a:solidFill>
                                          <a:latin typeface="Cambria Math" panose="02040503050406030204" pitchFamily="18" charset="0"/>
                                        </a:rPr>
                                      </m:ctrlPr>
                                    </m:sSubPr>
                                    <m:e>
                                      <m:r>
                                        <a:rPr lang="fr-CA" sz="2400" b="1" i="0" smtClean="0">
                                          <a:solidFill>
                                            <a:schemeClr val="accent1">
                                              <a:lumMod val="75000"/>
                                            </a:schemeClr>
                                          </a:solidFill>
                                          <a:latin typeface="Cambria Math" panose="02040503050406030204" pitchFamily="18" charset="0"/>
                                        </a:rPr>
                                        <m:t>𝐍𝐨𝐫𝐦𝐞</m:t>
                                      </m:r>
                                    </m:e>
                                    <m:sub>
                                      <m:r>
                                        <a:rPr lang="fr-CA" sz="2400" b="1" i="0" smtClean="0">
                                          <a:solidFill>
                                            <a:schemeClr val="accent1">
                                              <a:lumMod val="75000"/>
                                            </a:schemeClr>
                                          </a:solidFill>
                                          <a:latin typeface="Cambria Math" panose="02040503050406030204" pitchFamily="18" charset="0"/>
                                        </a:rPr>
                                        <m:t>𝐩</m:t>
                                      </m:r>
                                    </m:sub>
                                  </m:sSub>
                                  <m:r>
                                    <a:rPr lang="fr-CA" sz="2400" b="0" i="0" smtClean="0">
                                      <a:latin typeface="Cambria Math" panose="02040503050406030204" pitchFamily="18" charset="0"/>
                                      <a:ea typeface="Cambria Math" panose="02040503050406030204" pitchFamily="18" charset="0"/>
                                    </a:rPr>
                                    <m:t>×</m:t>
                                  </m:r>
                                  <m:sSub>
                                    <m:sSubPr>
                                      <m:ctrlPr>
                                        <a:rPr lang="fr-CA" sz="2400" b="0" i="1" smtClean="0">
                                          <a:latin typeface="Cambria Math" panose="02040503050406030204" pitchFamily="18" charset="0"/>
                                          <a:ea typeface="Cambria Math" panose="02040503050406030204" pitchFamily="18" charset="0"/>
                                        </a:rPr>
                                      </m:ctrlPr>
                                    </m:sSubPr>
                                    <m:e>
                                      <m:r>
                                        <m:rPr>
                                          <m:sty m:val="p"/>
                                        </m:rPr>
                                        <a:rPr lang="fr-CA" sz="2400" b="0" i="0" smtClean="0">
                                          <a:latin typeface="Cambria Math" panose="02040503050406030204" pitchFamily="18" charset="0"/>
                                          <a:ea typeface="Cambria Math" panose="02040503050406030204" pitchFamily="18" charset="0"/>
                                        </a:rPr>
                                        <m:t>pes</m:t>
                                      </m:r>
                                    </m:e>
                                    <m:sub>
                                      <m:r>
                                        <m:rPr>
                                          <m:sty m:val="p"/>
                                        </m:rPr>
                                        <a:rPr lang="fr-CA" sz="2400" b="0" i="0" smtClean="0">
                                          <a:latin typeface="Cambria Math" panose="02040503050406030204" pitchFamily="18" charset="0"/>
                                          <a:ea typeface="Cambria Math" panose="02040503050406030204" pitchFamily="18" charset="0"/>
                                        </a:rPr>
                                        <m:t>ip</m:t>
                                      </m:r>
                                    </m:sub>
                                  </m:sSub>
                                </m:e>
                              </m:d>
                              <m:r>
                                <a:rPr lang="fr-CA" sz="2400" b="0" i="0" smtClean="0">
                                  <a:latin typeface="Cambria Math" panose="02040503050406030204" pitchFamily="18" charset="0"/>
                                </a:rPr>
                                <m:t>+</m:t>
                              </m:r>
                              <m:sSub>
                                <m:sSubPr>
                                  <m:ctrlPr>
                                    <a:rPr lang="fr-CA" sz="2400" b="0" i="1" smtClean="0">
                                      <a:latin typeface="Cambria Math" panose="02040503050406030204" pitchFamily="18" charset="0"/>
                                    </a:rPr>
                                  </m:ctrlPr>
                                </m:sSubPr>
                                <m:e>
                                  <m:r>
                                    <m:rPr>
                                      <m:sty m:val="p"/>
                                    </m:rPr>
                                    <a:rPr lang="fr-CA" sz="2400" b="0" i="0" smtClean="0">
                                      <a:latin typeface="Cambria Math" panose="02040503050406030204" pitchFamily="18" charset="0"/>
                                    </a:rPr>
                                    <m:t>K</m:t>
                                  </m:r>
                                </m:e>
                                <m:sub>
                                  <m:r>
                                    <m:rPr>
                                      <m:sty m:val="p"/>
                                    </m:rPr>
                                    <a:rPr lang="fr-CA" sz="2400" b="0" i="0" smtClean="0">
                                      <a:latin typeface="Cambria Math" panose="02040503050406030204" pitchFamily="18" charset="0"/>
                                    </a:rPr>
                                    <m:t>p</m:t>
                                  </m:r>
                                </m:sub>
                              </m:sSub>
                            </m:e>
                          </m:d>
                          <m:r>
                            <a:rPr lang="fr-CA" sz="2400" b="0" i="0" smtClean="0">
                              <a:latin typeface="Cambria Math" panose="02040503050406030204" pitchFamily="18" charset="0"/>
                            </a:rPr>
                            <m:t>+</m:t>
                          </m:r>
                          <m:nary>
                            <m:naryPr>
                              <m:chr m:val="∑"/>
                              <m:subHide m:val="on"/>
                              <m:supHide m:val="on"/>
                              <m:ctrlPr>
                                <a:rPr lang="fr-CA" sz="2400" b="0" i="1" smtClean="0">
                                  <a:solidFill>
                                    <a:schemeClr val="tx1"/>
                                  </a:solidFill>
                                  <a:latin typeface="Cambria Math" panose="02040503050406030204" pitchFamily="18" charset="0"/>
                                </a:rPr>
                              </m:ctrlPr>
                            </m:naryPr>
                            <m:sub/>
                            <m:sup/>
                            <m:e>
                              <m:sSubSup>
                                <m:sSubSupPr>
                                  <m:ctrlPr>
                                    <a:rPr lang="fr-CA" sz="2400" b="0" i="1" smtClean="0">
                                      <a:solidFill>
                                        <a:schemeClr val="tx1"/>
                                      </a:solidFill>
                                      <a:latin typeface="Cambria Math" panose="02040503050406030204" pitchFamily="18" charset="0"/>
                                    </a:rPr>
                                  </m:ctrlPr>
                                </m:sSubSupPr>
                                <m:e>
                                  <m:r>
                                    <m:rPr>
                                      <m:sty m:val="p"/>
                                    </m:rPr>
                                    <a:rPr lang="fr-CA" sz="2400" b="0" i="0" smtClean="0">
                                      <a:solidFill>
                                        <a:schemeClr val="tx1"/>
                                      </a:solidFill>
                                      <a:latin typeface="Cambria Math" panose="02040503050406030204" pitchFamily="18" charset="0"/>
                                    </a:rPr>
                                    <m:t>K</m:t>
                                  </m:r>
                                </m:e>
                                <m:sub>
                                  <m:r>
                                    <m:rPr>
                                      <m:sty m:val="p"/>
                                    </m:rPr>
                                    <a:rPr lang="fr-CA" sz="2400" b="0" i="0" smtClean="0">
                                      <a:solidFill>
                                        <a:schemeClr val="tx1"/>
                                      </a:solidFill>
                                      <a:latin typeface="Cambria Math" panose="02040503050406030204" pitchFamily="18" charset="0"/>
                                    </a:rPr>
                                    <m:t>p</m:t>
                                  </m:r>
                                </m:sub>
                                <m:sup>
                                  <m:r>
                                    <a:rPr lang="fr-CA" sz="2400" b="0" i="0" smtClean="0">
                                      <a:solidFill>
                                        <a:schemeClr val="tx1"/>
                                      </a:solidFill>
                                      <a:latin typeface="Cambria Math" panose="02040503050406030204" pitchFamily="18" charset="0"/>
                                    </a:rPr>
                                    <m:t>′</m:t>
                                  </m:r>
                                </m:sup>
                              </m:sSubSup>
                              <m:r>
                                <a:rPr lang="fr-CA" sz="2400" b="0" i="0" smtClean="0">
                                  <a:solidFill>
                                    <a:schemeClr val="tx1"/>
                                  </a:solidFill>
                                  <a:latin typeface="Cambria Math" panose="02040503050406030204" pitchFamily="18" charset="0"/>
                                </a:rPr>
                                <m:t>+</m:t>
                              </m:r>
                              <m:sSub>
                                <m:sSubPr>
                                  <m:ctrlPr>
                                    <a:rPr lang="fr-CA" sz="2400" b="0" i="1" smtClean="0">
                                      <a:solidFill>
                                        <a:schemeClr val="tx1"/>
                                      </a:solidFill>
                                      <a:latin typeface="Cambria Math" panose="02040503050406030204" pitchFamily="18" charset="0"/>
                                    </a:rPr>
                                  </m:ctrlPr>
                                </m:sSubPr>
                                <m:e>
                                  <m:r>
                                    <m:rPr>
                                      <m:sty m:val="p"/>
                                    </m:rPr>
                                    <a:rPr lang="fr-CA" sz="2400" b="0" i="0" smtClean="0">
                                      <a:solidFill>
                                        <a:schemeClr val="tx1"/>
                                      </a:solidFill>
                                      <a:latin typeface="Cambria Math" panose="02040503050406030204" pitchFamily="18" charset="0"/>
                                    </a:rPr>
                                    <m:t>A</m:t>
                                  </m:r>
                                </m:e>
                                <m:sub>
                                  <m:r>
                                    <m:rPr>
                                      <m:sty m:val="p"/>
                                    </m:rPr>
                                    <a:rPr lang="fr-CA" sz="2400" b="0" i="0" smtClean="0">
                                      <a:solidFill>
                                        <a:schemeClr val="tx1"/>
                                      </a:solidFill>
                                      <a:latin typeface="Cambria Math" panose="02040503050406030204" pitchFamily="18" charset="0"/>
                                    </a:rPr>
                                    <m:t>s</m:t>
                                  </m:r>
                                </m:sub>
                              </m:sSub>
                            </m:e>
                          </m:nary>
                        </m:e>
                      </m:nary>
                    </m:oMath>
                  </m:oMathPara>
                </a14:m>
                <a:endParaRPr lang="fr-CA" sz="2400" dirty="0"/>
              </a:p>
            </p:txBody>
          </p:sp>
        </mc:Choice>
        <mc:Fallback xmlns="">
          <p:sp>
            <p:nvSpPr>
              <p:cNvPr id="7" name="ZoneTexte 6">
                <a:extLst>
                  <a:ext uri="{FF2B5EF4-FFF2-40B4-BE49-F238E27FC236}">
                    <a16:creationId xmlns:a16="http://schemas.microsoft.com/office/drawing/2014/main" id="{6D4BA30A-D793-3275-7BE0-3EF9B924CF8B}"/>
                  </a:ext>
                </a:extLst>
              </p:cNvPr>
              <p:cNvSpPr txBox="1">
                <a:spLocks noRot="1" noChangeAspect="1" noMove="1" noResize="1" noEditPoints="1" noAdjustHandles="1" noChangeArrowheads="1" noChangeShapeType="1" noTextEdit="1"/>
              </p:cNvSpPr>
              <p:nvPr/>
            </p:nvSpPr>
            <p:spPr>
              <a:xfrm>
                <a:off x="663676" y="2008806"/>
                <a:ext cx="10864645" cy="986681"/>
              </a:xfrm>
              <a:prstGeom prst="rect">
                <a:avLst/>
              </a:prstGeom>
              <a:blipFill>
                <a:blip r:embed="rId3"/>
                <a:stretch>
                  <a:fillRect/>
                </a:stretch>
              </a:blipFill>
            </p:spPr>
            <p:txBody>
              <a:bodyPr/>
              <a:lstStyle/>
              <a:p>
                <a:r>
                  <a:rPr lang="fr-CA">
                    <a:noFill/>
                  </a:rPr>
                  <a:t> </a:t>
                </a:r>
              </a:p>
            </p:txBody>
          </p:sp>
        </mc:Fallback>
      </mc:AlternateContent>
      <p:sp>
        <p:nvSpPr>
          <p:cNvPr id="11" name="ZoneTexte 10">
            <a:extLst>
              <a:ext uri="{FF2B5EF4-FFF2-40B4-BE49-F238E27FC236}">
                <a16:creationId xmlns:a16="http://schemas.microsoft.com/office/drawing/2014/main" id="{41E763B5-8C75-85F3-C39B-F97574CEB254}"/>
              </a:ext>
            </a:extLst>
          </p:cNvPr>
          <p:cNvSpPr txBox="1"/>
          <p:nvPr/>
        </p:nvSpPr>
        <p:spPr>
          <a:xfrm>
            <a:off x="838200" y="2995487"/>
            <a:ext cx="10515600" cy="2677656"/>
          </a:xfrm>
          <a:prstGeom prst="rect">
            <a:avLst/>
          </a:prstGeom>
          <a:noFill/>
        </p:spPr>
        <p:txBody>
          <a:bodyPr wrap="square">
            <a:spAutoFit/>
          </a:bodyPr>
          <a:lstStyle/>
          <a:p>
            <a:pPr marL="0" indent="0">
              <a:buNone/>
            </a:pPr>
            <a:r>
              <a:rPr lang="fr-CA" sz="2800" dirty="0"/>
              <a:t>Chaque programme a un seuil en-dessous duquel le financement est insuffisant pour maintenir le programme en vie.</a:t>
            </a:r>
          </a:p>
          <a:p>
            <a:pPr marL="0" indent="0">
              <a:buNone/>
            </a:pPr>
            <a:endParaRPr lang="fr-CA" sz="2800" dirty="0"/>
          </a:p>
          <a:p>
            <a:pPr marL="0" indent="0">
              <a:buNone/>
            </a:pPr>
            <a:r>
              <a:rPr lang="fr-CA" sz="2800" dirty="0"/>
              <a:t>Le ministère appelle ce seuil </a:t>
            </a:r>
            <a:r>
              <a:rPr lang="fr-CA" sz="2800" dirty="0" err="1"/>
              <a:t>PES</a:t>
            </a:r>
            <a:r>
              <a:rPr lang="fr-CA" sz="2800" baseline="-25000" dirty="0" err="1"/>
              <a:t>min</a:t>
            </a:r>
            <a:r>
              <a:rPr lang="fr-CA" sz="2800" dirty="0"/>
              <a:t> Si le nombre de PES d’un programme devient inférieur à ce seuil, le financement ne couvrira pas le salaire des enseignants.</a:t>
            </a:r>
          </a:p>
        </p:txBody>
      </p:sp>
    </p:spTree>
    <p:extLst>
      <p:ext uri="{BB962C8B-B14F-4D97-AF65-F5344CB8AC3E}">
        <p14:creationId xmlns:p14="http://schemas.microsoft.com/office/powerpoint/2010/main" val="2414186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C9D5BE-E2BC-82D5-C7E5-D720D4D4D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6962" y="5261043"/>
            <a:ext cx="1375353" cy="1375353"/>
          </a:xfrm>
          <a:prstGeom prst="rect">
            <a:avLst/>
          </a:prstGeom>
        </p:spPr>
      </p:pic>
      <p:sp>
        <p:nvSpPr>
          <p:cNvPr id="5" name="ZoneTexte 4">
            <a:extLst>
              <a:ext uri="{FF2B5EF4-FFF2-40B4-BE49-F238E27FC236}">
                <a16:creationId xmlns:a16="http://schemas.microsoft.com/office/drawing/2014/main" id="{63722EAC-1F9F-9D24-DAED-A8813CDF1E4A}"/>
              </a:ext>
            </a:extLst>
          </p:cNvPr>
          <p:cNvSpPr txBox="1"/>
          <p:nvPr/>
        </p:nvSpPr>
        <p:spPr>
          <a:xfrm>
            <a:off x="415046" y="-205748"/>
            <a:ext cx="11361907" cy="920252"/>
          </a:xfrm>
          <a:prstGeom prst="rect">
            <a:avLst/>
          </a:prstGeom>
          <a:noFill/>
        </p:spPr>
        <p:txBody>
          <a:bodyPr wrap="square" rtlCol="0">
            <a:spAutoFit/>
          </a:bodyPr>
          <a:lstStyle/>
          <a:p>
            <a:pPr>
              <a:lnSpc>
                <a:spcPct val="150000"/>
              </a:lnSpc>
            </a:pPr>
            <a:r>
              <a:rPr lang="fr-CA" sz="4000" b="1" dirty="0"/>
              <a:t>QU’EST-CE</a:t>
            </a:r>
            <a:r>
              <a:rPr lang="fr-CA" sz="4000" dirty="0"/>
              <a:t> qui est financé au juste ? </a:t>
            </a:r>
          </a:p>
        </p:txBody>
      </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6D4BA30A-D793-3275-7BE0-3EF9B924CF8B}"/>
                  </a:ext>
                </a:extLst>
              </p:cNvPr>
              <p:cNvSpPr txBox="1"/>
              <p:nvPr/>
            </p:nvSpPr>
            <p:spPr>
              <a:xfrm>
                <a:off x="172063" y="1094406"/>
                <a:ext cx="10864645" cy="98668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CA" sz="2400" b="0" i="1" smtClean="0">
                              <a:latin typeface="Cambria Math" panose="02040503050406030204" pitchFamily="18" charset="0"/>
                            </a:rPr>
                          </m:ctrlPr>
                        </m:sSubPr>
                        <m:e>
                          <m:r>
                            <m:rPr>
                              <m:sty m:val="p"/>
                            </m:rPr>
                            <a:rPr lang="fr-CA" sz="2400" b="0" i="0" smtClean="0">
                              <a:latin typeface="Cambria Math" panose="02040503050406030204" pitchFamily="18" charset="0"/>
                            </a:rPr>
                            <m:t>Pi</m:t>
                          </m:r>
                        </m:e>
                        <m:sub>
                          <m:r>
                            <m:rPr>
                              <m:sty m:val="p"/>
                            </m:rPr>
                            <a:rPr lang="fr-CA" sz="2400" b="0" i="0" smtClean="0">
                              <a:latin typeface="Cambria Math" panose="02040503050406030204" pitchFamily="18" charset="0"/>
                            </a:rPr>
                            <m:t>prog</m:t>
                          </m:r>
                        </m:sub>
                      </m:sSub>
                      <m:r>
                        <a:rPr lang="fr-CA" sz="2400" b="0" i="0" smtClean="0">
                          <a:latin typeface="Cambria Math" panose="02040503050406030204" pitchFamily="18" charset="0"/>
                        </a:rPr>
                        <m:t>=</m:t>
                      </m:r>
                      <m:sSub>
                        <m:sSubPr>
                          <m:ctrlPr>
                            <a:rPr lang="fr-CA" sz="2400" b="0" i="1" smtClean="0">
                              <a:solidFill>
                                <a:schemeClr val="tx1"/>
                              </a:solidFill>
                              <a:latin typeface="Cambria Math" panose="02040503050406030204" pitchFamily="18" charset="0"/>
                            </a:rPr>
                          </m:ctrlPr>
                        </m:sSubPr>
                        <m:e>
                          <m:r>
                            <m:rPr>
                              <m:sty m:val="p"/>
                            </m:rPr>
                            <a:rPr lang="fr-CA" sz="2400" b="0" i="0" smtClean="0">
                              <a:solidFill>
                                <a:schemeClr val="tx1"/>
                              </a:solidFill>
                              <a:latin typeface="Cambria Math" panose="02040503050406030204" pitchFamily="18" charset="0"/>
                            </a:rPr>
                            <m:t>K</m:t>
                          </m:r>
                        </m:e>
                        <m:sub>
                          <m:r>
                            <m:rPr>
                              <m:sty m:val="p"/>
                            </m:rPr>
                            <a:rPr lang="fr-CA" sz="2400" b="0" i="0" smtClean="0">
                              <a:solidFill>
                                <a:schemeClr val="tx1"/>
                              </a:solidFill>
                              <a:latin typeface="Cambria Math" panose="02040503050406030204" pitchFamily="18" charset="0"/>
                            </a:rPr>
                            <m:t>i</m:t>
                          </m:r>
                        </m:sub>
                      </m:sSub>
                      <m:r>
                        <a:rPr lang="fr-CA" sz="2400" b="0" i="0" smtClean="0">
                          <a:solidFill>
                            <a:schemeClr val="tx1"/>
                          </a:solidFill>
                          <a:latin typeface="Cambria Math" panose="02040503050406030204" pitchFamily="18" charset="0"/>
                        </a:rPr>
                        <m:t>+</m:t>
                      </m:r>
                      <m:sSub>
                        <m:sSubPr>
                          <m:ctrlPr>
                            <a:rPr lang="fr-CA" sz="2400" b="0" i="1" smtClean="0">
                              <a:solidFill>
                                <a:schemeClr val="tx1"/>
                              </a:solidFill>
                              <a:latin typeface="Cambria Math" panose="02040503050406030204" pitchFamily="18" charset="0"/>
                            </a:rPr>
                          </m:ctrlPr>
                        </m:sSubPr>
                        <m:e>
                          <m:r>
                            <m:rPr>
                              <m:sty m:val="p"/>
                            </m:rPr>
                            <a:rPr lang="fr-CA" sz="2400" b="0" i="0" smtClean="0">
                              <a:solidFill>
                                <a:schemeClr val="tx1"/>
                              </a:solidFill>
                              <a:latin typeface="Cambria Math" panose="02040503050406030204" pitchFamily="18" charset="0"/>
                            </a:rPr>
                            <m:t>K</m:t>
                          </m:r>
                        </m:e>
                        <m:sub>
                          <m:r>
                            <m:rPr>
                              <m:sty m:val="p"/>
                            </m:rPr>
                            <a:rPr lang="fr-CA" sz="2400" b="0" i="0" smtClean="0">
                              <a:solidFill>
                                <a:schemeClr val="tx1"/>
                              </a:solidFill>
                              <a:latin typeface="Cambria Math" panose="02040503050406030204" pitchFamily="18" charset="0"/>
                            </a:rPr>
                            <m:t>ir</m:t>
                          </m:r>
                        </m:sub>
                      </m:sSub>
                      <m:r>
                        <a:rPr lang="fr-CA" sz="2400" b="0" i="0" smtClean="0">
                          <a:latin typeface="Cambria Math" panose="02040503050406030204" pitchFamily="18" charset="0"/>
                        </a:rPr>
                        <m:t>+</m:t>
                      </m:r>
                      <m:nary>
                        <m:naryPr>
                          <m:chr m:val="∑"/>
                          <m:subHide m:val="on"/>
                          <m:supHide m:val="on"/>
                          <m:ctrlPr>
                            <a:rPr lang="fr-CA" sz="2400" b="0" i="1" smtClean="0">
                              <a:latin typeface="Cambria Math" panose="02040503050406030204" pitchFamily="18" charset="0"/>
                            </a:rPr>
                          </m:ctrlPr>
                        </m:naryPr>
                        <m:sub/>
                        <m:sup/>
                        <m:e>
                          <m:d>
                            <m:dPr>
                              <m:ctrlPr>
                                <a:rPr lang="fr-CA" sz="2400" b="0" i="1" smtClean="0">
                                  <a:latin typeface="Cambria Math" panose="02040503050406030204" pitchFamily="18" charset="0"/>
                                </a:rPr>
                              </m:ctrlPr>
                            </m:dPr>
                            <m:e>
                              <m:d>
                                <m:dPr>
                                  <m:ctrlPr>
                                    <a:rPr lang="fr-CA" sz="2400" b="0" i="1" smtClean="0">
                                      <a:latin typeface="Cambria Math" panose="02040503050406030204" pitchFamily="18" charset="0"/>
                                    </a:rPr>
                                  </m:ctrlPr>
                                </m:dPr>
                                <m:e>
                                  <m:sSub>
                                    <m:sSubPr>
                                      <m:ctrlPr>
                                        <a:rPr lang="fr-CA" sz="2400" b="1" i="1" smtClean="0">
                                          <a:solidFill>
                                            <a:schemeClr val="accent1">
                                              <a:lumMod val="75000"/>
                                            </a:schemeClr>
                                          </a:solidFill>
                                          <a:latin typeface="Cambria Math" panose="02040503050406030204" pitchFamily="18" charset="0"/>
                                        </a:rPr>
                                      </m:ctrlPr>
                                    </m:sSubPr>
                                    <m:e>
                                      <m:r>
                                        <a:rPr lang="fr-CA" sz="2400" b="1" i="0" smtClean="0">
                                          <a:solidFill>
                                            <a:schemeClr val="accent1">
                                              <a:lumMod val="75000"/>
                                            </a:schemeClr>
                                          </a:solidFill>
                                          <a:latin typeface="Cambria Math" panose="02040503050406030204" pitchFamily="18" charset="0"/>
                                        </a:rPr>
                                        <m:t>𝐍𝐨𝐫𝐦𝐞</m:t>
                                      </m:r>
                                    </m:e>
                                    <m:sub>
                                      <m:r>
                                        <a:rPr lang="fr-CA" sz="2400" b="1" i="0" smtClean="0">
                                          <a:solidFill>
                                            <a:schemeClr val="accent1">
                                              <a:lumMod val="75000"/>
                                            </a:schemeClr>
                                          </a:solidFill>
                                          <a:latin typeface="Cambria Math" panose="02040503050406030204" pitchFamily="18" charset="0"/>
                                        </a:rPr>
                                        <m:t>𝐩</m:t>
                                      </m:r>
                                    </m:sub>
                                  </m:sSub>
                                  <m:r>
                                    <a:rPr lang="fr-CA" sz="2400" b="0" i="0" smtClean="0">
                                      <a:latin typeface="Cambria Math" panose="02040503050406030204" pitchFamily="18" charset="0"/>
                                      <a:ea typeface="Cambria Math" panose="02040503050406030204" pitchFamily="18" charset="0"/>
                                    </a:rPr>
                                    <m:t>×</m:t>
                                  </m:r>
                                  <m:sSub>
                                    <m:sSubPr>
                                      <m:ctrlPr>
                                        <a:rPr lang="fr-CA" sz="2400" b="0" i="1" smtClean="0">
                                          <a:latin typeface="Cambria Math" panose="02040503050406030204" pitchFamily="18" charset="0"/>
                                          <a:ea typeface="Cambria Math" panose="02040503050406030204" pitchFamily="18" charset="0"/>
                                        </a:rPr>
                                      </m:ctrlPr>
                                    </m:sSubPr>
                                    <m:e>
                                      <m:r>
                                        <m:rPr>
                                          <m:sty m:val="p"/>
                                        </m:rPr>
                                        <a:rPr lang="fr-CA" sz="2400" b="0" i="0" smtClean="0">
                                          <a:latin typeface="Cambria Math" panose="02040503050406030204" pitchFamily="18" charset="0"/>
                                          <a:ea typeface="Cambria Math" panose="02040503050406030204" pitchFamily="18" charset="0"/>
                                        </a:rPr>
                                        <m:t>pes</m:t>
                                      </m:r>
                                    </m:e>
                                    <m:sub>
                                      <m:r>
                                        <m:rPr>
                                          <m:sty m:val="p"/>
                                        </m:rPr>
                                        <a:rPr lang="fr-CA" sz="2400" b="0" i="0" smtClean="0">
                                          <a:latin typeface="Cambria Math" panose="02040503050406030204" pitchFamily="18" charset="0"/>
                                          <a:ea typeface="Cambria Math" panose="02040503050406030204" pitchFamily="18" charset="0"/>
                                        </a:rPr>
                                        <m:t>ip</m:t>
                                      </m:r>
                                    </m:sub>
                                  </m:sSub>
                                </m:e>
                              </m:d>
                              <m:r>
                                <a:rPr lang="fr-CA" sz="2400" b="0" i="0" smtClean="0">
                                  <a:latin typeface="Cambria Math" panose="02040503050406030204" pitchFamily="18" charset="0"/>
                                </a:rPr>
                                <m:t>+</m:t>
                              </m:r>
                              <m:sSub>
                                <m:sSubPr>
                                  <m:ctrlPr>
                                    <a:rPr lang="fr-CA" sz="2400" b="0" i="1" smtClean="0">
                                      <a:latin typeface="Cambria Math" panose="02040503050406030204" pitchFamily="18" charset="0"/>
                                    </a:rPr>
                                  </m:ctrlPr>
                                </m:sSubPr>
                                <m:e>
                                  <m:r>
                                    <m:rPr>
                                      <m:sty m:val="p"/>
                                    </m:rPr>
                                    <a:rPr lang="fr-CA" sz="2400" b="0" i="0" smtClean="0">
                                      <a:latin typeface="Cambria Math" panose="02040503050406030204" pitchFamily="18" charset="0"/>
                                    </a:rPr>
                                    <m:t>K</m:t>
                                  </m:r>
                                </m:e>
                                <m:sub>
                                  <m:r>
                                    <m:rPr>
                                      <m:sty m:val="p"/>
                                    </m:rPr>
                                    <a:rPr lang="fr-CA" sz="2400" b="0" i="0" smtClean="0">
                                      <a:latin typeface="Cambria Math" panose="02040503050406030204" pitchFamily="18" charset="0"/>
                                    </a:rPr>
                                    <m:t>p</m:t>
                                  </m:r>
                                </m:sub>
                              </m:sSub>
                            </m:e>
                          </m:d>
                          <m:r>
                            <a:rPr lang="fr-CA" sz="2400" b="0" i="0" smtClean="0">
                              <a:latin typeface="Cambria Math" panose="02040503050406030204" pitchFamily="18" charset="0"/>
                            </a:rPr>
                            <m:t>+</m:t>
                          </m:r>
                          <m:nary>
                            <m:naryPr>
                              <m:chr m:val="∑"/>
                              <m:subHide m:val="on"/>
                              <m:supHide m:val="on"/>
                              <m:ctrlPr>
                                <a:rPr lang="fr-CA" sz="2400" b="0" i="1" smtClean="0">
                                  <a:solidFill>
                                    <a:schemeClr val="tx1"/>
                                  </a:solidFill>
                                  <a:latin typeface="Cambria Math" panose="02040503050406030204" pitchFamily="18" charset="0"/>
                                </a:rPr>
                              </m:ctrlPr>
                            </m:naryPr>
                            <m:sub/>
                            <m:sup/>
                            <m:e>
                              <m:sSubSup>
                                <m:sSubSupPr>
                                  <m:ctrlPr>
                                    <a:rPr lang="fr-CA" sz="2400" b="0" i="1" smtClean="0">
                                      <a:solidFill>
                                        <a:schemeClr val="tx1"/>
                                      </a:solidFill>
                                      <a:latin typeface="Cambria Math" panose="02040503050406030204" pitchFamily="18" charset="0"/>
                                    </a:rPr>
                                  </m:ctrlPr>
                                </m:sSubSupPr>
                                <m:e>
                                  <m:r>
                                    <m:rPr>
                                      <m:sty m:val="p"/>
                                    </m:rPr>
                                    <a:rPr lang="fr-CA" sz="2400" b="0" i="0" smtClean="0">
                                      <a:solidFill>
                                        <a:schemeClr val="tx1"/>
                                      </a:solidFill>
                                      <a:latin typeface="Cambria Math" panose="02040503050406030204" pitchFamily="18" charset="0"/>
                                    </a:rPr>
                                    <m:t>K</m:t>
                                  </m:r>
                                </m:e>
                                <m:sub>
                                  <m:r>
                                    <m:rPr>
                                      <m:sty m:val="p"/>
                                    </m:rPr>
                                    <a:rPr lang="fr-CA" sz="2400" b="0" i="0" smtClean="0">
                                      <a:solidFill>
                                        <a:schemeClr val="tx1"/>
                                      </a:solidFill>
                                      <a:latin typeface="Cambria Math" panose="02040503050406030204" pitchFamily="18" charset="0"/>
                                    </a:rPr>
                                    <m:t>p</m:t>
                                  </m:r>
                                </m:sub>
                                <m:sup>
                                  <m:r>
                                    <a:rPr lang="fr-CA" sz="2400" b="0" i="0" smtClean="0">
                                      <a:solidFill>
                                        <a:schemeClr val="tx1"/>
                                      </a:solidFill>
                                      <a:latin typeface="Cambria Math" panose="02040503050406030204" pitchFamily="18" charset="0"/>
                                    </a:rPr>
                                    <m:t>′</m:t>
                                  </m:r>
                                </m:sup>
                              </m:sSubSup>
                              <m:r>
                                <a:rPr lang="fr-CA" sz="2400" b="0" i="0" smtClean="0">
                                  <a:solidFill>
                                    <a:schemeClr val="tx1"/>
                                  </a:solidFill>
                                  <a:latin typeface="Cambria Math" panose="02040503050406030204" pitchFamily="18" charset="0"/>
                                </a:rPr>
                                <m:t>+</m:t>
                              </m:r>
                              <m:sSub>
                                <m:sSubPr>
                                  <m:ctrlPr>
                                    <a:rPr lang="fr-CA" sz="2400" b="0" i="1" smtClean="0">
                                      <a:solidFill>
                                        <a:schemeClr val="tx1"/>
                                      </a:solidFill>
                                      <a:latin typeface="Cambria Math" panose="02040503050406030204" pitchFamily="18" charset="0"/>
                                    </a:rPr>
                                  </m:ctrlPr>
                                </m:sSubPr>
                                <m:e>
                                  <m:r>
                                    <m:rPr>
                                      <m:sty m:val="p"/>
                                    </m:rPr>
                                    <a:rPr lang="fr-CA" sz="2400" b="0" i="0" smtClean="0">
                                      <a:solidFill>
                                        <a:schemeClr val="tx1"/>
                                      </a:solidFill>
                                      <a:latin typeface="Cambria Math" panose="02040503050406030204" pitchFamily="18" charset="0"/>
                                    </a:rPr>
                                    <m:t>A</m:t>
                                  </m:r>
                                </m:e>
                                <m:sub>
                                  <m:r>
                                    <m:rPr>
                                      <m:sty m:val="p"/>
                                    </m:rPr>
                                    <a:rPr lang="fr-CA" sz="2400" b="0" i="0" smtClean="0">
                                      <a:solidFill>
                                        <a:schemeClr val="tx1"/>
                                      </a:solidFill>
                                      <a:latin typeface="Cambria Math" panose="02040503050406030204" pitchFamily="18" charset="0"/>
                                    </a:rPr>
                                    <m:t>s</m:t>
                                  </m:r>
                                </m:sub>
                              </m:sSub>
                            </m:e>
                          </m:nary>
                        </m:e>
                      </m:nary>
                    </m:oMath>
                  </m:oMathPara>
                </a14:m>
                <a:endParaRPr lang="fr-CA" sz="2400" dirty="0"/>
              </a:p>
            </p:txBody>
          </p:sp>
        </mc:Choice>
        <mc:Fallback xmlns="">
          <p:sp>
            <p:nvSpPr>
              <p:cNvPr id="7" name="ZoneTexte 6">
                <a:extLst>
                  <a:ext uri="{FF2B5EF4-FFF2-40B4-BE49-F238E27FC236}">
                    <a16:creationId xmlns:a16="http://schemas.microsoft.com/office/drawing/2014/main" id="{6D4BA30A-D793-3275-7BE0-3EF9B924CF8B}"/>
                  </a:ext>
                </a:extLst>
              </p:cNvPr>
              <p:cNvSpPr txBox="1">
                <a:spLocks noRot="1" noChangeAspect="1" noMove="1" noResize="1" noEditPoints="1" noAdjustHandles="1" noChangeArrowheads="1" noChangeShapeType="1" noTextEdit="1"/>
              </p:cNvSpPr>
              <p:nvPr/>
            </p:nvSpPr>
            <p:spPr>
              <a:xfrm>
                <a:off x="172063" y="1094406"/>
                <a:ext cx="10864645" cy="986681"/>
              </a:xfrm>
              <a:prstGeom prst="rect">
                <a:avLst/>
              </a:prstGeom>
              <a:blipFill>
                <a:blip r:embed="rId3"/>
                <a:stretch>
                  <a:fillRect/>
                </a:stretch>
              </a:blipFill>
            </p:spPr>
            <p:txBody>
              <a:bodyPr/>
              <a:lstStyle/>
              <a:p>
                <a:r>
                  <a:rPr lang="fr-CA">
                    <a:noFill/>
                  </a:rPr>
                  <a:t> </a:t>
                </a:r>
              </a:p>
            </p:txBody>
          </p:sp>
        </mc:Fallback>
      </mc:AlternateContent>
      <p:pic>
        <p:nvPicPr>
          <p:cNvPr id="8" name="Image 7">
            <a:extLst>
              <a:ext uri="{FF2B5EF4-FFF2-40B4-BE49-F238E27FC236}">
                <a16:creationId xmlns:a16="http://schemas.microsoft.com/office/drawing/2014/main" id="{1760F204-6550-79AB-6404-E5693132EE19}"/>
              </a:ext>
            </a:extLst>
          </p:cNvPr>
          <p:cNvPicPr>
            <a:picLocks noChangeAspect="1"/>
          </p:cNvPicPr>
          <p:nvPr/>
        </p:nvPicPr>
        <p:blipFill>
          <a:blip r:embed="rId4"/>
          <a:stretch>
            <a:fillRect/>
          </a:stretch>
        </p:blipFill>
        <p:spPr>
          <a:xfrm>
            <a:off x="5893500" y="3674535"/>
            <a:ext cx="4573462" cy="2961861"/>
          </a:xfrm>
          <a:prstGeom prst="rect">
            <a:avLst/>
          </a:prstGeom>
        </p:spPr>
      </p:pic>
      <p:sp>
        <p:nvSpPr>
          <p:cNvPr id="9" name="Titre 1">
            <a:extLst>
              <a:ext uri="{FF2B5EF4-FFF2-40B4-BE49-F238E27FC236}">
                <a16:creationId xmlns:a16="http://schemas.microsoft.com/office/drawing/2014/main" id="{5F544AB5-8347-E4C9-CF5D-E780A7A1EC9A}"/>
              </a:ext>
            </a:extLst>
          </p:cNvPr>
          <p:cNvSpPr>
            <a:spLocks noGrp="1"/>
          </p:cNvSpPr>
          <p:nvPr>
            <p:ph type="title"/>
          </p:nvPr>
        </p:nvSpPr>
        <p:spPr>
          <a:xfrm>
            <a:off x="592394" y="1574493"/>
            <a:ext cx="10515600" cy="1325563"/>
          </a:xfrm>
        </p:spPr>
        <p:txBody>
          <a:bodyPr/>
          <a:lstStyle/>
          <a:p>
            <a:r>
              <a:rPr lang="fr-CA" sz="2800" dirty="0"/>
              <a:t>Exemple de courbe de financement à deux paliers</a:t>
            </a:r>
            <a:endParaRPr lang="fr-CA" dirty="0"/>
          </a:p>
        </p:txBody>
      </p:sp>
      <p:pic>
        <p:nvPicPr>
          <p:cNvPr id="10" name="Image 9">
            <a:extLst>
              <a:ext uri="{FF2B5EF4-FFF2-40B4-BE49-F238E27FC236}">
                <a16:creationId xmlns:a16="http://schemas.microsoft.com/office/drawing/2014/main" id="{980B0E7F-8469-6D4E-7A77-0AB27D0BEFD5}"/>
              </a:ext>
            </a:extLst>
          </p:cNvPr>
          <p:cNvPicPr>
            <a:picLocks noChangeAspect="1"/>
          </p:cNvPicPr>
          <p:nvPr/>
        </p:nvPicPr>
        <p:blipFill>
          <a:blip r:embed="rId5"/>
          <a:stretch>
            <a:fillRect/>
          </a:stretch>
        </p:blipFill>
        <p:spPr>
          <a:xfrm>
            <a:off x="697790" y="2478252"/>
            <a:ext cx="10952509" cy="1089576"/>
          </a:xfrm>
          <a:prstGeom prst="rect">
            <a:avLst/>
          </a:prstGeom>
        </p:spPr>
      </p:pic>
      <p:sp>
        <p:nvSpPr>
          <p:cNvPr id="12" name="ZoneTexte 11">
            <a:extLst>
              <a:ext uri="{FF2B5EF4-FFF2-40B4-BE49-F238E27FC236}">
                <a16:creationId xmlns:a16="http://schemas.microsoft.com/office/drawing/2014/main" id="{5DBCCD3E-2F37-C385-B376-7370313B6998}"/>
              </a:ext>
            </a:extLst>
          </p:cNvPr>
          <p:cNvSpPr txBox="1"/>
          <p:nvPr/>
        </p:nvSpPr>
        <p:spPr>
          <a:xfrm>
            <a:off x="2362830" y="4392742"/>
            <a:ext cx="1722783" cy="584775"/>
          </a:xfrm>
          <a:prstGeom prst="rect">
            <a:avLst/>
          </a:prstGeom>
          <a:noFill/>
        </p:spPr>
        <p:txBody>
          <a:bodyPr wrap="square" rtlCol="0">
            <a:spAutoFit/>
          </a:bodyPr>
          <a:lstStyle/>
          <a:p>
            <a:r>
              <a:rPr lang="fr-CA" sz="3200" dirty="0" err="1"/>
              <a:t>PES</a:t>
            </a:r>
            <a:r>
              <a:rPr lang="fr-CA" sz="3200" baseline="-25000" dirty="0" err="1"/>
              <a:t>min</a:t>
            </a:r>
            <a:endParaRPr lang="fr-CA" sz="3200" dirty="0"/>
          </a:p>
        </p:txBody>
      </p:sp>
      <p:cxnSp>
        <p:nvCxnSpPr>
          <p:cNvPr id="13" name="Connecteur droit avec flèche 12">
            <a:extLst>
              <a:ext uri="{FF2B5EF4-FFF2-40B4-BE49-F238E27FC236}">
                <a16:creationId xmlns:a16="http://schemas.microsoft.com/office/drawing/2014/main" id="{865EEECB-BF2A-B5E5-15C5-7D2CD7DAB3A2}"/>
              </a:ext>
            </a:extLst>
          </p:cNvPr>
          <p:cNvCxnSpPr>
            <a:cxnSpLocks/>
            <a:stCxn id="12" idx="0"/>
          </p:cNvCxnSpPr>
          <p:nvPr/>
        </p:nvCxnSpPr>
        <p:spPr>
          <a:xfrm flipV="1">
            <a:off x="3224222" y="3540896"/>
            <a:ext cx="2669278" cy="851846"/>
          </a:xfrm>
          <a:prstGeom prst="straightConnector1">
            <a:avLst/>
          </a:prstGeom>
          <a:ln w="28575">
            <a:tailEnd type="triangle"/>
          </a:ln>
        </p:spPr>
        <p:style>
          <a:lnRef idx="3">
            <a:schemeClr val="accent5"/>
          </a:lnRef>
          <a:fillRef idx="0">
            <a:schemeClr val="accent5"/>
          </a:fillRef>
          <a:effectRef idx="2">
            <a:schemeClr val="accent5"/>
          </a:effectRef>
          <a:fontRef idx="minor">
            <a:schemeClr val="tx1"/>
          </a:fontRef>
        </p:style>
      </p:cxnSp>
      <p:cxnSp>
        <p:nvCxnSpPr>
          <p:cNvPr id="14" name="Connecteur droit avec flèche 13">
            <a:extLst>
              <a:ext uri="{FF2B5EF4-FFF2-40B4-BE49-F238E27FC236}">
                <a16:creationId xmlns:a16="http://schemas.microsoft.com/office/drawing/2014/main" id="{26A13DAB-91E8-DD0C-583D-2ADDEB67847F}"/>
              </a:ext>
            </a:extLst>
          </p:cNvPr>
          <p:cNvCxnSpPr>
            <a:cxnSpLocks/>
          </p:cNvCxnSpPr>
          <p:nvPr/>
        </p:nvCxnSpPr>
        <p:spPr>
          <a:xfrm>
            <a:off x="3498050" y="4858155"/>
            <a:ext cx="2971576" cy="726568"/>
          </a:xfrm>
          <a:prstGeom prst="straightConnector1">
            <a:avLst/>
          </a:prstGeom>
          <a:ln w="28575">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469603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C9D5BE-E2BC-82D5-C7E5-D720D4D4D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6962" y="5261043"/>
            <a:ext cx="1375353" cy="1375353"/>
          </a:xfrm>
          <a:prstGeom prst="rect">
            <a:avLst/>
          </a:prstGeom>
        </p:spPr>
      </p:pic>
      <p:sp>
        <p:nvSpPr>
          <p:cNvPr id="5" name="ZoneTexte 4">
            <a:extLst>
              <a:ext uri="{FF2B5EF4-FFF2-40B4-BE49-F238E27FC236}">
                <a16:creationId xmlns:a16="http://schemas.microsoft.com/office/drawing/2014/main" id="{63722EAC-1F9F-9D24-DAED-A8813CDF1E4A}"/>
              </a:ext>
            </a:extLst>
          </p:cNvPr>
          <p:cNvSpPr txBox="1"/>
          <p:nvPr/>
        </p:nvSpPr>
        <p:spPr>
          <a:xfrm>
            <a:off x="415046" y="-205748"/>
            <a:ext cx="11361907" cy="920252"/>
          </a:xfrm>
          <a:prstGeom prst="rect">
            <a:avLst/>
          </a:prstGeom>
          <a:noFill/>
        </p:spPr>
        <p:txBody>
          <a:bodyPr wrap="square" rtlCol="0">
            <a:spAutoFit/>
          </a:bodyPr>
          <a:lstStyle/>
          <a:p>
            <a:pPr>
              <a:lnSpc>
                <a:spcPct val="150000"/>
              </a:lnSpc>
            </a:pPr>
            <a:r>
              <a:rPr lang="fr-CA" sz="4000" b="1" dirty="0"/>
              <a:t>QU’EST-CE</a:t>
            </a:r>
            <a:r>
              <a:rPr lang="fr-CA" sz="4000" dirty="0"/>
              <a:t> qui est financé au juste ? </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B1FF5E2F-F908-AD2B-B426-CEF1FD6977A4}"/>
                  </a:ext>
                </a:extLst>
              </p:cNvPr>
              <p:cNvSpPr>
                <a:spLocks noGrp="1"/>
              </p:cNvSpPr>
              <p:nvPr>
                <p:ph idx="1"/>
              </p:nvPr>
            </p:nvSpPr>
            <p:spPr>
              <a:xfrm>
                <a:off x="639037" y="3020632"/>
                <a:ext cx="11203277" cy="1020426"/>
              </a:xfrm>
            </p:spPr>
            <p:txBody>
              <a:bodyPr>
                <a:normAutofit fontScale="92500" lnSpcReduction="20000"/>
              </a:bodyPr>
              <a:lstStyle/>
              <a:p>
                <a:r>
                  <a:rPr lang="fr-CA" dirty="0">
                    <a:solidFill>
                      <a:schemeClr val="accent2">
                        <a:lumMod val="75000"/>
                      </a:schemeClr>
                    </a:solidFill>
                  </a:rPr>
                  <a:t>Premier palier</a:t>
                </a:r>
                <a:r>
                  <a:rPr lang="fr-CA" dirty="0"/>
                  <a:t>: de PES = 0 à </a:t>
                </a:r>
                <a:r>
                  <a:rPr lang="fr-CA" dirty="0" err="1"/>
                  <a:t>PES</a:t>
                </a:r>
                <a:r>
                  <a:rPr lang="fr-CA" baseline="-25000" dirty="0" err="1"/>
                  <a:t>min</a:t>
                </a:r>
                <a:r>
                  <a:rPr lang="fr-CA" dirty="0"/>
                  <a:t>, le financement se calcule par cette équation:</a:t>
                </a:r>
                <a:br>
                  <a:rPr lang="fr-CA" dirty="0"/>
                </a:br>
                <a:br>
                  <a:rPr lang="fr-CA" dirty="0"/>
                </a:br>
                <a14:m>
                  <m:oMath xmlns:m="http://schemas.openxmlformats.org/officeDocument/2006/math">
                    <m:r>
                      <m:rPr>
                        <m:sty m:val="p"/>
                      </m:rPr>
                      <a:rPr lang="fr-CA" b="0" i="0" smtClean="0">
                        <a:latin typeface="Cambria Math" panose="02040503050406030204" pitchFamily="18" charset="0"/>
                      </a:rPr>
                      <m:t>ETC</m:t>
                    </m:r>
                    <m:r>
                      <a:rPr lang="fr-CA" b="0" i="1" smtClean="0">
                        <a:latin typeface="Cambria Math" panose="02040503050406030204" pitchFamily="18" charset="0"/>
                      </a:rPr>
                      <m:t>=</m:t>
                    </m:r>
                    <m:r>
                      <m:rPr>
                        <m:sty m:val="p"/>
                      </m:rPr>
                      <a:rPr lang="fr-CA" b="0" i="0" smtClean="0">
                        <a:solidFill>
                          <a:schemeClr val="accent3">
                            <a:lumMod val="75000"/>
                          </a:schemeClr>
                        </a:solidFill>
                        <a:latin typeface="Cambria Math" panose="02040503050406030204" pitchFamily="18" charset="0"/>
                      </a:rPr>
                      <m:t>Norme</m:t>
                    </m:r>
                    <m:r>
                      <a:rPr lang="fr-CA" b="0" i="1" smtClean="0">
                        <a:solidFill>
                          <a:schemeClr val="accent3">
                            <a:lumMod val="75000"/>
                          </a:schemeClr>
                        </a:solidFill>
                        <a:latin typeface="Cambria Math" panose="02040503050406030204" pitchFamily="18" charset="0"/>
                      </a:rPr>
                      <m:t>0</m:t>
                    </m:r>
                    <m:r>
                      <a:rPr lang="fr-CA" b="0" i="1" smtClean="0">
                        <a:solidFill>
                          <a:schemeClr val="tx1"/>
                        </a:solidFill>
                        <a:latin typeface="Cambria Math" panose="02040503050406030204" pitchFamily="18" charset="0"/>
                        <a:ea typeface="Cambria Math" panose="02040503050406030204" pitchFamily="18" charset="0"/>
                      </a:rPr>
                      <m:t>×</m:t>
                    </m:r>
                    <m:r>
                      <m:rPr>
                        <m:sty m:val="p"/>
                      </m:rPr>
                      <a:rPr lang="fr-CA" b="0" i="0" smtClean="0">
                        <a:latin typeface="Cambria Math" panose="02040503050406030204" pitchFamily="18" charset="0"/>
                      </a:rPr>
                      <m:t>PES</m:t>
                    </m:r>
                  </m:oMath>
                </a14:m>
                <a:endParaRPr lang="fr-CA" dirty="0"/>
              </a:p>
            </p:txBody>
          </p:sp>
        </mc:Choice>
        <mc:Fallback xmlns="">
          <p:sp>
            <p:nvSpPr>
              <p:cNvPr id="3" name="Espace réservé du contenu 2">
                <a:extLst>
                  <a:ext uri="{FF2B5EF4-FFF2-40B4-BE49-F238E27FC236}">
                    <a16:creationId xmlns:a16="http://schemas.microsoft.com/office/drawing/2014/main" id="{B1FF5E2F-F908-AD2B-B426-CEF1FD6977A4}"/>
                  </a:ext>
                </a:extLst>
              </p:cNvPr>
              <p:cNvSpPr>
                <a:spLocks noGrp="1" noRot="1" noChangeAspect="1" noMove="1" noResize="1" noEditPoints="1" noAdjustHandles="1" noChangeArrowheads="1" noChangeShapeType="1" noTextEdit="1"/>
              </p:cNvSpPr>
              <p:nvPr>
                <p:ph idx="1"/>
              </p:nvPr>
            </p:nvSpPr>
            <p:spPr>
              <a:xfrm>
                <a:off x="639037" y="3020632"/>
                <a:ext cx="11203277" cy="1020426"/>
              </a:xfrm>
              <a:blipFill>
                <a:blip r:embed="rId3"/>
                <a:stretch>
                  <a:fillRect l="-871" t="-15569" r="-381"/>
                </a:stretch>
              </a:blipFill>
            </p:spPr>
            <p:txBody>
              <a:bodyPr/>
              <a:lstStyle/>
              <a:p>
                <a:r>
                  <a:rPr lang="fr-CA">
                    <a:noFill/>
                  </a:rPr>
                  <a:t> </a:t>
                </a:r>
              </a:p>
            </p:txBody>
          </p:sp>
        </mc:Fallback>
      </mc:AlternateContent>
      <p:pic>
        <p:nvPicPr>
          <p:cNvPr id="9" name="Image 8">
            <a:extLst>
              <a:ext uri="{FF2B5EF4-FFF2-40B4-BE49-F238E27FC236}">
                <a16:creationId xmlns:a16="http://schemas.microsoft.com/office/drawing/2014/main" id="{C7809F4C-9461-0D4A-4E0F-903ED7BFFA0A}"/>
              </a:ext>
            </a:extLst>
          </p:cNvPr>
          <p:cNvPicPr>
            <a:picLocks noChangeAspect="1"/>
          </p:cNvPicPr>
          <p:nvPr/>
        </p:nvPicPr>
        <p:blipFill>
          <a:blip r:embed="rId4"/>
          <a:stretch>
            <a:fillRect/>
          </a:stretch>
        </p:blipFill>
        <p:spPr>
          <a:xfrm>
            <a:off x="521677" y="1262639"/>
            <a:ext cx="10952509" cy="1089576"/>
          </a:xfrm>
          <a:prstGeom prst="rect">
            <a:avLst/>
          </a:prstGeom>
        </p:spPr>
      </p:pic>
      <p:sp>
        <p:nvSpPr>
          <p:cNvPr id="10" name="Titre 1">
            <a:extLst>
              <a:ext uri="{FF2B5EF4-FFF2-40B4-BE49-F238E27FC236}">
                <a16:creationId xmlns:a16="http://schemas.microsoft.com/office/drawing/2014/main" id="{5C185CD8-448C-CE6D-DE41-09B01D5A4B96}"/>
              </a:ext>
            </a:extLst>
          </p:cNvPr>
          <p:cNvSpPr>
            <a:spLocks noGrp="1"/>
          </p:cNvSpPr>
          <p:nvPr>
            <p:ph type="title"/>
          </p:nvPr>
        </p:nvSpPr>
        <p:spPr>
          <a:xfrm>
            <a:off x="740131" y="2103437"/>
            <a:ext cx="10515600" cy="1325563"/>
          </a:xfrm>
        </p:spPr>
        <p:txBody>
          <a:bodyPr/>
          <a:lstStyle/>
          <a:p>
            <a:r>
              <a:rPr lang="fr-CA" sz="2800" dirty="0"/>
              <a:t>Exemple</a:t>
            </a:r>
            <a:endParaRPr lang="fr-CA" dirty="0"/>
          </a:p>
        </p:txBody>
      </p:sp>
      <mc:AlternateContent xmlns:mc="http://schemas.openxmlformats.org/markup-compatibility/2006" xmlns:a14="http://schemas.microsoft.com/office/drawing/2010/main">
        <mc:Choice Requires="a14">
          <p:sp>
            <p:nvSpPr>
              <p:cNvPr id="13" name="Espace réservé du contenu 2">
                <a:extLst>
                  <a:ext uri="{FF2B5EF4-FFF2-40B4-BE49-F238E27FC236}">
                    <a16:creationId xmlns:a16="http://schemas.microsoft.com/office/drawing/2014/main" id="{1EECAE59-DFA7-08C1-D538-602470626A45}"/>
                  </a:ext>
                </a:extLst>
              </p:cNvPr>
              <p:cNvSpPr txBox="1">
                <a:spLocks/>
              </p:cNvSpPr>
              <p:nvPr/>
            </p:nvSpPr>
            <p:spPr>
              <a:xfrm>
                <a:off x="689585" y="4343217"/>
                <a:ext cx="11152730" cy="228425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dirty="0">
                    <a:solidFill>
                      <a:schemeClr val="accent2">
                        <a:lumMod val="75000"/>
                      </a:schemeClr>
                    </a:solidFill>
                  </a:rPr>
                  <a:t>Deuxième palier</a:t>
                </a:r>
                <a:r>
                  <a:rPr lang="fr-CA" dirty="0"/>
                  <a:t>: si PES </a:t>
                </a:r>
                <a:r>
                  <a:rPr lang="fr-CA" dirty="0">
                    <a:latin typeface="Times New Roman" panose="02020603050405020304" pitchFamily="18" charset="0"/>
                    <a:cs typeface="Times New Roman" panose="02020603050405020304" pitchFamily="18" charset="0"/>
                  </a:rPr>
                  <a:t>≥ </a:t>
                </a:r>
                <a:r>
                  <a:rPr lang="fr-CA" dirty="0" err="1"/>
                  <a:t>PES</a:t>
                </a:r>
                <a:r>
                  <a:rPr lang="fr-CA" baseline="-25000" dirty="0" err="1"/>
                  <a:t>min</a:t>
                </a:r>
                <a:r>
                  <a:rPr lang="fr-CA" dirty="0"/>
                  <a:t>, le financement se calcule par cette équation:</a:t>
                </a:r>
                <a:br>
                  <a:rPr lang="fr-CA" dirty="0"/>
                </a:br>
                <a:endParaRPr lang="fr-CA" dirty="0"/>
              </a:p>
              <a:p>
                <a:pPr marL="0" indent="0">
                  <a:buNone/>
                </a:pPr>
                <a14:m>
                  <m:oMathPara xmlns:m="http://schemas.openxmlformats.org/officeDocument/2006/math">
                    <m:oMathParaPr>
                      <m:jc m:val="centerGroup"/>
                    </m:oMathParaPr>
                    <m:oMath xmlns:m="http://schemas.openxmlformats.org/officeDocument/2006/math">
                      <m:r>
                        <m:rPr>
                          <m:sty m:val="p"/>
                        </m:rPr>
                        <a:rPr lang="fr-CA" smtClean="0">
                          <a:latin typeface="Cambria Math" panose="02040503050406030204" pitchFamily="18" charset="0"/>
                        </a:rPr>
                        <m:t>ETC</m:t>
                      </m:r>
                      <m:r>
                        <a:rPr lang="fr-CA" i="1" smtClean="0">
                          <a:latin typeface="Cambria Math" panose="02040503050406030204" pitchFamily="18" charset="0"/>
                        </a:rPr>
                        <m:t>=</m:t>
                      </m:r>
                      <m:r>
                        <m:rPr>
                          <m:sty m:val="p"/>
                        </m:rPr>
                        <a:rPr lang="fr-CA" smtClean="0">
                          <a:solidFill>
                            <a:schemeClr val="accent3">
                              <a:lumMod val="75000"/>
                            </a:schemeClr>
                          </a:solidFill>
                          <a:latin typeface="Cambria Math" panose="02040503050406030204" pitchFamily="18" charset="0"/>
                        </a:rPr>
                        <m:t>Norme</m:t>
                      </m:r>
                      <m:r>
                        <a:rPr lang="fr-CA" i="1" smtClean="0">
                          <a:solidFill>
                            <a:schemeClr val="accent3">
                              <a:lumMod val="75000"/>
                            </a:schemeClr>
                          </a:solidFill>
                          <a:latin typeface="Cambria Math" panose="02040503050406030204" pitchFamily="18" charset="0"/>
                        </a:rPr>
                        <m:t>1</m:t>
                      </m:r>
                      <m:r>
                        <a:rPr lang="fr-CA" i="1" smtClean="0">
                          <a:latin typeface="Cambria Math" panose="02040503050406030204" pitchFamily="18" charset="0"/>
                          <a:ea typeface="Cambria Math" panose="02040503050406030204" pitchFamily="18" charset="0"/>
                        </a:rPr>
                        <m:t>×</m:t>
                      </m:r>
                      <m:r>
                        <m:rPr>
                          <m:sty m:val="p"/>
                        </m:rPr>
                        <a:rPr lang="fr-CA" smtClean="0">
                          <a:latin typeface="Cambria Math" panose="02040503050406030204" pitchFamily="18" charset="0"/>
                        </a:rPr>
                        <m:t>PES</m:t>
                      </m:r>
                      <m:r>
                        <a:rPr lang="fr-CA" i="1" smtClean="0">
                          <a:latin typeface="Cambria Math" panose="02040503050406030204" pitchFamily="18" charset="0"/>
                        </a:rPr>
                        <m:t>+</m:t>
                      </m:r>
                      <m:r>
                        <m:rPr>
                          <m:sty m:val="p"/>
                        </m:rPr>
                        <a:rPr lang="fr-CA" smtClean="0">
                          <a:solidFill>
                            <a:schemeClr val="accent3">
                              <a:lumMod val="75000"/>
                            </a:schemeClr>
                          </a:solidFill>
                          <a:latin typeface="Cambria Math" panose="02040503050406030204" pitchFamily="18" charset="0"/>
                        </a:rPr>
                        <m:t>Constante</m:t>
                      </m:r>
                      <m:r>
                        <a:rPr lang="fr-CA" i="1" smtClean="0">
                          <a:solidFill>
                            <a:schemeClr val="accent3">
                              <a:lumMod val="75000"/>
                            </a:schemeClr>
                          </a:solidFill>
                          <a:latin typeface="Cambria Math" panose="02040503050406030204" pitchFamily="18" charset="0"/>
                        </a:rPr>
                        <m:t>1</m:t>
                      </m:r>
                    </m:oMath>
                  </m:oMathPara>
                </a14:m>
                <a:endParaRPr lang="fr-CA" dirty="0"/>
              </a:p>
              <a:p>
                <a:endParaRPr lang="fr-CA" dirty="0"/>
              </a:p>
              <a:p>
                <a:pPr marL="0" indent="0">
                  <a:buNone/>
                </a:pPr>
                <a:r>
                  <a:rPr lang="fr-CA" dirty="0"/>
                  <a:t>*Les valeurs de </a:t>
                </a:r>
                <a:r>
                  <a:rPr lang="fr-CA" dirty="0">
                    <a:solidFill>
                      <a:schemeClr val="accent3">
                        <a:lumMod val="75000"/>
                      </a:schemeClr>
                    </a:solidFill>
                  </a:rPr>
                  <a:t>Norme1 </a:t>
                </a:r>
                <a:r>
                  <a:rPr lang="fr-CA" dirty="0"/>
                  <a:t>et</a:t>
                </a:r>
                <a:r>
                  <a:rPr lang="fr-CA" dirty="0">
                    <a:solidFill>
                      <a:schemeClr val="accent3">
                        <a:lumMod val="75000"/>
                      </a:schemeClr>
                    </a:solidFill>
                  </a:rPr>
                  <a:t> Constante1</a:t>
                </a:r>
                <a:r>
                  <a:rPr lang="fr-CA" dirty="0"/>
                  <a:t> sont données dans le tableau du 	paragraphe 45 du Régime budgétaire et financier des cégeps.</a:t>
                </a:r>
              </a:p>
            </p:txBody>
          </p:sp>
        </mc:Choice>
        <mc:Fallback xmlns="">
          <p:sp>
            <p:nvSpPr>
              <p:cNvPr id="13" name="Espace réservé du contenu 2">
                <a:extLst>
                  <a:ext uri="{FF2B5EF4-FFF2-40B4-BE49-F238E27FC236}">
                    <a16:creationId xmlns:a16="http://schemas.microsoft.com/office/drawing/2014/main" id="{1EECAE59-DFA7-08C1-D538-602470626A45}"/>
                  </a:ext>
                </a:extLst>
              </p:cNvPr>
              <p:cNvSpPr txBox="1">
                <a:spLocks noRot="1" noChangeAspect="1" noMove="1" noResize="1" noEditPoints="1" noAdjustHandles="1" noChangeArrowheads="1" noChangeShapeType="1" noTextEdit="1"/>
              </p:cNvSpPr>
              <p:nvPr/>
            </p:nvSpPr>
            <p:spPr>
              <a:xfrm>
                <a:off x="689585" y="4343217"/>
                <a:ext cx="11152730" cy="2284259"/>
              </a:xfrm>
              <a:prstGeom prst="rect">
                <a:avLst/>
              </a:prstGeom>
              <a:blipFill>
                <a:blip r:embed="rId5"/>
                <a:stretch>
                  <a:fillRect l="-984" t="-7200"/>
                </a:stretch>
              </a:blipFill>
            </p:spPr>
            <p:txBody>
              <a:bodyPr/>
              <a:lstStyle/>
              <a:p>
                <a:r>
                  <a:rPr lang="fr-CA">
                    <a:noFill/>
                  </a:rPr>
                  <a:t> </a:t>
                </a:r>
              </a:p>
            </p:txBody>
          </p:sp>
        </mc:Fallback>
      </mc:AlternateContent>
    </p:spTree>
    <p:extLst>
      <p:ext uri="{BB962C8B-B14F-4D97-AF65-F5344CB8AC3E}">
        <p14:creationId xmlns:p14="http://schemas.microsoft.com/office/powerpoint/2010/main" val="428558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C9D5BE-E2BC-82D5-C7E5-D720D4D4D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6962" y="5261043"/>
            <a:ext cx="1375353" cy="1375353"/>
          </a:xfrm>
          <a:prstGeom prst="rect">
            <a:avLst/>
          </a:prstGeom>
        </p:spPr>
      </p:pic>
      <p:sp>
        <p:nvSpPr>
          <p:cNvPr id="5" name="ZoneTexte 4">
            <a:extLst>
              <a:ext uri="{FF2B5EF4-FFF2-40B4-BE49-F238E27FC236}">
                <a16:creationId xmlns:a16="http://schemas.microsoft.com/office/drawing/2014/main" id="{63722EAC-1F9F-9D24-DAED-A8813CDF1E4A}"/>
              </a:ext>
            </a:extLst>
          </p:cNvPr>
          <p:cNvSpPr txBox="1"/>
          <p:nvPr/>
        </p:nvSpPr>
        <p:spPr>
          <a:xfrm>
            <a:off x="415046" y="-205748"/>
            <a:ext cx="11361907" cy="920252"/>
          </a:xfrm>
          <a:prstGeom prst="rect">
            <a:avLst/>
          </a:prstGeom>
          <a:noFill/>
        </p:spPr>
        <p:txBody>
          <a:bodyPr wrap="square" rtlCol="0">
            <a:spAutoFit/>
          </a:bodyPr>
          <a:lstStyle/>
          <a:p>
            <a:pPr>
              <a:lnSpc>
                <a:spcPct val="150000"/>
              </a:lnSpc>
            </a:pPr>
            <a:r>
              <a:rPr lang="fr-CA" sz="4000" b="1" dirty="0"/>
              <a:t>QU’EST-CE</a:t>
            </a:r>
            <a:r>
              <a:rPr lang="fr-CA" sz="4000" dirty="0"/>
              <a:t> qui est financé au juste ? </a:t>
            </a:r>
          </a:p>
        </p:txBody>
      </p:sp>
      <p:pic>
        <p:nvPicPr>
          <p:cNvPr id="8" name="Image 7">
            <a:extLst>
              <a:ext uri="{FF2B5EF4-FFF2-40B4-BE49-F238E27FC236}">
                <a16:creationId xmlns:a16="http://schemas.microsoft.com/office/drawing/2014/main" id="{C387E18F-F81A-8AF1-7E9E-C2452780B4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6417" y="2258279"/>
            <a:ext cx="8709269" cy="4054728"/>
          </a:xfrm>
          <a:prstGeom prst="rect">
            <a:avLst/>
          </a:prstGeom>
        </p:spPr>
      </p:pic>
      <p:sp>
        <p:nvSpPr>
          <p:cNvPr id="9" name="Titre 1">
            <a:extLst>
              <a:ext uri="{FF2B5EF4-FFF2-40B4-BE49-F238E27FC236}">
                <a16:creationId xmlns:a16="http://schemas.microsoft.com/office/drawing/2014/main" id="{D82BCD8B-BAAF-B999-C741-090226949406}"/>
              </a:ext>
            </a:extLst>
          </p:cNvPr>
          <p:cNvSpPr>
            <a:spLocks noGrp="1"/>
          </p:cNvSpPr>
          <p:nvPr>
            <p:ph type="title"/>
          </p:nvPr>
        </p:nvSpPr>
        <p:spPr>
          <a:xfrm>
            <a:off x="533401" y="932716"/>
            <a:ext cx="10515600" cy="1325563"/>
          </a:xfrm>
        </p:spPr>
        <p:txBody>
          <a:bodyPr/>
          <a:lstStyle/>
          <a:p>
            <a:r>
              <a:rPr lang="fr-CA" sz="2800" dirty="0"/>
              <a:t>Exemple de courbe de financement à deux paliers</a:t>
            </a:r>
            <a:endParaRPr lang="fr-CA" dirty="0"/>
          </a:p>
        </p:txBody>
      </p:sp>
      <p:sp>
        <p:nvSpPr>
          <p:cNvPr id="2" name="ZoneTexte 1">
            <a:extLst>
              <a:ext uri="{FF2B5EF4-FFF2-40B4-BE49-F238E27FC236}">
                <a16:creationId xmlns:a16="http://schemas.microsoft.com/office/drawing/2014/main" id="{935DF89F-D3CE-0DB6-BB17-8532D966E4B6}"/>
              </a:ext>
            </a:extLst>
          </p:cNvPr>
          <p:cNvSpPr txBox="1"/>
          <p:nvPr/>
        </p:nvSpPr>
        <p:spPr>
          <a:xfrm>
            <a:off x="1475141" y="3731645"/>
            <a:ext cx="599768" cy="369332"/>
          </a:xfrm>
          <a:prstGeom prst="rect">
            <a:avLst/>
          </a:prstGeom>
          <a:noFill/>
        </p:spPr>
        <p:txBody>
          <a:bodyPr wrap="square" rtlCol="0">
            <a:spAutoFit/>
          </a:bodyPr>
          <a:lstStyle/>
          <a:p>
            <a:r>
              <a:rPr lang="fr-CA" dirty="0">
                <a:solidFill>
                  <a:schemeClr val="bg1"/>
                </a:solidFill>
              </a:rPr>
              <a:t>ETC</a:t>
            </a:r>
          </a:p>
        </p:txBody>
      </p:sp>
      <p:sp>
        <p:nvSpPr>
          <p:cNvPr id="3" name="ZoneTexte 2">
            <a:extLst>
              <a:ext uri="{FF2B5EF4-FFF2-40B4-BE49-F238E27FC236}">
                <a16:creationId xmlns:a16="http://schemas.microsoft.com/office/drawing/2014/main" id="{F3C032FD-98FE-1B9F-D916-2AEF7F3B2048}"/>
              </a:ext>
            </a:extLst>
          </p:cNvPr>
          <p:cNvSpPr txBox="1"/>
          <p:nvPr/>
        </p:nvSpPr>
        <p:spPr>
          <a:xfrm>
            <a:off x="5671167" y="5948922"/>
            <a:ext cx="599768" cy="369332"/>
          </a:xfrm>
          <a:prstGeom prst="rect">
            <a:avLst/>
          </a:prstGeom>
          <a:noFill/>
        </p:spPr>
        <p:txBody>
          <a:bodyPr wrap="square" rtlCol="0">
            <a:spAutoFit/>
          </a:bodyPr>
          <a:lstStyle/>
          <a:p>
            <a:r>
              <a:rPr lang="fr-CA" dirty="0">
                <a:solidFill>
                  <a:schemeClr val="bg1"/>
                </a:solidFill>
              </a:rPr>
              <a:t>PES</a:t>
            </a:r>
          </a:p>
        </p:txBody>
      </p:sp>
    </p:spTree>
    <p:extLst>
      <p:ext uri="{BB962C8B-B14F-4D97-AF65-F5344CB8AC3E}">
        <p14:creationId xmlns:p14="http://schemas.microsoft.com/office/powerpoint/2010/main" val="1923860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C9D5BE-E2BC-82D5-C7E5-D720D4D4D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6962" y="5261043"/>
            <a:ext cx="1375353" cy="1375353"/>
          </a:xfrm>
          <a:prstGeom prst="rect">
            <a:avLst/>
          </a:prstGeom>
        </p:spPr>
      </p:pic>
      <p:sp>
        <p:nvSpPr>
          <p:cNvPr id="5" name="ZoneTexte 4">
            <a:extLst>
              <a:ext uri="{FF2B5EF4-FFF2-40B4-BE49-F238E27FC236}">
                <a16:creationId xmlns:a16="http://schemas.microsoft.com/office/drawing/2014/main" id="{63722EAC-1F9F-9D24-DAED-A8813CDF1E4A}"/>
              </a:ext>
            </a:extLst>
          </p:cNvPr>
          <p:cNvSpPr txBox="1"/>
          <p:nvPr/>
        </p:nvSpPr>
        <p:spPr>
          <a:xfrm>
            <a:off x="415046" y="-205748"/>
            <a:ext cx="11361907" cy="920252"/>
          </a:xfrm>
          <a:prstGeom prst="rect">
            <a:avLst/>
          </a:prstGeom>
          <a:noFill/>
        </p:spPr>
        <p:txBody>
          <a:bodyPr wrap="square" rtlCol="0">
            <a:spAutoFit/>
          </a:bodyPr>
          <a:lstStyle/>
          <a:p>
            <a:pPr>
              <a:lnSpc>
                <a:spcPct val="150000"/>
              </a:lnSpc>
            </a:pPr>
            <a:r>
              <a:rPr lang="fr-CA" sz="4000" b="1" dirty="0"/>
              <a:t>QU’EST-CE</a:t>
            </a:r>
            <a:r>
              <a:rPr lang="fr-CA" sz="4000" dirty="0"/>
              <a:t> qui est financé au juste ? </a:t>
            </a:r>
          </a:p>
        </p:txBody>
      </p:sp>
      <p:sp>
        <p:nvSpPr>
          <p:cNvPr id="6" name="Titre 1">
            <a:extLst>
              <a:ext uri="{FF2B5EF4-FFF2-40B4-BE49-F238E27FC236}">
                <a16:creationId xmlns:a16="http://schemas.microsoft.com/office/drawing/2014/main" id="{6C8E5AB4-70A1-279A-7C15-5ED43C435DDC}"/>
              </a:ext>
            </a:extLst>
          </p:cNvPr>
          <p:cNvSpPr>
            <a:spLocks noGrp="1"/>
          </p:cNvSpPr>
          <p:nvPr>
            <p:ph type="title"/>
          </p:nvPr>
        </p:nvSpPr>
        <p:spPr>
          <a:xfrm>
            <a:off x="582561" y="714504"/>
            <a:ext cx="10515600" cy="1325563"/>
          </a:xfrm>
        </p:spPr>
        <p:txBody>
          <a:bodyPr/>
          <a:lstStyle/>
          <a:p>
            <a:r>
              <a:rPr lang="fr-CA" dirty="0"/>
              <a:t>Programmes à 3 paliers</a:t>
            </a:r>
          </a:p>
        </p:txBody>
      </p:sp>
      <mc:AlternateContent xmlns:mc="http://schemas.openxmlformats.org/markup-compatibility/2006" xmlns:a14="http://schemas.microsoft.com/office/drawing/2010/main">
        <mc:Choice Requires="a14">
          <p:sp>
            <p:nvSpPr>
              <p:cNvPr id="7" name="Espace réservé du contenu 2">
                <a:extLst>
                  <a:ext uri="{FF2B5EF4-FFF2-40B4-BE49-F238E27FC236}">
                    <a16:creationId xmlns:a16="http://schemas.microsoft.com/office/drawing/2014/main" id="{0523A97B-DBAB-80F0-2BD8-DC3575C15D35}"/>
                  </a:ext>
                </a:extLst>
              </p:cNvPr>
              <p:cNvSpPr>
                <a:spLocks noGrp="1"/>
              </p:cNvSpPr>
              <p:nvPr>
                <p:ph idx="1"/>
              </p:nvPr>
            </p:nvSpPr>
            <p:spPr>
              <a:xfrm>
                <a:off x="480409" y="1634756"/>
                <a:ext cx="11361906" cy="1482596"/>
              </a:xfrm>
            </p:spPr>
            <p:txBody>
              <a:bodyPr/>
              <a:lstStyle/>
              <a:p>
                <a:r>
                  <a:rPr lang="fr-CA" dirty="0">
                    <a:solidFill>
                      <a:schemeClr val="accent2">
                        <a:lumMod val="75000"/>
                      </a:schemeClr>
                    </a:solidFill>
                  </a:rPr>
                  <a:t>Troisième palier</a:t>
                </a:r>
                <a:r>
                  <a:rPr lang="fr-CA" dirty="0"/>
                  <a:t>: si PES </a:t>
                </a:r>
                <a:r>
                  <a:rPr lang="fr-CA" dirty="0">
                    <a:latin typeface="Times New Roman" panose="02020603050405020304" pitchFamily="18" charset="0"/>
                    <a:cs typeface="Times New Roman" panose="02020603050405020304" pitchFamily="18" charset="0"/>
                  </a:rPr>
                  <a:t>≥ </a:t>
                </a:r>
                <a:r>
                  <a:rPr lang="fr-CA" dirty="0">
                    <a:solidFill>
                      <a:srgbClr val="FF0000"/>
                    </a:solidFill>
                    <a:latin typeface="Times New Roman" panose="02020603050405020304" pitchFamily="18" charset="0"/>
                    <a:cs typeface="Times New Roman" panose="02020603050405020304" pitchFamily="18" charset="0"/>
                  </a:rPr>
                  <a:t>Intersection</a:t>
                </a:r>
                <a:r>
                  <a:rPr lang="fr-CA" dirty="0"/>
                  <a:t>, le financement se calcule par cette équation:</a:t>
                </a:r>
              </a:p>
              <a:p>
                <a:pPr marL="0" indent="0">
                  <a:buNone/>
                </a:pPr>
                <a14:m>
                  <m:oMathPara xmlns:m="http://schemas.openxmlformats.org/officeDocument/2006/math">
                    <m:oMathParaPr>
                      <m:jc m:val="centerGroup"/>
                    </m:oMathParaPr>
                    <m:oMath xmlns:m="http://schemas.openxmlformats.org/officeDocument/2006/math">
                      <m:r>
                        <m:rPr>
                          <m:sty m:val="p"/>
                        </m:rPr>
                        <a:rPr lang="fr-CA" b="0" i="0" smtClean="0">
                          <a:latin typeface="Cambria Math" panose="02040503050406030204" pitchFamily="18" charset="0"/>
                        </a:rPr>
                        <m:t>ETC</m:t>
                      </m:r>
                      <m:r>
                        <a:rPr lang="fr-CA" b="0" i="1" smtClean="0">
                          <a:latin typeface="Cambria Math" panose="02040503050406030204" pitchFamily="18" charset="0"/>
                        </a:rPr>
                        <m:t>=</m:t>
                      </m:r>
                      <m:r>
                        <m:rPr>
                          <m:sty m:val="p"/>
                        </m:rPr>
                        <a:rPr lang="fr-CA" b="0" i="0" smtClean="0">
                          <a:solidFill>
                            <a:schemeClr val="accent3">
                              <a:lumMod val="75000"/>
                            </a:schemeClr>
                          </a:solidFill>
                          <a:latin typeface="Cambria Math" panose="02040503050406030204" pitchFamily="18" charset="0"/>
                        </a:rPr>
                        <m:t>Norme</m:t>
                      </m:r>
                      <m:r>
                        <a:rPr lang="fr-CA" b="0" i="1" smtClean="0">
                          <a:solidFill>
                            <a:schemeClr val="accent3">
                              <a:lumMod val="75000"/>
                            </a:schemeClr>
                          </a:solidFill>
                          <a:latin typeface="Cambria Math" panose="02040503050406030204" pitchFamily="18" charset="0"/>
                        </a:rPr>
                        <m:t>2</m:t>
                      </m:r>
                      <m:r>
                        <a:rPr lang="fr-CA" b="0" i="1" smtClean="0">
                          <a:latin typeface="Cambria Math" panose="02040503050406030204" pitchFamily="18" charset="0"/>
                          <a:ea typeface="Cambria Math" panose="02040503050406030204" pitchFamily="18" charset="0"/>
                        </a:rPr>
                        <m:t>×</m:t>
                      </m:r>
                      <m:r>
                        <m:rPr>
                          <m:sty m:val="p"/>
                        </m:rPr>
                        <a:rPr lang="fr-CA" b="0" i="0" smtClean="0">
                          <a:latin typeface="Cambria Math" panose="02040503050406030204" pitchFamily="18" charset="0"/>
                        </a:rPr>
                        <m:t>PES</m:t>
                      </m:r>
                      <m:r>
                        <a:rPr lang="fr-CA" b="0" i="1" smtClean="0">
                          <a:latin typeface="Cambria Math" panose="02040503050406030204" pitchFamily="18" charset="0"/>
                        </a:rPr>
                        <m:t>+</m:t>
                      </m:r>
                      <m:r>
                        <m:rPr>
                          <m:sty m:val="p"/>
                        </m:rPr>
                        <a:rPr lang="fr-CA" b="0" i="0" smtClean="0">
                          <a:solidFill>
                            <a:schemeClr val="accent3">
                              <a:lumMod val="75000"/>
                            </a:schemeClr>
                          </a:solidFill>
                          <a:latin typeface="Cambria Math" panose="02040503050406030204" pitchFamily="18" charset="0"/>
                        </a:rPr>
                        <m:t>Constante</m:t>
                      </m:r>
                      <m:r>
                        <a:rPr lang="fr-CA" b="0" i="1" smtClean="0">
                          <a:solidFill>
                            <a:schemeClr val="accent3">
                              <a:lumMod val="75000"/>
                            </a:schemeClr>
                          </a:solidFill>
                          <a:latin typeface="Cambria Math" panose="02040503050406030204" pitchFamily="18" charset="0"/>
                        </a:rPr>
                        <m:t>2</m:t>
                      </m:r>
                    </m:oMath>
                  </m:oMathPara>
                </a14:m>
                <a:endParaRPr lang="fr-CA" b="0" dirty="0">
                  <a:solidFill>
                    <a:schemeClr val="accent3">
                      <a:lumMod val="75000"/>
                    </a:schemeClr>
                  </a:solidFill>
                </a:endParaRPr>
              </a:p>
              <a:p>
                <a:pPr marL="0" indent="0">
                  <a:buNone/>
                </a:pPr>
                <a:endParaRPr lang="fr-CA" dirty="0"/>
              </a:p>
            </p:txBody>
          </p:sp>
        </mc:Choice>
        <mc:Fallback xmlns="">
          <p:sp>
            <p:nvSpPr>
              <p:cNvPr id="7" name="Espace réservé du contenu 2">
                <a:extLst>
                  <a:ext uri="{FF2B5EF4-FFF2-40B4-BE49-F238E27FC236}">
                    <a16:creationId xmlns:a16="http://schemas.microsoft.com/office/drawing/2014/main" id="{0523A97B-DBAB-80F0-2BD8-DC3575C15D35}"/>
                  </a:ext>
                </a:extLst>
              </p:cNvPr>
              <p:cNvSpPr>
                <a:spLocks noGrp="1" noRot="1" noChangeAspect="1" noMove="1" noResize="1" noEditPoints="1" noAdjustHandles="1" noChangeArrowheads="1" noChangeShapeType="1" noTextEdit="1"/>
              </p:cNvSpPr>
              <p:nvPr>
                <p:ph idx="1"/>
              </p:nvPr>
            </p:nvSpPr>
            <p:spPr>
              <a:xfrm>
                <a:off x="480409" y="1634756"/>
                <a:ext cx="11361906" cy="1482596"/>
              </a:xfrm>
              <a:blipFill>
                <a:blip r:embed="rId3"/>
                <a:stretch>
                  <a:fillRect l="-966" t="-7407"/>
                </a:stretch>
              </a:blipFill>
            </p:spPr>
            <p:txBody>
              <a:bodyPr/>
              <a:lstStyle/>
              <a:p>
                <a:r>
                  <a:rPr lang="fr-CA">
                    <a:noFill/>
                  </a:rPr>
                  <a:t> </a:t>
                </a:r>
              </a:p>
            </p:txBody>
          </p:sp>
        </mc:Fallback>
      </mc:AlternateContent>
      <p:pic>
        <p:nvPicPr>
          <p:cNvPr id="10" name="Image 9">
            <a:extLst>
              <a:ext uri="{FF2B5EF4-FFF2-40B4-BE49-F238E27FC236}">
                <a16:creationId xmlns:a16="http://schemas.microsoft.com/office/drawing/2014/main" id="{06DF8457-011B-877C-5984-53952DD239E0}"/>
              </a:ext>
            </a:extLst>
          </p:cNvPr>
          <p:cNvPicPr>
            <a:picLocks noChangeAspect="1"/>
          </p:cNvPicPr>
          <p:nvPr/>
        </p:nvPicPr>
        <p:blipFill>
          <a:blip r:embed="rId4"/>
          <a:stretch>
            <a:fillRect/>
          </a:stretch>
        </p:blipFill>
        <p:spPr>
          <a:xfrm>
            <a:off x="4289632" y="3977962"/>
            <a:ext cx="5263645" cy="2880038"/>
          </a:xfrm>
          <a:prstGeom prst="rect">
            <a:avLst/>
          </a:prstGeom>
        </p:spPr>
      </p:pic>
      <p:sp>
        <p:nvSpPr>
          <p:cNvPr id="11" name="Titre 1">
            <a:extLst>
              <a:ext uri="{FF2B5EF4-FFF2-40B4-BE49-F238E27FC236}">
                <a16:creationId xmlns:a16="http://schemas.microsoft.com/office/drawing/2014/main" id="{8A2EC163-766D-6627-2B25-B42B07C4A913}"/>
              </a:ext>
            </a:extLst>
          </p:cNvPr>
          <p:cNvSpPr txBox="1">
            <a:spLocks/>
          </p:cNvSpPr>
          <p:nvPr/>
        </p:nvSpPr>
        <p:spPr>
          <a:xfrm>
            <a:off x="415046" y="362383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dirty="0"/>
              <a:t>Exemple</a:t>
            </a:r>
          </a:p>
        </p:txBody>
      </p:sp>
      <p:sp>
        <p:nvSpPr>
          <p:cNvPr id="12" name="ZoneTexte 11">
            <a:extLst>
              <a:ext uri="{FF2B5EF4-FFF2-40B4-BE49-F238E27FC236}">
                <a16:creationId xmlns:a16="http://schemas.microsoft.com/office/drawing/2014/main" id="{A1ED18CC-D3F4-08D6-2EB1-49CA5964EB2D}"/>
              </a:ext>
            </a:extLst>
          </p:cNvPr>
          <p:cNvSpPr txBox="1"/>
          <p:nvPr/>
        </p:nvSpPr>
        <p:spPr>
          <a:xfrm>
            <a:off x="6735095" y="6451730"/>
            <a:ext cx="599768" cy="369332"/>
          </a:xfrm>
          <a:prstGeom prst="rect">
            <a:avLst/>
          </a:prstGeom>
          <a:noFill/>
        </p:spPr>
        <p:txBody>
          <a:bodyPr wrap="square" rtlCol="0">
            <a:spAutoFit/>
          </a:bodyPr>
          <a:lstStyle/>
          <a:p>
            <a:r>
              <a:rPr lang="fr-CA" dirty="0">
                <a:solidFill>
                  <a:schemeClr val="bg1"/>
                </a:solidFill>
              </a:rPr>
              <a:t>PES</a:t>
            </a:r>
          </a:p>
        </p:txBody>
      </p:sp>
      <p:sp>
        <p:nvSpPr>
          <p:cNvPr id="13" name="ZoneTexte 12">
            <a:extLst>
              <a:ext uri="{FF2B5EF4-FFF2-40B4-BE49-F238E27FC236}">
                <a16:creationId xmlns:a16="http://schemas.microsoft.com/office/drawing/2014/main" id="{0EC77531-0C47-EE4D-0A2E-B34B92971D22}"/>
              </a:ext>
            </a:extLst>
          </p:cNvPr>
          <p:cNvSpPr txBox="1"/>
          <p:nvPr/>
        </p:nvSpPr>
        <p:spPr>
          <a:xfrm>
            <a:off x="3818591" y="5261043"/>
            <a:ext cx="599768" cy="369332"/>
          </a:xfrm>
          <a:prstGeom prst="rect">
            <a:avLst/>
          </a:prstGeom>
          <a:noFill/>
        </p:spPr>
        <p:txBody>
          <a:bodyPr wrap="square" rtlCol="0">
            <a:spAutoFit/>
          </a:bodyPr>
          <a:lstStyle/>
          <a:p>
            <a:r>
              <a:rPr lang="fr-CA" dirty="0">
                <a:solidFill>
                  <a:schemeClr val="bg1"/>
                </a:solidFill>
              </a:rPr>
              <a:t>ETC</a:t>
            </a:r>
          </a:p>
        </p:txBody>
      </p:sp>
      <p:pic>
        <p:nvPicPr>
          <p:cNvPr id="9" name="Image 8">
            <a:extLst>
              <a:ext uri="{FF2B5EF4-FFF2-40B4-BE49-F238E27FC236}">
                <a16:creationId xmlns:a16="http://schemas.microsoft.com/office/drawing/2014/main" id="{2C2880C0-394D-487D-9F1E-7FF9F7CB3183}"/>
              </a:ext>
            </a:extLst>
          </p:cNvPr>
          <p:cNvPicPr>
            <a:picLocks noChangeAspect="1"/>
          </p:cNvPicPr>
          <p:nvPr/>
        </p:nvPicPr>
        <p:blipFill rotWithShape="1">
          <a:blip r:embed="rId5"/>
          <a:srcRect l="20807" t="58005" r="24113" b="39928"/>
          <a:stretch/>
        </p:blipFill>
        <p:spPr>
          <a:xfrm>
            <a:off x="700243" y="3612460"/>
            <a:ext cx="11351200" cy="239609"/>
          </a:xfrm>
          <a:prstGeom prst="rect">
            <a:avLst/>
          </a:prstGeom>
        </p:spPr>
      </p:pic>
      <p:pic>
        <p:nvPicPr>
          <p:cNvPr id="17" name="Image 16">
            <a:extLst>
              <a:ext uri="{FF2B5EF4-FFF2-40B4-BE49-F238E27FC236}">
                <a16:creationId xmlns:a16="http://schemas.microsoft.com/office/drawing/2014/main" id="{F6CA185D-2D1C-9581-6F3C-0B21DFA011AB}"/>
              </a:ext>
            </a:extLst>
          </p:cNvPr>
          <p:cNvPicPr>
            <a:picLocks noChangeAspect="1"/>
          </p:cNvPicPr>
          <p:nvPr/>
        </p:nvPicPr>
        <p:blipFill rotWithShape="1">
          <a:blip r:embed="rId6"/>
          <a:srcRect l="20807" t="19293" r="24113" b="73907"/>
          <a:stretch/>
        </p:blipFill>
        <p:spPr>
          <a:xfrm>
            <a:off x="628655" y="2799872"/>
            <a:ext cx="11422788" cy="793274"/>
          </a:xfrm>
          <a:prstGeom prst="rect">
            <a:avLst/>
          </a:prstGeom>
        </p:spPr>
      </p:pic>
    </p:spTree>
    <p:extLst>
      <p:ext uri="{BB962C8B-B14F-4D97-AF65-F5344CB8AC3E}">
        <p14:creationId xmlns:p14="http://schemas.microsoft.com/office/powerpoint/2010/main" val="1845586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C9D5BE-E2BC-82D5-C7E5-D720D4D4D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6962" y="5261043"/>
            <a:ext cx="1375353" cy="1375353"/>
          </a:xfrm>
          <a:prstGeom prst="rect">
            <a:avLst/>
          </a:prstGeom>
        </p:spPr>
      </p:pic>
      <p:sp>
        <p:nvSpPr>
          <p:cNvPr id="5" name="ZoneTexte 4">
            <a:extLst>
              <a:ext uri="{FF2B5EF4-FFF2-40B4-BE49-F238E27FC236}">
                <a16:creationId xmlns:a16="http://schemas.microsoft.com/office/drawing/2014/main" id="{63722EAC-1F9F-9D24-DAED-A8813CDF1E4A}"/>
              </a:ext>
            </a:extLst>
          </p:cNvPr>
          <p:cNvSpPr txBox="1"/>
          <p:nvPr/>
        </p:nvSpPr>
        <p:spPr>
          <a:xfrm>
            <a:off x="415046" y="-205748"/>
            <a:ext cx="11361907" cy="920252"/>
          </a:xfrm>
          <a:prstGeom prst="rect">
            <a:avLst/>
          </a:prstGeom>
          <a:noFill/>
        </p:spPr>
        <p:txBody>
          <a:bodyPr wrap="square" rtlCol="0">
            <a:spAutoFit/>
          </a:bodyPr>
          <a:lstStyle/>
          <a:p>
            <a:pPr>
              <a:lnSpc>
                <a:spcPct val="150000"/>
              </a:lnSpc>
            </a:pPr>
            <a:r>
              <a:rPr lang="fr-CA" sz="4000" b="1" dirty="0"/>
              <a:t>QU’EST-CE</a:t>
            </a:r>
            <a:r>
              <a:rPr lang="fr-CA" sz="4000" dirty="0"/>
              <a:t> qui est financé au juste ? </a:t>
            </a:r>
          </a:p>
        </p:txBody>
      </p:sp>
      <p:sp>
        <p:nvSpPr>
          <p:cNvPr id="12" name="Titre 1">
            <a:extLst>
              <a:ext uri="{FF2B5EF4-FFF2-40B4-BE49-F238E27FC236}">
                <a16:creationId xmlns:a16="http://schemas.microsoft.com/office/drawing/2014/main" id="{1F533FBF-932A-FF3C-7FA5-344CA6B851EA}"/>
              </a:ext>
            </a:extLst>
          </p:cNvPr>
          <p:cNvSpPr>
            <a:spLocks noGrp="1"/>
          </p:cNvSpPr>
          <p:nvPr>
            <p:ph type="title"/>
          </p:nvPr>
        </p:nvSpPr>
        <p:spPr>
          <a:xfrm>
            <a:off x="838200" y="365125"/>
            <a:ext cx="10515600" cy="1325563"/>
          </a:xfrm>
        </p:spPr>
        <p:txBody>
          <a:bodyPr/>
          <a:lstStyle/>
          <a:p>
            <a:r>
              <a:rPr lang="fr-CA" dirty="0">
                <a:solidFill>
                  <a:srgbClr val="FFC000"/>
                </a:solidFill>
              </a:rPr>
              <a:t>Programme = tous les cours?</a:t>
            </a:r>
          </a:p>
        </p:txBody>
      </p:sp>
      <p:sp>
        <p:nvSpPr>
          <p:cNvPr id="13" name="Espace réservé du contenu 2">
            <a:extLst>
              <a:ext uri="{FF2B5EF4-FFF2-40B4-BE49-F238E27FC236}">
                <a16:creationId xmlns:a16="http://schemas.microsoft.com/office/drawing/2014/main" id="{3E2ECCCC-6EF6-9BBB-F1F2-4B90A7A7EC25}"/>
              </a:ext>
            </a:extLst>
          </p:cNvPr>
          <p:cNvSpPr>
            <a:spLocks noGrp="1"/>
          </p:cNvSpPr>
          <p:nvPr>
            <p:ph idx="1"/>
          </p:nvPr>
        </p:nvSpPr>
        <p:spPr>
          <a:xfrm>
            <a:off x="838199" y="1825625"/>
            <a:ext cx="11088757" cy="4351338"/>
          </a:xfrm>
        </p:spPr>
        <p:txBody>
          <a:bodyPr>
            <a:normAutofit/>
          </a:bodyPr>
          <a:lstStyle/>
          <a:p>
            <a:pPr marL="0" indent="0">
              <a:buNone/>
            </a:pPr>
            <a:r>
              <a:rPr lang="fr-CA" sz="3200" dirty="0"/>
              <a:t>Sont calculés avec leurs propres courbes de financement:</a:t>
            </a:r>
          </a:p>
          <a:p>
            <a:pPr marL="0" indent="0">
              <a:buNone/>
            </a:pPr>
            <a:endParaRPr lang="fr-CA" sz="3200" dirty="0"/>
          </a:p>
          <a:p>
            <a:pPr marL="0" indent="0">
              <a:buNone/>
            </a:pPr>
            <a:r>
              <a:rPr lang="fr-CA" sz="3200" dirty="0"/>
              <a:t>Les cours de la formation générale, </a:t>
            </a:r>
          </a:p>
          <a:p>
            <a:pPr marL="0" indent="0">
              <a:buNone/>
            </a:pPr>
            <a:r>
              <a:rPr lang="fr-CA" sz="3200" dirty="0"/>
              <a:t>les cours de formation générale propre, </a:t>
            </a:r>
          </a:p>
          <a:p>
            <a:pPr marL="0" indent="0">
              <a:buNone/>
            </a:pPr>
            <a:r>
              <a:rPr lang="fr-CA" sz="3200" dirty="0"/>
              <a:t>les cours complémentaires,</a:t>
            </a:r>
          </a:p>
          <a:p>
            <a:pPr marL="0" indent="0">
              <a:buNone/>
            </a:pPr>
            <a:r>
              <a:rPr lang="fr-CA" sz="3200" dirty="0"/>
              <a:t>ainsi que plusieurs autres exceptions.</a:t>
            </a:r>
          </a:p>
        </p:txBody>
      </p:sp>
    </p:spTree>
    <p:extLst>
      <p:ext uri="{BB962C8B-B14F-4D97-AF65-F5344CB8AC3E}">
        <p14:creationId xmlns:p14="http://schemas.microsoft.com/office/powerpoint/2010/main" val="2795788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C9D5BE-E2BC-82D5-C7E5-D720D4D4D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6962" y="5261043"/>
            <a:ext cx="1375353" cy="1375353"/>
          </a:xfrm>
          <a:prstGeom prst="rect">
            <a:avLst/>
          </a:prstGeom>
        </p:spPr>
      </p:pic>
      <p:sp>
        <p:nvSpPr>
          <p:cNvPr id="5" name="ZoneTexte 4">
            <a:extLst>
              <a:ext uri="{FF2B5EF4-FFF2-40B4-BE49-F238E27FC236}">
                <a16:creationId xmlns:a16="http://schemas.microsoft.com/office/drawing/2014/main" id="{63722EAC-1F9F-9D24-DAED-A8813CDF1E4A}"/>
              </a:ext>
            </a:extLst>
          </p:cNvPr>
          <p:cNvSpPr txBox="1"/>
          <p:nvPr/>
        </p:nvSpPr>
        <p:spPr>
          <a:xfrm>
            <a:off x="415046" y="-205748"/>
            <a:ext cx="11361907" cy="920252"/>
          </a:xfrm>
          <a:prstGeom prst="rect">
            <a:avLst/>
          </a:prstGeom>
          <a:noFill/>
        </p:spPr>
        <p:txBody>
          <a:bodyPr wrap="square" rtlCol="0">
            <a:spAutoFit/>
          </a:bodyPr>
          <a:lstStyle/>
          <a:p>
            <a:pPr>
              <a:lnSpc>
                <a:spcPct val="150000"/>
              </a:lnSpc>
            </a:pPr>
            <a:r>
              <a:rPr lang="fr-CA" sz="4000" b="1" dirty="0"/>
              <a:t>QU’EST-CE</a:t>
            </a:r>
            <a:r>
              <a:rPr lang="fr-CA" sz="4000" dirty="0"/>
              <a:t> qui est financé au juste ? </a:t>
            </a:r>
          </a:p>
        </p:txBody>
      </p:sp>
      <p:graphicFrame>
        <p:nvGraphicFramePr>
          <p:cNvPr id="12" name="Graphique 11">
            <a:extLst>
              <a:ext uri="{FF2B5EF4-FFF2-40B4-BE49-F238E27FC236}">
                <a16:creationId xmlns:a16="http://schemas.microsoft.com/office/drawing/2014/main" id="{988E806B-6A69-16CB-AB31-31BEE8DBB965}"/>
              </a:ext>
            </a:extLst>
          </p:cNvPr>
          <p:cNvGraphicFramePr>
            <a:graphicFrameLocks noGrp="1"/>
          </p:cNvGraphicFramePr>
          <p:nvPr>
            <p:extLst>
              <p:ext uri="{D42A27DB-BD31-4B8C-83A1-F6EECF244321}">
                <p14:modId xmlns:p14="http://schemas.microsoft.com/office/powerpoint/2010/main" val="3781705345"/>
              </p:ext>
            </p:extLst>
          </p:nvPr>
        </p:nvGraphicFramePr>
        <p:xfrm>
          <a:off x="1702048" y="630153"/>
          <a:ext cx="8371314" cy="60062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13422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CCF0F7C-9B71-2837-2471-ABC7ABA84F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6962" y="5261043"/>
            <a:ext cx="1375353" cy="1375353"/>
          </a:xfrm>
          <a:prstGeom prst="rect">
            <a:avLst/>
          </a:prstGeom>
        </p:spPr>
      </p:pic>
      <p:sp>
        <p:nvSpPr>
          <p:cNvPr id="2" name="ZoneTexte 1">
            <a:extLst>
              <a:ext uri="{FF2B5EF4-FFF2-40B4-BE49-F238E27FC236}">
                <a16:creationId xmlns:a16="http://schemas.microsoft.com/office/drawing/2014/main" id="{8543F777-C687-A8CA-B1C2-89DCA6BD5D00}"/>
              </a:ext>
            </a:extLst>
          </p:cNvPr>
          <p:cNvSpPr txBox="1"/>
          <p:nvPr/>
        </p:nvSpPr>
        <p:spPr>
          <a:xfrm>
            <a:off x="311351" y="394020"/>
            <a:ext cx="11361907" cy="1015663"/>
          </a:xfrm>
          <a:prstGeom prst="rect">
            <a:avLst/>
          </a:prstGeom>
          <a:noFill/>
        </p:spPr>
        <p:txBody>
          <a:bodyPr wrap="square" rtlCol="0">
            <a:spAutoFit/>
          </a:bodyPr>
          <a:lstStyle/>
          <a:p>
            <a:pPr algn="ctr"/>
            <a:r>
              <a:rPr lang="fr-CA" sz="6000" dirty="0"/>
              <a:t>Remerciements</a:t>
            </a:r>
          </a:p>
        </p:txBody>
      </p:sp>
      <p:sp>
        <p:nvSpPr>
          <p:cNvPr id="3" name="ZoneTexte 2">
            <a:extLst>
              <a:ext uri="{FF2B5EF4-FFF2-40B4-BE49-F238E27FC236}">
                <a16:creationId xmlns:a16="http://schemas.microsoft.com/office/drawing/2014/main" id="{AF529A53-9412-3318-BC27-AB60D081C7D7}"/>
              </a:ext>
            </a:extLst>
          </p:cNvPr>
          <p:cNvSpPr txBox="1"/>
          <p:nvPr/>
        </p:nvSpPr>
        <p:spPr>
          <a:xfrm>
            <a:off x="545538" y="1619638"/>
            <a:ext cx="9813303" cy="5016758"/>
          </a:xfrm>
          <a:prstGeom prst="rect">
            <a:avLst/>
          </a:prstGeom>
          <a:noFill/>
        </p:spPr>
        <p:txBody>
          <a:bodyPr wrap="square" rtlCol="0">
            <a:spAutoFit/>
          </a:bodyPr>
          <a:lstStyle/>
          <a:p>
            <a:pPr marL="265113" indent="-265113">
              <a:buFont typeface="Arial" panose="020B0604020202020204" pitchFamily="34" charset="0"/>
              <a:buChar char="•"/>
            </a:pPr>
            <a:r>
              <a:rPr lang="fr-CA" sz="3200" b="1" dirty="0"/>
              <a:t>Louis Marchand </a:t>
            </a:r>
            <a:r>
              <a:rPr lang="fr-CA" sz="3200" dirty="0"/>
              <a:t>– ancien applicateur et 4</a:t>
            </a:r>
            <a:r>
              <a:rPr lang="fr-CA" sz="3200" baseline="30000" dirty="0"/>
              <a:t>e</a:t>
            </a:r>
            <a:r>
              <a:rPr lang="fr-CA" sz="3200" dirty="0"/>
              <a:t> dan en financement</a:t>
            </a:r>
          </a:p>
          <a:p>
            <a:pPr marL="265113" indent="-265113">
              <a:buFont typeface="Arial" panose="020B0604020202020204" pitchFamily="34" charset="0"/>
              <a:buChar char="•"/>
            </a:pPr>
            <a:r>
              <a:rPr lang="fr-CA" sz="3200" b="1" dirty="0"/>
              <a:t>Julie Payot </a:t>
            </a:r>
            <a:r>
              <a:rPr lang="fr-CA" sz="3200" dirty="0"/>
              <a:t>–conseillère en relation de travail élue à la FEC et conceptrice d’excellents </a:t>
            </a:r>
            <a:r>
              <a:rPr lang="fr-CA" sz="3200" dirty="0" err="1"/>
              <a:t>ppt</a:t>
            </a:r>
            <a:endParaRPr lang="fr-CA" sz="3200" dirty="0"/>
          </a:p>
          <a:p>
            <a:pPr marL="265113" indent="-265113">
              <a:buFont typeface="Arial" panose="020B0604020202020204" pitchFamily="34" charset="0"/>
              <a:buChar char="•"/>
            </a:pPr>
            <a:r>
              <a:rPr lang="fr-CA" sz="3200" b="1" dirty="0"/>
              <a:t>Julie Bellemare </a:t>
            </a:r>
            <a:r>
              <a:rPr lang="fr-CA" sz="3200" dirty="0"/>
              <a:t>– vice-présidente à la FEC et docteure en griefs et en calculs de Ci</a:t>
            </a:r>
          </a:p>
          <a:p>
            <a:pPr marL="265113" indent="-265113">
              <a:buFont typeface="Arial" panose="020B0604020202020204" pitchFamily="34" charset="0"/>
              <a:buChar char="•"/>
            </a:pPr>
            <a:r>
              <a:rPr lang="fr-CA" sz="3200" b="1" dirty="0"/>
              <a:t>Yannick Malouin </a:t>
            </a:r>
            <a:r>
              <a:rPr lang="fr-CA" sz="3200" dirty="0"/>
              <a:t>– président du syndicat des profs de Matane et Terminator de sur le financement</a:t>
            </a:r>
          </a:p>
          <a:p>
            <a:pPr marL="265113" indent="-265113">
              <a:buFont typeface="Arial" panose="020B0604020202020204" pitchFamily="34" charset="0"/>
              <a:buChar char="•"/>
            </a:pPr>
            <a:r>
              <a:rPr lang="fr-CA" sz="3200" dirty="0"/>
              <a:t>L’équipe syndicale du tonnerre : </a:t>
            </a:r>
            <a:r>
              <a:rPr lang="fr-CA" sz="3200" b="1" dirty="0"/>
              <a:t>Caroline Doré, Audrey Blair, Patrick </a:t>
            </a:r>
            <a:r>
              <a:rPr lang="fr-CA" sz="3200" b="1" dirty="0" err="1"/>
              <a:t>Laramée</a:t>
            </a:r>
            <a:r>
              <a:rPr lang="fr-CA" sz="3200" b="1" dirty="0"/>
              <a:t> et Alexandre Boisvert</a:t>
            </a:r>
          </a:p>
        </p:txBody>
      </p:sp>
    </p:spTree>
    <p:extLst>
      <p:ext uri="{BB962C8B-B14F-4D97-AF65-F5344CB8AC3E}">
        <p14:creationId xmlns:p14="http://schemas.microsoft.com/office/powerpoint/2010/main" val="1604499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C9D5BE-E2BC-82D5-C7E5-D720D4D4D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6962" y="5261043"/>
            <a:ext cx="1375353" cy="1375353"/>
          </a:xfrm>
          <a:prstGeom prst="rect">
            <a:avLst/>
          </a:prstGeom>
        </p:spPr>
      </p:pic>
      <p:sp>
        <p:nvSpPr>
          <p:cNvPr id="5" name="ZoneTexte 4">
            <a:extLst>
              <a:ext uri="{FF2B5EF4-FFF2-40B4-BE49-F238E27FC236}">
                <a16:creationId xmlns:a16="http://schemas.microsoft.com/office/drawing/2014/main" id="{63722EAC-1F9F-9D24-DAED-A8813CDF1E4A}"/>
              </a:ext>
            </a:extLst>
          </p:cNvPr>
          <p:cNvSpPr txBox="1"/>
          <p:nvPr/>
        </p:nvSpPr>
        <p:spPr>
          <a:xfrm>
            <a:off x="415046" y="-205748"/>
            <a:ext cx="11361907" cy="920252"/>
          </a:xfrm>
          <a:prstGeom prst="rect">
            <a:avLst/>
          </a:prstGeom>
          <a:noFill/>
        </p:spPr>
        <p:txBody>
          <a:bodyPr wrap="square" rtlCol="0">
            <a:spAutoFit/>
          </a:bodyPr>
          <a:lstStyle/>
          <a:p>
            <a:pPr>
              <a:lnSpc>
                <a:spcPct val="150000"/>
              </a:lnSpc>
            </a:pPr>
            <a:r>
              <a:rPr lang="fr-CA" sz="4000" b="1" dirty="0"/>
              <a:t>QU’EST-CE</a:t>
            </a:r>
            <a:r>
              <a:rPr lang="fr-CA" sz="4000" dirty="0"/>
              <a:t> qui est financé au juste ? </a:t>
            </a:r>
          </a:p>
        </p:txBody>
      </p:sp>
      <p:sp>
        <p:nvSpPr>
          <p:cNvPr id="2" name="Titre 1">
            <a:extLst>
              <a:ext uri="{FF2B5EF4-FFF2-40B4-BE49-F238E27FC236}">
                <a16:creationId xmlns:a16="http://schemas.microsoft.com/office/drawing/2014/main" id="{8008DB9E-B5DE-B9BB-5412-BA90288D787F}"/>
              </a:ext>
            </a:extLst>
          </p:cNvPr>
          <p:cNvSpPr>
            <a:spLocks noGrp="1"/>
          </p:cNvSpPr>
          <p:nvPr>
            <p:ph type="title"/>
          </p:nvPr>
        </p:nvSpPr>
        <p:spPr>
          <a:xfrm>
            <a:off x="328647" y="1029637"/>
            <a:ext cx="11361907" cy="826857"/>
          </a:xfrm>
        </p:spPr>
        <p:txBody>
          <a:bodyPr>
            <a:noAutofit/>
          </a:bodyPr>
          <a:lstStyle/>
          <a:p>
            <a:r>
              <a:rPr lang="fr-CA" sz="4000" b="1" dirty="0"/>
              <a:t>Le RPFIN005</a:t>
            </a:r>
            <a:br>
              <a:rPr lang="fr-CA" sz="2800" dirty="0"/>
            </a:br>
            <a:r>
              <a:rPr lang="fr-CA" sz="2800" dirty="0">
                <a:latin typeface="Arial" panose="020B0604020202020204" pitchFamily="34" charset="0"/>
                <a:cs typeface="Arial" panose="020B0604020202020204" pitchFamily="34" charset="0"/>
              </a:rPr>
              <a:t>Estimation des ressources financées pour le volet 1 (enseignement)</a:t>
            </a:r>
            <a:br>
              <a:rPr lang="fr-CA" sz="2800" dirty="0">
                <a:latin typeface="Arial" panose="020B0604020202020204" pitchFamily="34" charset="0"/>
                <a:cs typeface="Arial" panose="020B0604020202020204" pitchFamily="34" charset="0"/>
              </a:rPr>
            </a:br>
            <a:endParaRPr lang="fr-CA" sz="2800" dirty="0"/>
          </a:p>
        </p:txBody>
      </p:sp>
      <p:sp>
        <p:nvSpPr>
          <p:cNvPr id="3" name="Espace réservé du contenu 2">
            <a:extLst>
              <a:ext uri="{FF2B5EF4-FFF2-40B4-BE49-F238E27FC236}">
                <a16:creationId xmlns:a16="http://schemas.microsoft.com/office/drawing/2014/main" id="{D11D899F-9519-AEDA-9F96-83341093DF90}"/>
              </a:ext>
            </a:extLst>
          </p:cNvPr>
          <p:cNvSpPr>
            <a:spLocks noGrp="1"/>
          </p:cNvSpPr>
          <p:nvPr>
            <p:ph idx="1"/>
          </p:nvPr>
        </p:nvSpPr>
        <p:spPr>
          <a:xfrm>
            <a:off x="275303" y="2104103"/>
            <a:ext cx="11218607" cy="4630994"/>
          </a:xfrm>
        </p:spPr>
        <p:txBody>
          <a:bodyPr>
            <a:normAutofit/>
          </a:bodyPr>
          <a:lstStyle/>
          <a:p>
            <a:pPr marL="0" indent="0">
              <a:buNone/>
            </a:pPr>
            <a:r>
              <a:rPr lang="fr-CA" dirty="0">
                <a:latin typeface="Arial" panose="020B0604020202020204" pitchFamily="34" charset="0"/>
                <a:cs typeface="Arial" panose="020B0604020202020204" pitchFamily="34" charset="0"/>
              </a:rPr>
              <a:t>Rapport du logiciel de gestion (CLARA) de la plupart des cégeps</a:t>
            </a:r>
            <a:br>
              <a:rPr lang="fr-CA" dirty="0">
                <a:latin typeface="Arial" panose="020B0604020202020204" pitchFamily="34" charset="0"/>
                <a:cs typeface="Arial" panose="020B0604020202020204" pitchFamily="34" charset="0"/>
              </a:rPr>
            </a:br>
            <a:endParaRPr lang="fr-CA" dirty="0">
              <a:latin typeface="Arial" panose="020B0604020202020204" pitchFamily="34" charset="0"/>
              <a:cs typeface="Arial" panose="020B0604020202020204" pitchFamily="34" charset="0"/>
            </a:endParaRPr>
          </a:p>
          <a:p>
            <a:pPr algn="just"/>
            <a:r>
              <a:rPr lang="fr-CA" sz="2000" u="sng" dirty="0">
                <a:latin typeface="Arial" panose="020B0604020202020204" pitchFamily="34" charset="0"/>
                <a:cs typeface="Arial" panose="020B0604020202020204" pitchFamily="34" charset="0"/>
              </a:rPr>
              <a:t>Estime</a:t>
            </a:r>
            <a:r>
              <a:rPr lang="fr-CA" sz="2000" dirty="0">
                <a:latin typeface="Arial" panose="020B0604020202020204" pitchFamily="34" charset="0"/>
                <a:cs typeface="Arial" panose="020B0604020202020204" pitchFamily="34" charset="0"/>
              </a:rPr>
              <a:t> le financement nécessaire (en ETC) pour assurer les activités prévues au volet 1 de la tâche du personnel enseignant. </a:t>
            </a:r>
          </a:p>
          <a:p>
            <a:pPr algn="just"/>
            <a:r>
              <a:rPr lang="fr-CA" sz="2000" dirty="0">
                <a:latin typeface="Arial" panose="020B0604020202020204" pitchFamily="34" charset="0"/>
                <a:cs typeface="Arial" panose="020B0604020202020204" pitchFamily="34" charset="0"/>
              </a:rPr>
              <a:t>Selon le nombre des PES (période-étudiant-semaine) associé à chacun des cours des programmes du collège.</a:t>
            </a:r>
          </a:p>
          <a:p>
            <a:pPr algn="just"/>
            <a:r>
              <a:rPr lang="fr-CA" sz="2000" dirty="0">
                <a:latin typeface="Arial" panose="020B0604020202020204" pitchFamily="34" charset="0"/>
                <a:cs typeface="Arial" panose="020B0604020202020204" pitchFamily="34" charset="0"/>
              </a:rPr>
              <a:t>Basé sur une </a:t>
            </a:r>
            <a:r>
              <a:rPr lang="fr-CA" sz="2000" b="1" u="sng" dirty="0">
                <a:latin typeface="Arial" panose="020B0604020202020204" pitchFamily="34" charset="0"/>
                <a:cs typeface="Arial" panose="020B0604020202020204" pitchFamily="34" charset="0"/>
              </a:rPr>
              <a:t>prévision du nombre d’élèves </a:t>
            </a:r>
            <a:r>
              <a:rPr lang="fr-CA" sz="2000" dirty="0">
                <a:latin typeface="Arial" panose="020B0604020202020204" pitchFamily="34" charset="0"/>
                <a:cs typeface="Arial" panose="020B0604020202020204" pitchFamily="34" charset="0"/>
              </a:rPr>
              <a:t>qui seront inscrits à chacun des cours offerts au cégep :</a:t>
            </a:r>
          </a:p>
          <a:p>
            <a:pPr marL="960120" lvl="1" indent="-457200" algn="just">
              <a:buFont typeface="+mj-lt"/>
              <a:buAutoNum type="arabicPeriod"/>
            </a:pPr>
            <a:r>
              <a:rPr lang="fr-CA" sz="2000" dirty="0">
                <a:latin typeface="Arial" panose="020B0604020202020204" pitchFamily="34" charset="0"/>
                <a:cs typeface="Arial" panose="020B0604020202020204" pitchFamily="34" charset="0"/>
              </a:rPr>
              <a:t>Après la confirmation et le paiement des choix des cours par les élèves déjà inscrits au cégep;</a:t>
            </a:r>
          </a:p>
          <a:p>
            <a:pPr marL="960120" lvl="1" indent="-457200" algn="just">
              <a:buFont typeface="+mj-lt"/>
              <a:buAutoNum type="arabicPeriod"/>
            </a:pPr>
            <a:r>
              <a:rPr lang="fr-CA" sz="2000" dirty="0">
                <a:latin typeface="Arial" panose="020B0604020202020204" pitchFamily="34" charset="0"/>
                <a:cs typeface="Arial" panose="020B0604020202020204" pitchFamily="34" charset="0"/>
              </a:rPr>
              <a:t>À partir des admissions au 1</a:t>
            </a:r>
            <a:r>
              <a:rPr lang="fr-CA" sz="2000" baseline="30000" dirty="0">
                <a:latin typeface="Arial" panose="020B0604020202020204" pitchFamily="34" charset="0"/>
                <a:cs typeface="Arial" panose="020B0604020202020204" pitchFamily="34" charset="0"/>
              </a:rPr>
              <a:t>er</a:t>
            </a:r>
            <a:r>
              <a:rPr lang="fr-CA" sz="2000" dirty="0">
                <a:latin typeface="Arial" panose="020B0604020202020204" pitchFamily="34" charset="0"/>
                <a:cs typeface="Arial" panose="020B0604020202020204" pitchFamily="34" charset="0"/>
              </a:rPr>
              <a:t> tour pour les nouveaux élèves;</a:t>
            </a:r>
          </a:p>
          <a:p>
            <a:pPr marL="960120" lvl="1" indent="-457200" algn="just">
              <a:buFont typeface="+mj-lt"/>
              <a:buAutoNum type="arabicPeriod"/>
            </a:pPr>
            <a:r>
              <a:rPr lang="fr-CA" sz="2000" dirty="0">
                <a:latin typeface="Arial" panose="020B0604020202020204" pitchFamily="34" charset="0"/>
                <a:cs typeface="Arial" panose="020B0604020202020204" pitchFamily="34" charset="0"/>
              </a:rPr>
              <a:t>À partir de la tendance (perte d’élèves) des dernières années;</a:t>
            </a:r>
          </a:p>
          <a:p>
            <a:pPr marL="960120" lvl="1" indent="-457200" algn="just">
              <a:buFont typeface="+mj-lt"/>
              <a:buAutoNum type="arabicPeriod"/>
            </a:pPr>
            <a:r>
              <a:rPr lang="fr-CA" sz="2000" dirty="0">
                <a:latin typeface="Arial" panose="020B0604020202020204" pitchFamily="34" charset="0"/>
                <a:cs typeface="Arial" panose="020B0604020202020204" pitchFamily="34" charset="0"/>
              </a:rPr>
              <a:t>Ajustements lors des tours subséquents d’admission.</a:t>
            </a:r>
          </a:p>
          <a:p>
            <a:endParaRPr lang="fr-CA" dirty="0"/>
          </a:p>
        </p:txBody>
      </p:sp>
    </p:spTree>
    <p:extLst>
      <p:ext uri="{BB962C8B-B14F-4D97-AF65-F5344CB8AC3E}">
        <p14:creationId xmlns:p14="http://schemas.microsoft.com/office/powerpoint/2010/main" val="1821650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C9D5BE-E2BC-82D5-C7E5-D720D4D4D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8848" y="5745641"/>
            <a:ext cx="920252" cy="920252"/>
          </a:xfrm>
          <a:prstGeom prst="rect">
            <a:avLst/>
          </a:prstGeom>
        </p:spPr>
      </p:pic>
      <p:sp>
        <p:nvSpPr>
          <p:cNvPr id="5" name="ZoneTexte 4">
            <a:extLst>
              <a:ext uri="{FF2B5EF4-FFF2-40B4-BE49-F238E27FC236}">
                <a16:creationId xmlns:a16="http://schemas.microsoft.com/office/drawing/2014/main" id="{63722EAC-1F9F-9D24-DAED-A8813CDF1E4A}"/>
              </a:ext>
            </a:extLst>
          </p:cNvPr>
          <p:cNvSpPr txBox="1"/>
          <p:nvPr/>
        </p:nvSpPr>
        <p:spPr>
          <a:xfrm>
            <a:off x="415046" y="-205748"/>
            <a:ext cx="11361907" cy="920252"/>
          </a:xfrm>
          <a:prstGeom prst="rect">
            <a:avLst/>
          </a:prstGeom>
          <a:noFill/>
        </p:spPr>
        <p:txBody>
          <a:bodyPr wrap="square" rtlCol="0">
            <a:spAutoFit/>
          </a:bodyPr>
          <a:lstStyle/>
          <a:p>
            <a:pPr>
              <a:lnSpc>
                <a:spcPct val="150000"/>
              </a:lnSpc>
            </a:pPr>
            <a:r>
              <a:rPr lang="fr-CA" sz="4000" b="1" dirty="0"/>
              <a:t>QU’EST-CE</a:t>
            </a:r>
            <a:r>
              <a:rPr lang="fr-CA" sz="4000" dirty="0"/>
              <a:t> qui est financé au juste ? </a:t>
            </a:r>
          </a:p>
        </p:txBody>
      </p:sp>
      <p:pic>
        <p:nvPicPr>
          <p:cNvPr id="3" name="Image 2">
            <a:extLst>
              <a:ext uri="{FF2B5EF4-FFF2-40B4-BE49-F238E27FC236}">
                <a16:creationId xmlns:a16="http://schemas.microsoft.com/office/drawing/2014/main" id="{F85F17D9-EB9C-7591-2241-F495B8C6390E}"/>
              </a:ext>
            </a:extLst>
          </p:cNvPr>
          <p:cNvPicPr>
            <a:picLocks noChangeAspect="1"/>
          </p:cNvPicPr>
          <p:nvPr/>
        </p:nvPicPr>
        <p:blipFill rotWithShape="1">
          <a:blip r:embed="rId3"/>
          <a:srcRect l="12742" t="21649" r="15080" b="9821"/>
          <a:stretch/>
        </p:blipFill>
        <p:spPr>
          <a:xfrm>
            <a:off x="737418" y="1376517"/>
            <a:ext cx="10263444" cy="5481483"/>
          </a:xfrm>
          <a:prstGeom prst="rect">
            <a:avLst/>
          </a:prstGeom>
        </p:spPr>
      </p:pic>
      <p:sp>
        <p:nvSpPr>
          <p:cNvPr id="7" name="ZoneTexte 6">
            <a:extLst>
              <a:ext uri="{FF2B5EF4-FFF2-40B4-BE49-F238E27FC236}">
                <a16:creationId xmlns:a16="http://schemas.microsoft.com/office/drawing/2014/main" id="{DBB0F350-C31F-898D-D7C6-AC316F8FAC64}"/>
              </a:ext>
            </a:extLst>
          </p:cNvPr>
          <p:cNvSpPr txBox="1"/>
          <p:nvPr/>
        </p:nvSpPr>
        <p:spPr>
          <a:xfrm>
            <a:off x="619432" y="781663"/>
            <a:ext cx="6096000" cy="646331"/>
          </a:xfrm>
          <a:prstGeom prst="rect">
            <a:avLst/>
          </a:prstGeom>
          <a:noFill/>
        </p:spPr>
        <p:txBody>
          <a:bodyPr wrap="square">
            <a:spAutoFit/>
          </a:bodyPr>
          <a:lstStyle/>
          <a:p>
            <a:r>
              <a:rPr lang="fr-CA" sz="3600" b="1" dirty="0"/>
              <a:t>Le RPFIN005</a:t>
            </a:r>
            <a:endParaRPr lang="fr-CA" sz="3600" dirty="0"/>
          </a:p>
        </p:txBody>
      </p:sp>
      <p:sp>
        <p:nvSpPr>
          <p:cNvPr id="2" name="Ellipse 1">
            <a:extLst>
              <a:ext uri="{FF2B5EF4-FFF2-40B4-BE49-F238E27FC236}">
                <a16:creationId xmlns:a16="http://schemas.microsoft.com/office/drawing/2014/main" id="{A527C618-2A7B-ED49-3007-196B93B1BC9D}"/>
              </a:ext>
            </a:extLst>
          </p:cNvPr>
          <p:cNvSpPr/>
          <p:nvPr/>
        </p:nvSpPr>
        <p:spPr>
          <a:xfrm>
            <a:off x="10205884" y="6174658"/>
            <a:ext cx="1012722" cy="49123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87949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C9D5BE-E2BC-82D5-C7E5-D720D4D4D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8848" y="5745641"/>
            <a:ext cx="920252" cy="920252"/>
          </a:xfrm>
          <a:prstGeom prst="rect">
            <a:avLst/>
          </a:prstGeom>
        </p:spPr>
      </p:pic>
      <p:sp>
        <p:nvSpPr>
          <p:cNvPr id="5" name="ZoneTexte 4">
            <a:extLst>
              <a:ext uri="{FF2B5EF4-FFF2-40B4-BE49-F238E27FC236}">
                <a16:creationId xmlns:a16="http://schemas.microsoft.com/office/drawing/2014/main" id="{63722EAC-1F9F-9D24-DAED-A8813CDF1E4A}"/>
              </a:ext>
            </a:extLst>
          </p:cNvPr>
          <p:cNvSpPr txBox="1"/>
          <p:nvPr/>
        </p:nvSpPr>
        <p:spPr>
          <a:xfrm>
            <a:off x="415046" y="-205748"/>
            <a:ext cx="11361907" cy="920252"/>
          </a:xfrm>
          <a:prstGeom prst="rect">
            <a:avLst/>
          </a:prstGeom>
          <a:noFill/>
        </p:spPr>
        <p:txBody>
          <a:bodyPr wrap="square" rtlCol="0">
            <a:spAutoFit/>
          </a:bodyPr>
          <a:lstStyle/>
          <a:p>
            <a:pPr>
              <a:lnSpc>
                <a:spcPct val="150000"/>
              </a:lnSpc>
            </a:pPr>
            <a:r>
              <a:rPr lang="fr-CA" sz="4000" b="1" dirty="0"/>
              <a:t>QU’EST-CE</a:t>
            </a:r>
            <a:r>
              <a:rPr lang="fr-CA" sz="4000" dirty="0"/>
              <a:t> qui est financé au juste ? </a:t>
            </a:r>
          </a:p>
        </p:txBody>
      </p:sp>
      <p:sp>
        <p:nvSpPr>
          <p:cNvPr id="7" name="ZoneTexte 6">
            <a:extLst>
              <a:ext uri="{FF2B5EF4-FFF2-40B4-BE49-F238E27FC236}">
                <a16:creationId xmlns:a16="http://schemas.microsoft.com/office/drawing/2014/main" id="{DBB0F350-C31F-898D-D7C6-AC316F8FAC64}"/>
              </a:ext>
            </a:extLst>
          </p:cNvPr>
          <p:cNvSpPr txBox="1"/>
          <p:nvPr/>
        </p:nvSpPr>
        <p:spPr>
          <a:xfrm>
            <a:off x="4625209" y="575979"/>
            <a:ext cx="2941579" cy="769441"/>
          </a:xfrm>
          <a:prstGeom prst="rect">
            <a:avLst/>
          </a:prstGeom>
          <a:noFill/>
        </p:spPr>
        <p:txBody>
          <a:bodyPr wrap="square">
            <a:spAutoFit/>
          </a:bodyPr>
          <a:lstStyle/>
          <a:p>
            <a:r>
              <a:rPr lang="fr-CA" sz="4400" b="1" dirty="0"/>
              <a:t>EN RÉSUMÉ</a:t>
            </a:r>
          </a:p>
        </p:txBody>
      </p:sp>
      <p:sp>
        <p:nvSpPr>
          <p:cNvPr id="8" name="ZoneTexte 7">
            <a:extLst>
              <a:ext uri="{FF2B5EF4-FFF2-40B4-BE49-F238E27FC236}">
                <a16:creationId xmlns:a16="http://schemas.microsoft.com/office/drawing/2014/main" id="{9515FFE2-E416-FA7E-0761-BCBD7678FC09}"/>
              </a:ext>
            </a:extLst>
          </p:cNvPr>
          <p:cNvSpPr txBox="1"/>
          <p:nvPr/>
        </p:nvSpPr>
        <p:spPr>
          <a:xfrm>
            <a:off x="283972" y="1206894"/>
            <a:ext cx="11624054" cy="1569660"/>
          </a:xfrm>
          <a:prstGeom prst="rect">
            <a:avLst/>
          </a:prstGeom>
          <a:noFill/>
        </p:spPr>
        <p:txBody>
          <a:bodyPr wrap="square">
            <a:spAutoFit/>
          </a:bodyPr>
          <a:lstStyle/>
          <a:p>
            <a:pPr marL="742950" indent="-742950">
              <a:buFont typeface="+mj-lt"/>
              <a:buAutoNum type="arabicPeriod"/>
            </a:pPr>
            <a:r>
              <a:rPr lang="fr-CA" sz="3200" dirty="0"/>
              <a:t>Les programmes sont financés différentiellement selon des normes, ou « courbes », de financement prévues dans la E102 du régime budgétaire et financier des cégeps (FABRES).</a:t>
            </a:r>
          </a:p>
        </p:txBody>
      </p:sp>
      <p:sp>
        <p:nvSpPr>
          <p:cNvPr id="9" name="ZoneTexte 8">
            <a:extLst>
              <a:ext uri="{FF2B5EF4-FFF2-40B4-BE49-F238E27FC236}">
                <a16:creationId xmlns:a16="http://schemas.microsoft.com/office/drawing/2014/main" id="{2746A0F2-DD40-364D-3446-2B783FC67EBB}"/>
              </a:ext>
            </a:extLst>
          </p:cNvPr>
          <p:cNvSpPr txBox="1"/>
          <p:nvPr/>
        </p:nvSpPr>
        <p:spPr>
          <a:xfrm>
            <a:off x="283972" y="2898761"/>
            <a:ext cx="11624054" cy="1077218"/>
          </a:xfrm>
          <a:prstGeom prst="rect">
            <a:avLst/>
          </a:prstGeom>
          <a:noFill/>
        </p:spPr>
        <p:txBody>
          <a:bodyPr wrap="square">
            <a:spAutoFit/>
          </a:bodyPr>
          <a:lstStyle/>
          <a:p>
            <a:pPr marL="742950" indent="-742950">
              <a:buFont typeface="+mj-lt"/>
              <a:buAutoNum type="arabicPeriod" startAt="2"/>
            </a:pPr>
            <a:r>
              <a:rPr lang="fr-CA" sz="3200" dirty="0"/>
              <a:t>Le financement des programmes provient de prévisions établies par la Direction des études.</a:t>
            </a:r>
          </a:p>
        </p:txBody>
      </p:sp>
      <p:sp>
        <p:nvSpPr>
          <p:cNvPr id="10" name="ZoneTexte 9">
            <a:extLst>
              <a:ext uri="{FF2B5EF4-FFF2-40B4-BE49-F238E27FC236}">
                <a16:creationId xmlns:a16="http://schemas.microsoft.com/office/drawing/2014/main" id="{927F7780-DE3E-B037-38D4-8C159101F940}"/>
              </a:ext>
            </a:extLst>
          </p:cNvPr>
          <p:cNvSpPr txBox="1"/>
          <p:nvPr/>
        </p:nvSpPr>
        <p:spPr>
          <a:xfrm>
            <a:off x="283972" y="4098186"/>
            <a:ext cx="11624054" cy="2554545"/>
          </a:xfrm>
          <a:prstGeom prst="rect">
            <a:avLst/>
          </a:prstGeom>
          <a:noFill/>
        </p:spPr>
        <p:txBody>
          <a:bodyPr wrap="square">
            <a:spAutoFit/>
          </a:bodyPr>
          <a:lstStyle/>
          <a:p>
            <a:pPr marL="742950" indent="-742950">
              <a:buFont typeface="+mj-lt"/>
              <a:buAutoNum type="arabicPeriod" startAt="3"/>
            </a:pPr>
            <a:r>
              <a:rPr lang="fr-CA" sz="3200" dirty="0"/>
              <a:t>Le financement d’une année scolaire n’est confirmé que l’année suivante. Cette confirmation de financement est basée sur les confirmations de fréquentation (autour du 15 septembre et du 15 février). Le bilan d’utilisation des ressources est disponible en novembre.</a:t>
            </a:r>
          </a:p>
        </p:txBody>
      </p:sp>
    </p:spTree>
    <p:extLst>
      <p:ext uri="{BB962C8B-B14F-4D97-AF65-F5344CB8AC3E}">
        <p14:creationId xmlns:p14="http://schemas.microsoft.com/office/powerpoint/2010/main" val="66605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C9D5BE-E2BC-82D5-C7E5-D720D4D4D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6962" y="5261043"/>
            <a:ext cx="1375353" cy="1375353"/>
          </a:xfrm>
          <a:prstGeom prst="rect">
            <a:avLst/>
          </a:prstGeom>
        </p:spPr>
      </p:pic>
      <p:sp>
        <p:nvSpPr>
          <p:cNvPr id="5" name="ZoneTexte 4">
            <a:extLst>
              <a:ext uri="{FF2B5EF4-FFF2-40B4-BE49-F238E27FC236}">
                <a16:creationId xmlns:a16="http://schemas.microsoft.com/office/drawing/2014/main" id="{63722EAC-1F9F-9D24-DAED-A8813CDF1E4A}"/>
              </a:ext>
            </a:extLst>
          </p:cNvPr>
          <p:cNvSpPr txBox="1"/>
          <p:nvPr/>
        </p:nvSpPr>
        <p:spPr>
          <a:xfrm>
            <a:off x="415046" y="221604"/>
            <a:ext cx="11361907" cy="1323439"/>
          </a:xfrm>
          <a:prstGeom prst="rect">
            <a:avLst/>
          </a:prstGeom>
          <a:noFill/>
        </p:spPr>
        <p:txBody>
          <a:bodyPr wrap="square" rtlCol="0">
            <a:spAutoFit/>
          </a:bodyPr>
          <a:lstStyle/>
          <a:p>
            <a:r>
              <a:rPr lang="fr-CA" sz="4000" b="1" dirty="0"/>
              <a:t>COMMENT</a:t>
            </a:r>
            <a:r>
              <a:rPr lang="fr-CA" sz="4000" dirty="0"/>
              <a:t> le financement est-il distribué aux les départements du cégep ?</a:t>
            </a:r>
          </a:p>
        </p:txBody>
      </p:sp>
      <p:sp>
        <p:nvSpPr>
          <p:cNvPr id="10" name="ZoneTexte 9">
            <a:extLst>
              <a:ext uri="{FF2B5EF4-FFF2-40B4-BE49-F238E27FC236}">
                <a16:creationId xmlns:a16="http://schemas.microsoft.com/office/drawing/2014/main" id="{C6B0D8CF-C269-A8BA-EF9B-EBD8BA564B3E}"/>
              </a:ext>
            </a:extLst>
          </p:cNvPr>
          <p:cNvSpPr txBox="1"/>
          <p:nvPr/>
        </p:nvSpPr>
        <p:spPr>
          <a:xfrm>
            <a:off x="831349" y="1545043"/>
            <a:ext cx="9635613" cy="4801314"/>
          </a:xfrm>
          <a:prstGeom prst="rect">
            <a:avLst/>
          </a:prstGeom>
          <a:solidFill>
            <a:schemeClr val="tx1"/>
          </a:solidFill>
        </p:spPr>
        <p:txBody>
          <a:bodyPr wrap="square" rtlCol="0">
            <a:spAutoFit/>
          </a:bodyPr>
          <a:lstStyle/>
          <a:p>
            <a:endParaRPr lang="fr-CA" dirty="0">
              <a:solidFill>
                <a:schemeClr val="bg1"/>
              </a:solidFill>
            </a:endParaRPr>
          </a:p>
          <a:p>
            <a:endParaRPr lang="fr-CA" dirty="0">
              <a:solidFill>
                <a:schemeClr val="bg1"/>
              </a:solidFill>
            </a:endParaRPr>
          </a:p>
          <a:p>
            <a:endParaRPr lang="fr-CA" dirty="0">
              <a:solidFill>
                <a:schemeClr val="bg1"/>
              </a:solidFill>
            </a:endParaRPr>
          </a:p>
          <a:p>
            <a:endParaRPr lang="fr-CA" dirty="0">
              <a:solidFill>
                <a:schemeClr val="bg1"/>
              </a:solidFill>
            </a:endParaRPr>
          </a:p>
          <a:p>
            <a:endParaRPr lang="fr-CA" dirty="0">
              <a:solidFill>
                <a:schemeClr val="bg1"/>
              </a:solidFill>
            </a:endParaRPr>
          </a:p>
          <a:p>
            <a:endParaRPr lang="fr-CA" dirty="0">
              <a:solidFill>
                <a:schemeClr val="bg1"/>
              </a:solidFill>
            </a:endParaRPr>
          </a:p>
          <a:p>
            <a:endParaRPr lang="fr-CA" dirty="0">
              <a:solidFill>
                <a:schemeClr val="bg1"/>
              </a:solidFill>
            </a:endParaRPr>
          </a:p>
          <a:p>
            <a:endParaRPr lang="fr-CA" dirty="0">
              <a:solidFill>
                <a:schemeClr val="bg1"/>
              </a:solidFill>
            </a:endParaRPr>
          </a:p>
          <a:p>
            <a:endParaRPr lang="fr-CA" dirty="0">
              <a:solidFill>
                <a:schemeClr val="bg1"/>
              </a:solidFill>
            </a:endParaRPr>
          </a:p>
          <a:p>
            <a:endParaRPr lang="fr-CA" dirty="0">
              <a:solidFill>
                <a:schemeClr val="bg1"/>
              </a:solidFill>
            </a:endParaRPr>
          </a:p>
          <a:p>
            <a:endParaRPr lang="fr-CA" dirty="0">
              <a:solidFill>
                <a:schemeClr val="bg1"/>
              </a:solidFill>
            </a:endParaRPr>
          </a:p>
          <a:p>
            <a:endParaRPr lang="fr-CA" dirty="0">
              <a:solidFill>
                <a:schemeClr val="bg1"/>
              </a:solidFill>
            </a:endParaRPr>
          </a:p>
          <a:p>
            <a:endParaRPr lang="fr-CA" dirty="0">
              <a:solidFill>
                <a:schemeClr val="bg1"/>
              </a:solidFill>
            </a:endParaRPr>
          </a:p>
          <a:p>
            <a:endParaRPr lang="fr-CA" dirty="0">
              <a:solidFill>
                <a:schemeClr val="bg1"/>
              </a:solidFill>
            </a:endParaRPr>
          </a:p>
          <a:p>
            <a:endParaRPr lang="fr-CA" dirty="0">
              <a:solidFill>
                <a:schemeClr val="bg1"/>
              </a:solidFill>
            </a:endParaRPr>
          </a:p>
          <a:p>
            <a:endParaRPr lang="fr-CA" dirty="0">
              <a:solidFill>
                <a:schemeClr val="bg1"/>
              </a:solidFill>
            </a:endParaRPr>
          </a:p>
          <a:p>
            <a:endParaRPr lang="fr-CA" dirty="0">
              <a:solidFill>
                <a:schemeClr val="bg1"/>
              </a:solidFill>
            </a:endParaRPr>
          </a:p>
        </p:txBody>
      </p:sp>
      <p:pic>
        <p:nvPicPr>
          <p:cNvPr id="9" name="Image 8">
            <a:extLst>
              <a:ext uri="{FF2B5EF4-FFF2-40B4-BE49-F238E27FC236}">
                <a16:creationId xmlns:a16="http://schemas.microsoft.com/office/drawing/2014/main" id="{C43383B2-6411-FC54-9C37-1C845B8D61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7061" y="2226857"/>
            <a:ext cx="4286250" cy="3086100"/>
          </a:xfrm>
          <a:prstGeom prst="rect">
            <a:avLst/>
          </a:prstGeom>
        </p:spPr>
      </p:pic>
      <p:sp>
        <p:nvSpPr>
          <p:cNvPr id="12" name="ZoneTexte 11">
            <a:extLst>
              <a:ext uri="{FF2B5EF4-FFF2-40B4-BE49-F238E27FC236}">
                <a16:creationId xmlns:a16="http://schemas.microsoft.com/office/drawing/2014/main" id="{7E101C1A-45A0-A09B-46C1-B6A958E747A8}"/>
              </a:ext>
            </a:extLst>
          </p:cNvPr>
          <p:cNvSpPr txBox="1"/>
          <p:nvPr/>
        </p:nvSpPr>
        <p:spPr>
          <a:xfrm>
            <a:off x="1042220" y="1823617"/>
            <a:ext cx="2133599" cy="1354217"/>
          </a:xfrm>
          <a:prstGeom prst="rect">
            <a:avLst/>
          </a:prstGeom>
          <a:noFill/>
          <a:ln>
            <a:solidFill>
              <a:schemeClr val="bg1"/>
            </a:solidFill>
          </a:ln>
        </p:spPr>
        <p:txBody>
          <a:bodyPr wrap="square">
            <a:spAutoFit/>
          </a:bodyPr>
          <a:lstStyle/>
          <a:p>
            <a:r>
              <a:rPr lang="fr-CA" sz="2800" b="1" dirty="0">
                <a:solidFill>
                  <a:schemeClr val="bg1"/>
                </a:solidFill>
              </a:rPr>
              <a:t>RPFIN005</a:t>
            </a:r>
            <a:r>
              <a:rPr lang="fr-CA" dirty="0">
                <a:solidFill>
                  <a:schemeClr val="bg1"/>
                </a:solidFill>
              </a:rPr>
              <a:t> (Estimation des ressources selon le modèle du FABRES)</a:t>
            </a:r>
          </a:p>
        </p:txBody>
      </p:sp>
      <p:sp>
        <p:nvSpPr>
          <p:cNvPr id="15" name="Flèche : angle droit 14">
            <a:extLst>
              <a:ext uri="{FF2B5EF4-FFF2-40B4-BE49-F238E27FC236}">
                <a16:creationId xmlns:a16="http://schemas.microsoft.com/office/drawing/2014/main" id="{79DD8F3D-54ED-0424-E06A-22BDDD0C2484}"/>
              </a:ext>
            </a:extLst>
          </p:cNvPr>
          <p:cNvSpPr/>
          <p:nvPr/>
        </p:nvSpPr>
        <p:spPr>
          <a:xfrm rot="5400000">
            <a:off x="1838656" y="3138961"/>
            <a:ext cx="1111045" cy="1354217"/>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Flèche : angle droit 15">
            <a:extLst>
              <a:ext uri="{FF2B5EF4-FFF2-40B4-BE49-F238E27FC236}">
                <a16:creationId xmlns:a16="http://schemas.microsoft.com/office/drawing/2014/main" id="{7E9C3B05-2851-3556-6A87-F279E3DDA115}"/>
              </a:ext>
            </a:extLst>
          </p:cNvPr>
          <p:cNvSpPr/>
          <p:nvPr/>
        </p:nvSpPr>
        <p:spPr>
          <a:xfrm>
            <a:off x="6322142" y="3529716"/>
            <a:ext cx="2467896" cy="1354217"/>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ZoneTexte 16">
            <a:extLst>
              <a:ext uri="{FF2B5EF4-FFF2-40B4-BE49-F238E27FC236}">
                <a16:creationId xmlns:a16="http://schemas.microsoft.com/office/drawing/2014/main" id="{7474DA60-6585-03D8-F42C-1147B65C5123}"/>
              </a:ext>
            </a:extLst>
          </p:cNvPr>
          <p:cNvSpPr txBox="1"/>
          <p:nvPr/>
        </p:nvSpPr>
        <p:spPr>
          <a:xfrm>
            <a:off x="7438811" y="1923677"/>
            <a:ext cx="2354118" cy="1077218"/>
          </a:xfrm>
          <a:prstGeom prst="rect">
            <a:avLst/>
          </a:prstGeom>
          <a:noFill/>
          <a:ln>
            <a:solidFill>
              <a:schemeClr val="bg1"/>
            </a:solidFill>
          </a:ln>
        </p:spPr>
        <p:txBody>
          <a:bodyPr wrap="square">
            <a:spAutoFit/>
          </a:bodyPr>
          <a:lstStyle/>
          <a:p>
            <a:r>
              <a:rPr lang="fr-CA" sz="2800" b="1" dirty="0">
                <a:solidFill>
                  <a:schemeClr val="bg1"/>
                </a:solidFill>
              </a:rPr>
              <a:t>RPTCH003</a:t>
            </a:r>
            <a:r>
              <a:rPr lang="fr-CA" dirty="0">
                <a:solidFill>
                  <a:schemeClr val="bg1"/>
                </a:solidFill>
              </a:rPr>
              <a:t>  (Calcul de l'allocation par NEJTLS)</a:t>
            </a:r>
          </a:p>
        </p:txBody>
      </p:sp>
      <p:sp>
        <p:nvSpPr>
          <p:cNvPr id="2" name="ZoneTexte 1">
            <a:extLst>
              <a:ext uri="{FF2B5EF4-FFF2-40B4-BE49-F238E27FC236}">
                <a16:creationId xmlns:a16="http://schemas.microsoft.com/office/drawing/2014/main" id="{434DA925-93AC-10E9-CBE7-11D1A2547A56}"/>
              </a:ext>
            </a:extLst>
          </p:cNvPr>
          <p:cNvSpPr txBox="1"/>
          <p:nvPr/>
        </p:nvSpPr>
        <p:spPr>
          <a:xfrm>
            <a:off x="1042220" y="4454305"/>
            <a:ext cx="2133599" cy="1384995"/>
          </a:xfrm>
          <a:prstGeom prst="rect">
            <a:avLst/>
          </a:prstGeom>
          <a:noFill/>
          <a:ln w="38100">
            <a:solidFill>
              <a:srgbClr val="33CC33"/>
            </a:solidFill>
          </a:ln>
        </p:spPr>
        <p:txBody>
          <a:bodyPr wrap="square">
            <a:spAutoFit/>
          </a:bodyPr>
          <a:lstStyle/>
          <a:p>
            <a:r>
              <a:rPr lang="fr-CA" sz="2800" b="1" dirty="0">
                <a:solidFill>
                  <a:srgbClr val="33CC33"/>
                </a:solidFill>
              </a:rPr>
              <a:t>Financement prévu par programme</a:t>
            </a:r>
            <a:endParaRPr lang="fr-CA" dirty="0">
              <a:solidFill>
                <a:srgbClr val="33CC33"/>
              </a:solidFill>
            </a:endParaRPr>
          </a:p>
        </p:txBody>
      </p:sp>
      <p:sp>
        <p:nvSpPr>
          <p:cNvPr id="3" name="ZoneTexte 2">
            <a:extLst>
              <a:ext uri="{FF2B5EF4-FFF2-40B4-BE49-F238E27FC236}">
                <a16:creationId xmlns:a16="http://schemas.microsoft.com/office/drawing/2014/main" id="{8AE2CB79-8172-A0CD-926D-BE895DA2B050}"/>
              </a:ext>
            </a:extLst>
          </p:cNvPr>
          <p:cNvSpPr txBox="1"/>
          <p:nvPr/>
        </p:nvSpPr>
        <p:spPr>
          <a:xfrm>
            <a:off x="6656439" y="4939445"/>
            <a:ext cx="2133599" cy="1384995"/>
          </a:xfrm>
          <a:prstGeom prst="rect">
            <a:avLst/>
          </a:prstGeom>
          <a:noFill/>
          <a:ln w="38100">
            <a:solidFill>
              <a:srgbClr val="33CC33"/>
            </a:solidFill>
          </a:ln>
        </p:spPr>
        <p:txBody>
          <a:bodyPr wrap="square">
            <a:spAutoFit/>
          </a:bodyPr>
          <a:lstStyle/>
          <a:p>
            <a:r>
              <a:rPr lang="fr-CA" sz="2800" b="1" dirty="0">
                <a:solidFill>
                  <a:srgbClr val="33CC33"/>
                </a:solidFill>
              </a:rPr>
              <a:t>Financement prévu par étudiants.es</a:t>
            </a:r>
            <a:endParaRPr lang="fr-CA" dirty="0">
              <a:solidFill>
                <a:srgbClr val="33CC33"/>
              </a:solidFill>
            </a:endParaRPr>
          </a:p>
        </p:txBody>
      </p:sp>
    </p:spTree>
    <p:extLst>
      <p:ext uri="{BB962C8B-B14F-4D97-AF65-F5344CB8AC3E}">
        <p14:creationId xmlns:p14="http://schemas.microsoft.com/office/powerpoint/2010/main" val="336073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C9D5BE-E2BC-82D5-C7E5-D720D4D4D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6962" y="5261043"/>
            <a:ext cx="1375353" cy="1375353"/>
          </a:xfrm>
          <a:prstGeom prst="rect">
            <a:avLst/>
          </a:prstGeom>
        </p:spPr>
      </p:pic>
      <p:sp>
        <p:nvSpPr>
          <p:cNvPr id="5" name="ZoneTexte 4">
            <a:extLst>
              <a:ext uri="{FF2B5EF4-FFF2-40B4-BE49-F238E27FC236}">
                <a16:creationId xmlns:a16="http://schemas.microsoft.com/office/drawing/2014/main" id="{63722EAC-1F9F-9D24-DAED-A8813CDF1E4A}"/>
              </a:ext>
            </a:extLst>
          </p:cNvPr>
          <p:cNvSpPr txBox="1"/>
          <p:nvPr/>
        </p:nvSpPr>
        <p:spPr>
          <a:xfrm>
            <a:off x="415046" y="221604"/>
            <a:ext cx="11361907" cy="1323439"/>
          </a:xfrm>
          <a:prstGeom prst="rect">
            <a:avLst/>
          </a:prstGeom>
          <a:noFill/>
        </p:spPr>
        <p:txBody>
          <a:bodyPr wrap="square" rtlCol="0">
            <a:spAutoFit/>
          </a:bodyPr>
          <a:lstStyle/>
          <a:p>
            <a:r>
              <a:rPr lang="fr-CA" sz="4000" b="1" dirty="0"/>
              <a:t>COMMENT</a:t>
            </a:r>
            <a:r>
              <a:rPr lang="fr-CA" sz="4000" dirty="0"/>
              <a:t> le financement est-il distribué aux  départements du cégep ?</a:t>
            </a:r>
          </a:p>
        </p:txBody>
      </p:sp>
      <p:pic>
        <p:nvPicPr>
          <p:cNvPr id="2" name="Image 1">
            <a:extLst>
              <a:ext uri="{FF2B5EF4-FFF2-40B4-BE49-F238E27FC236}">
                <a16:creationId xmlns:a16="http://schemas.microsoft.com/office/drawing/2014/main" id="{FCCE6C00-DDCE-08D0-A67E-5104A4B409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040" y="1626830"/>
            <a:ext cx="7837920" cy="5023824"/>
          </a:xfrm>
          <a:prstGeom prst="rect">
            <a:avLst/>
          </a:prstGeom>
        </p:spPr>
      </p:pic>
      <p:sp>
        <p:nvSpPr>
          <p:cNvPr id="6" name="ZoneTexte 5">
            <a:extLst>
              <a:ext uri="{FF2B5EF4-FFF2-40B4-BE49-F238E27FC236}">
                <a16:creationId xmlns:a16="http://schemas.microsoft.com/office/drawing/2014/main" id="{AACDB3C0-13D1-9116-E779-4296504DA8DF}"/>
              </a:ext>
            </a:extLst>
          </p:cNvPr>
          <p:cNvSpPr txBox="1"/>
          <p:nvPr/>
        </p:nvSpPr>
        <p:spPr>
          <a:xfrm>
            <a:off x="5397910" y="6176805"/>
            <a:ext cx="6096000" cy="369332"/>
          </a:xfrm>
          <a:prstGeom prst="rect">
            <a:avLst/>
          </a:prstGeom>
          <a:noFill/>
        </p:spPr>
        <p:txBody>
          <a:bodyPr wrap="square">
            <a:spAutoFit/>
          </a:bodyPr>
          <a:lstStyle/>
          <a:p>
            <a:r>
              <a:rPr lang="fr-CA" dirty="0">
                <a:hlinkClick r:id="rId4"/>
              </a:rPr>
              <a:t>20minutes.fr</a:t>
            </a:r>
            <a:endParaRPr lang="fr-CA" dirty="0"/>
          </a:p>
        </p:txBody>
      </p:sp>
    </p:spTree>
    <p:extLst>
      <p:ext uri="{BB962C8B-B14F-4D97-AF65-F5344CB8AC3E}">
        <p14:creationId xmlns:p14="http://schemas.microsoft.com/office/powerpoint/2010/main" val="1601835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C9D5BE-E2BC-82D5-C7E5-D720D4D4D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8628" y="5653548"/>
            <a:ext cx="982848" cy="982848"/>
          </a:xfrm>
          <a:prstGeom prst="rect">
            <a:avLst/>
          </a:prstGeom>
        </p:spPr>
      </p:pic>
      <p:sp>
        <p:nvSpPr>
          <p:cNvPr id="5" name="ZoneTexte 4">
            <a:extLst>
              <a:ext uri="{FF2B5EF4-FFF2-40B4-BE49-F238E27FC236}">
                <a16:creationId xmlns:a16="http://schemas.microsoft.com/office/drawing/2014/main" id="{63722EAC-1F9F-9D24-DAED-A8813CDF1E4A}"/>
              </a:ext>
            </a:extLst>
          </p:cNvPr>
          <p:cNvSpPr txBox="1"/>
          <p:nvPr/>
        </p:nvSpPr>
        <p:spPr>
          <a:xfrm>
            <a:off x="415046" y="221604"/>
            <a:ext cx="11361907" cy="1323439"/>
          </a:xfrm>
          <a:prstGeom prst="rect">
            <a:avLst/>
          </a:prstGeom>
          <a:noFill/>
        </p:spPr>
        <p:txBody>
          <a:bodyPr wrap="square" rtlCol="0">
            <a:spAutoFit/>
          </a:bodyPr>
          <a:lstStyle/>
          <a:p>
            <a:r>
              <a:rPr lang="fr-CA" sz="4000" b="1" dirty="0"/>
              <a:t>COMMENT</a:t>
            </a:r>
            <a:r>
              <a:rPr lang="fr-CA" sz="4000" dirty="0"/>
              <a:t> le financement est-il distribué aux départements du cégep ?</a:t>
            </a:r>
          </a:p>
        </p:txBody>
      </p:sp>
      <p:sp>
        <p:nvSpPr>
          <p:cNvPr id="3" name="ZoneTexte 2">
            <a:extLst>
              <a:ext uri="{FF2B5EF4-FFF2-40B4-BE49-F238E27FC236}">
                <a16:creationId xmlns:a16="http://schemas.microsoft.com/office/drawing/2014/main" id="{48B5C7BA-6A4E-2E6A-1905-7AC1CD293BBA}"/>
              </a:ext>
            </a:extLst>
          </p:cNvPr>
          <p:cNvSpPr txBox="1"/>
          <p:nvPr/>
        </p:nvSpPr>
        <p:spPr>
          <a:xfrm>
            <a:off x="653845" y="1659334"/>
            <a:ext cx="10043652" cy="1200329"/>
          </a:xfrm>
          <a:prstGeom prst="rect">
            <a:avLst/>
          </a:prstGeom>
          <a:noFill/>
        </p:spPr>
        <p:txBody>
          <a:bodyPr wrap="square">
            <a:spAutoFit/>
          </a:bodyPr>
          <a:lstStyle/>
          <a:p>
            <a:r>
              <a:rPr lang="fr-CA" sz="3600" b="1" dirty="0"/>
              <a:t>Le RPTCH003</a:t>
            </a:r>
          </a:p>
          <a:p>
            <a:r>
              <a:rPr lang="fr-CA" sz="3600" dirty="0"/>
              <a:t>Le Calcul de l'allocation par NEJTLS</a:t>
            </a:r>
          </a:p>
        </p:txBody>
      </p:sp>
      <p:sp>
        <p:nvSpPr>
          <p:cNvPr id="9" name="Espace réservé du contenu 2">
            <a:extLst>
              <a:ext uri="{FF2B5EF4-FFF2-40B4-BE49-F238E27FC236}">
                <a16:creationId xmlns:a16="http://schemas.microsoft.com/office/drawing/2014/main" id="{5748D11B-1F6D-78CE-BE6D-1E552ABDD4A7}"/>
              </a:ext>
            </a:extLst>
          </p:cNvPr>
          <p:cNvSpPr>
            <a:spLocks noGrp="1"/>
          </p:cNvSpPr>
          <p:nvPr>
            <p:ph idx="1"/>
          </p:nvPr>
        </p:nvSpPr>
        <p:spPr>
          <a:xfrm>
            <a:off x="415046" y="2859663"/>
            <a:ext cx="10869827" cy="3269261"/>
          </a:xfrm>
        </p:spPr>
        <p:txBody>
          <a:bodyPr>
            <a:normAutofit lnSpcReduction="10000"/>
          </a:bodyPr>
          <a:lstStyle/>
          <a:p>
            <a:pPr marL="0" indent="0" algn="just">
              <a:buNone/>
            </a:pPr>
            <a:r>
              <a:rPr lang="fr-CA" sz="2400" b="1" dirty="0">
                <a:solidFill>
                  <a:schemeClr val="accent1"/>
                </a:solidFill>
              </a:rPr>
              <a:t>Il balise le nombre d’élèves par groupe.</a:t>
            </a:r>
          </a:p>
          <a:p>
            <a:pPr algn="just"/>
            <a:r>
              <a:rPr lang="fr-CA" sz="2400" dirty="0"/>
              <a:t>Il peut être différent en théorie, en laboratoire ou en stage selon les cours et le contexte pédagogique.</a:t>
            </a:r>
          </a:p>
          <a:p>
            <a:pPr algn="just"/>
            <a:r>
              <a:rPr lang="fr-CA" sz="2400" dirty="0"/>
              <a:t>En fonction de la prévision d’élèves, il détermine le nombre de groupes générés. Et ainsi, il a un impact sur l’allocation consentie dans les départements.</a:t>
            </a:r>
          </a:p>
          <a:p>
            <a:pPr algn="just"/>
            <a:r>
              <a:rPr lang="fr-CA" sz="2400" dirty="0"/>
              <a:t>Le nombre maximal d’élèves possible dans un groupe est de </a:t>
            </a:r>
            <a:r>
              <a:rPr lang="fr-CA" sz="2400" dirty="0" err="1"/>
              <a:t>NEJtls</a:t>
            </a:r>
            <a:r>
              <a:rPr lang="fr-CA" sz="2400" dirty="0"/>
              <a:t> + 20%.</a:t>
            </a:r>
          </a:p>
          <a:p>
            <a:pPr algn="just"/>
            <a:r>
              <a:rPr lang="fr-CA" sz="2400" dirty="0"/>
              <a:t>Ex : Si le NEJ d’un cours est de 30, le maximum d’élèves qu’un groupe peut accueillir 	est 36. Le 37</a:t>
            </a:r>
            <a:r>
              <a:rPr lang="fr-CA" sz="2400" baseline="30000" dirty="0"/>
              <a:t>e</a:t>
            </a:r>
            <a:r>
              <a:rPr lang="fr-CA" sz="2400" dirty="0"/>
              <a:t> élève amène l’ouverture d’un groupe supplémentaire (donc </a:t>
            </a:r>
            <a:r>
              <a:rPr lang="fr-CA" sz="2400"/>
              <a:t>un 	groupe </a:t>
            </a:r>
            <a:r>
              <a:rPr lang="fr-CA" sz="2400" dirty="0"/>
              <a:t>de 18 et un groupe de 19).</a:t>
            </a:r>
          </a:p>
        </p:txBody>
      </p:sp>
    </p:spTree>
    <p:extLst>
      <p:ext uri="{BB962C8B-B14F-4D97-AF65-F5344CB8AC3E}">
        <p14:creationId xmlns:p14="http://schemas.microsoft.com/office/powerpoint/2010/main" val="2372277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C9D5BE-E2BC-82D5-C7E5-D720D4D4D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8628" y="5653548"/>
            <a:ext cx="982848" cy="982848"/>
          </a:xfrm>
          <a:prstGeom prst="rect">
            <a:avLst/>
          </a:prstGeom>
        </p:spPr>
      </p:pic>
      <p:sp>
        <p:nvSpPr>
          <p:cNvPr id="5" name="ZoneTexte 4">
            <a:extLst>
              <a:ext uri="{FF2B5EF4-FFF2-40B4-BE49-F238E27FC236}">
                <a16:creationId xmlns:a16="http://schemas.microsoft.com/office/drawing/2014/main" id="{63722EAC-1F9F-9D24-DAED-A8813CDF1E4A}"/>
              </a:ext>
            </a:extLst>
          </p:cNvPr>
          <p:cNvSpPr txBox="1"/>
          <p:nvPr/>
        </p:nvSpPr>
        <p:spPr>
          <a:xfrm>
            <a:off x="415046" y="221604"/>
            <a:ext cx="11361907" cy="1323439"/>
          </a:xfrm>
          <a:prstGeom prst="rect">
            <a:avLst/>
          </a:prstGeom>
          <a:noFill/>
        </p:spPr>
        <p:txBody>
          <a:bodyPr wrap="square" rtlCol="0">
            <a:spAutoFit/>
          </a:bodyPr>
          <a:lstStyle/>
          <a:p>
            <a:r>
              <a:rPr lang="fr-CA" sz="4000" b="1" dirty="0"/>
              <a:t>COMMENT</a:t>
            </a:r>
            <a:r>
              <a:rPr lang="fr-CA" sz="4000" dirty="0"/>
              <a:t> le financement est-il distribué aux les départements du cégep ?</a:t>
            </a:r>
          </a:p>
        </p:txBody>
      </p:sp>
      <p:pic>
        <p:nvPicPr>
          <p:cNvPr id="8" name="Image 7">
            <a:extLst>
              <a:ext uri="{FF2B5EF4-FFF2-40B4-BE49-F238E27FC236}">
                <a16:creationId xmlns:a16="http://schemas.microsoft.com/office/drawing/2014/main" id="{B14EE467-362A-FE92-4F82-5013F6E76E2B}"/>
              </a:ext>
            </a:extLst>
          </p:cNvPr>
          <p:cNvPicPr>
            <a:picLocks noChangeAspect="1"/>
          </p:cNvPicPr>
          <p:nvPr/>
        </p:nvPicPr>
        <p:blipFill rotWithShape="1">
          <a:blip r:embed="rId3"/>
          <a:srcRect l="20645" t="14337" r="22419" b="49783"/>
          <a:stretch/>
        </p:blipFill>
        <p:spPr>
          <a:xfrm>
            <a:off x="78094" y="983872"/>
            <a:ext cx="12035810" cy="4266554"/>
          </a:xfrm>
          <a:prstGeom prst="rect">
            <a:avLst/>
          </a:prstGeom>
        </p:spPr>
      </p:pic>
      <p:sp>
        <p:nvSpPr>
          <p:cNvPr id="10" name="ZoneTexte 9">
            <a:extLst>
              <a:ext uri="{FF2B5EF4-FFF2-40B4-BE49-F238E27FC236}">
                <a16:creationId xmlns:a16="http://schemas.microsoft.com/office/drawing/2014/main" id="{8E25D5F2-C8D8-5250-45CA-E905C2D55BD8}"/>
              </a:ext>
            </a:extLst>
          </p:cNvPr>
          <p:cNvSpPr txBox="1"/>
          <p:nvPr/>
        </p:nvSpPr>
        <p:spPr>
          <a:xfrm>
            <a:off x="415046" y="5406571"/>
            <a:ext cx="10043652" cy="1323439"/>
          </a:xfrm>
          <a:prstGeom prst="rect">
            <a:avLst/>
          </a:prstGeom>
          <a:noFill/>
        </p:spPr>
        <p:txBody>
          <a:bodyPr wrap="square">
            <a:spAutoFit/>
          </a:bodyPr>
          <a:lstStyle/>
          <a:p>
            <a:r>
              <a:rPr lang="fr-CA" sz="2000" b="1" dirty="0" err="1">
                <a:solidFill>
                  <a:schemeClr val="bg1"/>
                </a:solidFill>
              </a:rPr>
              <a:t>Nej</a:t>
            </a:r>
            <a:r>
              <a:rPr lang="fr-CA" sz="2000" b="1" dirty="0">
                <a:solidFill>
                  <a:schemeClr val="bg1"/>
                </a:solidFill>
              </a:rPr>
              <a:t> </a:t>
            </a:r>
            <a:r>
              <a:rPr lang="fr-CA" sz="2000" dirty="0">
                <a:solidFill>
                  <a:schemeClr val="bg1"/>
                </a:solidFill>
              </a:rPr>
              <a:t>=</a:t>
            </a:r>
            <a:r>
              <a:rPr lang="fr-CA" sz="2000" b="1" dirty="0">
                <a:solidFill>
                  <a:schemeClr val="bg1"/>
                </a:solidFill>
              </a:rPr>
              <a:t> </a:t>
            </a:r>
            <a:r>
              <a:rPr lang="fr-CA" sz="2000" dirty="0">
                <a:solidFill>
                  <a:schemeClr val="bg1"/>
                </a:solidFill>
              </a:rPr>
              <a:t>nombre maximal d’élèves possible dans un groupe</a:t>
            </a:r>
          </a:p>
          <a:p>
            <a:r>
              <a:rPr lang="fr-CA" sz="2000" b="1" dirty="0">
                <a:solidFill>
                  <a:schemeClr val="bg1"/>
                </a:solidFill>
              </a:rPr>
              <a:t>GR</a:t>
            </a:r>
            <a:r>
              <a:rPr lang="fr-CA" sz="2000" dirty="0">
                <a:solidFill>
                  <a:schemeClr val="bg1"/>
                </a:solidFill>
              </a:rPr>
              <a:t> = nombre de groupe / cours</a:t>
            </a:r>
          </a:p>
          <a:p>
            <a:r>
              <a:rPr lang="fr-CA" sz="2000" b="1" dirty="0">
                <a:solidFill>
                  <a:schemeClr val="bg1"/>
                </a:solidFill>
              </a:rPr>
              <a:t>Nb IC </a:t>
            </a:r>
            <a:r>
              <a:rPr lang="fr-CA" sz="2000" dirty="0">
                <a:solidFill>
                  <a:schemeClr val="bg1"/>
                </a:solidFill>
              </a:rPr>
              <a:t>= nombre d’</a:t>
            </a:r>
            <a:r>
              <a:rPr lang="fr-CA" sz="2000" dirty="0" err="1">
                <a:solidFill>
                  <a:schemeClr val="bg1"/>
                </a:solidFill>
              </a:rPr>
              <a:t>étudiant.e.s</a:t>
            </a:r>
            <a:r>
              <a:rPr lang="fr-CA" sz="2000" dirty="0">
                <a:solidFill>
                  <a:schemeClr val="bg1"/>
                </a:solidFill>
              </a:rPr>
              <a:t> </a:t>
            </a:r>
            <a:r>
              <a:rPr lang="fr-CA" sz="2000" dirty="0" err="1">
                <a:solidFill>
                  <a:schemeClr val="bg1"/>
                </a:solidFill>
              </a:rPr>
              <a:t>inscrit.e.s</a:t>
            </a:r>
            <a:r>
              <a:rPr lang="fr-CA" sz="2000" dirty="0">
                <a:solidFill>
                  <a:schemeClr val="bg1"/>
                </a:solidFill>
              </a:rPr>
              <a:t> à un cours</a:t>
            </a:r>
          </a:p>
          <a:p>
            <a:r>
              <a:rPr lang="fr-CA" sz="2000" b="1" dirty="0">
                <a:solidFill>
                  <a:schemeClr val="bg1"/>
                </a:solidFill>
              </a:rPr>
              <a:t>EPS</a:t>
            </a:r>
            <a:r>
              <a:rPr lang="fr-CA" sz="2000" dirty="0">
                <a:solidFill>
                  <a:schemeClr val="bg1"/>
                </a:solidFill>
              </a:rPr>
              <a:t> = nombre d’ETC estimé pour pourvoir à un cours</a:t>
            </a:r>
          </a:p>
        </p:txBody>
      </p:sp>
    </p:spTree>
    <p:extLst>
      <p:ext uri="{BB962C8B-B14F-4D97-AF65-F5344CB8AC3E}">
        <p14:creationId xmlns:p14="http://schemas.microsoft.com/office/powerpoint/2010/main" val="4169798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C9D5BE-E2BC-82D5-C7E5-D720D4D4D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8628" y="5653548"/>
            <a:ext cx="982848" cy="982848"/>
          </a:xfrm>
          <a:prstGeom prst="rect">
            <a:avLst/>
          </a:prstGeom>
        </p:spPr>
      </p:pic>
      <p:sp>
        <p:nvSpPr>
          <p:cNvPr id="5" name="ZoneTexte 4">
            <a:extLst>
              <a:ext uri="{FF2B5EF4-FFF2-40B4-BE49-F238E27FC236}">
                <a16:creationId xmlns:a16="http://schemas.microsoft.com/office/drawing/2014/main" id="{63722EAC-1F9F-9D24-DAED-A8813CDF1E4A}"/>
              </a:ext>
            </a:extLst>
          </p:cNvPr>
          <p:cNvSpPr txBox="1"/>
          <p:nvPr/>
        </p:nvSpPr>
        <p:spPr>
          <a:xfrm>
            <a:off x="415046" y="221604"/>
            <a:ext cx="11361907" cy="1323439"/>
          </a:xfrm>
          <a:prstGeom prst="rect">
            <a:avLst/>
          </a:prstGeom>
          <a:noFill/>
        </p:spPr>
        <p:txBody>
          <a:bodyPr wrap="square" rtlCol="0">
            <a:spAutoFit/>
          </a:bodyPr>
          <a:lstStyle/>
          <a:p>
            <a:r>
              <a:rPr lang="fr-CA" sz="4000" b="1" dirty="0"/>
              <a:t>COMMENT</a:t>
            </a:r>
            <a:r>
              <a:rPr lang="fr-CA" sz="4000" dirty="0"/>
              <a:t> le financement est-il distribué aux les départements du cégep ?</a:t>
            </a:r>
          </a:p>
        </p:txBody>
      </p:sp>
      <p:pic>
        <p:nvPicPr>
          <p:cNvPr id="8" name="Image 7">
            <a:extLst>
              <a:ext uri="{FF2B5EF4-FFF2-40B4-BE49-F238E27FC236}">
                <a16:creationId xmlns:a16="http://schemas.microsoft.com/office/drawing/2014/main" id="{4EF65D11-160D-76B3-C0B4-229E8322338B}"/>
              </a:ext>
            </a:extLst>
          </p:cNvPr>
          <p:cNvPicPr>
            <a:picLocks noChangeAspect="1"/>
          </p:cNvPicPr>
          <p:nvPr/>
        </p:nvPicPr>
        <p:blipFill rotWithShape="1">
          <a:blip r:embed="rId3"/>
          <a:srcRect l="20323" t="14337" r="21613" b="9821"/>
          <a:stretch/>
        </p:blipFill>
        <p:spPr>
          <a:xfrm>
            <a:off x="90581" y="883322"/>
            <a:ext cx="7830270" cy="5753073"/>
          </a:xfrm>
          <a:prstGeom prst="rect">
            <a:avLst/>
          </a:prstGeom>
        </p:spPr>
      </p:pic>
      <p:sp>
        <p:nvSpPr>
          <p:cNvPr id="11" name="ZoneTexte 10">
            <a:extLst>
              <a:ext uri="{FF2B5EF4-FFF2-40B4-BE49-F238E27FC236}">
                <a16:creationId xmlns:a16="http://schemas.microsoft.com/office/drawing/2014/main" id="{C8349C03-78DD-E876-EB02-D42BA98C22B7}"/>
              </a:ext>
            </a:extLst>
          </p:cNvPr>
          <p:cNvSpPr txBox="1"/>
          <p:nvPr/>
        </p:nvSpPr>
        <p:spPr>
          <a:xfrm>
            <a:off x="8186807" y="1545043"/>
            <a:ext cx="3704669" cy="2308324"/>
          </a:xfrm>
          <a:prstGeom prst="rect">
            <a:avLst/>
          </a:prstGeom>
          <a:noFill/>
        </p:spPr>
        <p:txBody>
          <a:bodyPr wrap="square">
            <a:spAutoFit/>
          </a:bodyPr>
          <a:lstStyle/>
          <a:p>
            <a:r>
              <a:rPr lang="fr-CA" sz="3600" dirty="0"/>
              <a:t>La somme ETC calculés selon le NEJTLS par département</a:t>
            </a:r>
          </a:p>
        </p:txBody>
      </p:sp>
      <p:sp>
        <p:nvSpPr>
          <p:cNvPr id="12" name="ZoneTexte 11">
            <a:extLst>
              <a:ext uri="{FF2B5EF4-FFF2-40B4-BE49-F238E27FC236}">
                <a16:creationId xmlns:a16="http://schemas.microsoft.com/office/drawing/2014/main" id="{552BABDE-8329-48DA-7051-18C2ABBD45B6}"/>
              </a:ext>
            </a:extLst>
          </p:cNvPr>
          <p:cNvSpPr txBox="1"/>
          <p:nvPr/>
        </p:nvSpPr>
        <p:spPr>
          <a:xfrm>
            <a:off x="8186807" y="3839704"/>
            <a:ext cx="3704669" cy="2862322"/>
          </a:xfrm>
          <a:prstGeom prst="rect">
            <a:avLst/>
          </a:prstGeom>
          <a:noFill/>
        </p:spPr>
        <p:txBody>
          <a:bodyPr wrap="square">
            <a:spAutoFit/>
          </a:bodyPr>
          <a:lstStyle/>
          <a:p>
            <a:r>
              <a:rPr lang="fr-CA" sz="3600" b="1" dirty="0">
                <a:solidFill>
                  <a:srgbClr val="C00000"/>
                </a:solidFill>
              </a:rPr>
              <a:t>ATTENTION</a:t>
            </a:r>
          </a:p>
          <a:p>
            <a:r>
              <a:rPr lang="fr-CA" sz="3600" dirty="0">
                <a:solidFill>
                  <a:schemeClr val="bg1"/>
                </a:solidFill>
              </a:rPr>
              <a:t>Ces ETC seront pondérés dans le projet de répartition</a:t>
            </a:r>
          </a:p>
        </p:txBody>
      </p:sp>
      <p:sp>
        <p:nvSpPr>
          <p:cNvPr id="2" name="Rectangle 1">
            <a:extLst>
              <a:ext uri="{FF2B5EF4-FFF2-40B4-BE49-F238E27FC236}">
                <a16:creationId xmlns:a16="http://schemas.microsoft.com/office/drawing/2014/main" id="{1AAD7C29-C4A1-3F2F-0B5A-00F8533B4D71}"/>
              </a:ext>
            </a:extLst>
          </p:cNvPr>
          <p:cNvSpPr/>
          <p:nvPr/>
        </p:nvSpPr>
        <p:spPr>
          <a:xfrm>
            <a:off x="7315200" y="1976284"/>
            <a:ext cx="481781" cy="22024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18292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C9D5BE-E2BC-82D5-C7E5-D720D4D4D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6962" y="5261043"/>
            <a:ext cx="1375353" cy="1375353"/>
          </a:xfrm>
          <a:prstGeom prst="rect">
            <a:avLst/>
          </a:prstGeom>
        </p:spPr>
      </p:pic>
      <p:sp>
        <p:nvSpPr>
          <p:cNvPr id="5" name="ZoneTexte 4">
            <a:extLst>
              <a:ext uri="{FF2B5EF4-FFF2-40B4-BE49-F238E27FC236}">
                <a16:creationId xmlns:a16="http://schemas.microsoft.com/office/drawing/2014/main" id="{63722EAC-1F9F-9D24-DAED-A8813CDF1E4A}"/>
              </a:ext>
            </a:extLst>
          </p:cNvPr>
          <p:cNvSpPr txBox="1"/>
          <p:nvPr/>
        </p:nvSpPr>
        <p:spPr>
          <a:xfrm>
            <a:off x="415046" y="221604"/>
            <a:ext cx="11361907" cy="1323439"/>
          </a:xfrm>
          <a:prstGeom prst="rect">
            <a:avLst/>
          </a:prstGeom>
          <a:noFill/>
        </p:spPr>
        <p:txBody>
          <a:bodyPr wrap="square" rtlCol="0">
            <a:spAutoFit/>
          </a:bodyPr>
          <a:lstStyle/>
          <a:p>
            <a:r>
              <a:rPr lang="fr-CA" sz="4000" b="1" dirty="0"/>
              <a:t>COMMENT</a:t>
            </a:r>
            <a:r>
              <a:rPr lang="fr-CA" sz="4000" dirty="0"/>
              <a:t> le financement est-il distribué aux  départements du cégep ?</a:t>
            </a:r>
          </a:p>
        </p:txBody>
      </p:sp>
      <p:graphicFrame>
        <p:nvGraphicFramePr>
          <p:cNvPr id="3" name="Espace réservé du contenu 5">
            <a:extLst>
              <a:ext uri="{FF2B5EF4-FFF2-40B4-BE49-F238E27FC236}">
                <a16:creationId xmlns:a16="http://schemas.microsoft.com/office/drawing/2014/main" id="{737361B6-07B4-A51A-AD37-28E08A15710E}"/>
              </a:ext>
            </a:extLst>
          </p:cNvPr>
          <p:cNvGraphicFramePr>
            <a:graphicFrameLocks noGrp="1"/>
          </p:cNvGraphicFramePr>
          <p:nvPr>
            <p:ph idx="1"/>
            <p:extLst>
              <p:ext uri="{D42A27DB-BD31-4B8C-83A1-F6EECF244321}">
                <p14:modId xmlns:p14="http://schemas.microsoft.com/office/powerpoint/2010/main" val="1274444198"/>
              </p:ext>
            </p:extLst>
          </p:nvPr>
        </p:nvGraphicFramePr>
        <p:xfrm>
          <a:off x="2190135" y="2153265"/>
          <a:ext cx="7811728" cy="3598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ZoneTexte 6">
            <a:extLst>
              <a:ext uri="{FF2B5EF4-FFF2-40B4-BE49-F238E27FC236}">
                <a16:creationId xmlns:a16="http://schemas.microsoft.com/office/drawing/2014/main" id="{7CD555D5-E700-08BB-B129-9DCEBC70C08D}"/>
              </a:ext>
            </a:extLst>
          </p:cNvPr>
          <p:cNvSpPr txBox="1"/>
          <p:nvPr/>
        </p:nvSpPr>
        <p:spPr>
          <a:xfrm>
            <a:off x="501445" y="1506934"/>
            <a:ext cx="6096000" cy="646331"/>
          </a:xfrm>
          <a:prstGeom prst="rect">
            <a:avLst/>
          </a:prstGeom>
          <a:noFill/>
        </p:spPr>
        <p:txBody>
          <a:bodyPr wrap="square">
            <a:spAutoFit/>
          </a:bodyPr>
          <a:lstStyle/>
          <a:p>
            <a:r>
              <a:rPr lang="fr-CA" sz="3600" dirty="0"/>
              <a:t>Le projet de répartition</a:t>
            </a:r>
          </a:p>
        </p:txBody>
      </p:sp>
      <p:sp>
        <p:nvSpPr>
          <p:cNvPr id="2" name="Parenthèse ouvrante 1">
            <a:extLst>
              <a:ext uri="{FF2B5EF4-FFF2-40B4-BE49-F238E27FC236}">
                <a16:creationId xmlns:a16="http://schemas.microsoft.com/office/drawing/2014/main" id="{933AE776-3D34-D17E-2D07-0EF1B06A102F}"/>
              </a:ext>
            </a:extLst>
          </p:cNvPr>
          <p:cNvSpPr/>
          <p:nvPr/>
        </p:nvSpPr>
        <p:spPr>
          <a:xfrm rot="16200000">
            <a:off x="5965984" y="4634884"/>
            <a:ext cx="260030" cy="2627671"/>
          </a:xfrm>
          <a:prstGeom prst="leftBracket">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6" name="ZoneTexte 5">
            <a:extLst>
              <a:ext uri="{FF2B5EF4-FFF2-40B4-BE49-F238E27FC236}">
                <a16:creationId xmlns:a16="http://schemas.microsoft.com/office/drawing/2014/main" id="{E1634753-4071-83D0-2A74-C1A2840FD752}"/>
              </a:ext>
            </a:extLst>
          </p:cNvPr>
          <p:cNvSpPr txBox="1"/>
          <p:nvPr/>
        </p:nvSpPr>
        <p:spPr>
          <a:xfrm>
            <a:off x="1793158" y="6100617"/>
            <a:ext cx="8605682" cy="646331"/>
          </a:xfrm>
          <a:prstGeom prst="rect">
            <a:avLst/>
          </a:prstGeom>
          <a:noFill/>
        </p:spPr>
        <p:txBody>
          <a:bodyPr wrap="square">
            <a:spAutoFit/>
          </a:bodyPr>
          <a:lstStyle/>
          <a:p>
            <a:pPr algn="ctr"/>
            <a:r>
              <a:rPr lang="fr-CA" sz="3600" b="1" dirty="0">
                <a:solidFill>
                  <a:schemeClr val="bg1"/>
                </a:solidFill>
              </a:rPr>
              <a:t>Le volet 1 est pondéré afin de corréler les 2</a:t>
            </a:r>
          </a:p>
        </p:txBody>
      </p:sp>
    </p:spTree>
    <p:extLst>
      <p:ext uri="{BB962C8B-B14F-4D97-AF65-F5344CB8AC3E}">
        <p14:creationId xmlns:p14="http://schemas.microsoft.com/office/powerpoint/2010/main" val="34734719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C9D5BE-E2BC-82D5-C7E5-D720D4D4D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6951" y="5653548"/>
            <a:ext cx="982848" cy="982848"/>
          </a:xfrm>
          <a:prstGeom prst="rect">
            <a:avLst/>
          </a:prstGeom>
        </p:spPr>
      </p:pic>
      <p:sp>
        <p:nvSpPr>
          <p:cNvPr id="5" name="ZoneTexte 4">
            <a:extLst>
              <a:ext uri="{FF2B5EF4-FFF2-40B4-BE49-F238E27FC236}">
                <a16:creationId xmlns:a16="http://schemas.microsoft.com/office/drawing/2014/main" id="{63722EAC-1F9F-9D24-DAED-A8813CDF1E4A}"/>
              </a:ext>
            </a:extLst>
          </p:cNvPr>
          <p:cNvSpPr txBox="1"/>
          <p:nvPr/>
        </p:nvSpPr>
        <p:spPr>
          <a:xfrm>
            <a:off x="415046" y="221604"/>
            <a:ext cx="11361907" cy="1323439"/>
          </a:xfrm>
          <a:prstGeom prst="rect">
            <a:avLst/>
          </a:prstGeom>
          <a:noFill/>
        </p:spPr>
        <p:txBody>
          <a:bodyPr wrap="square" rtlCol="0">
            <a:spAutoFit/>
          </a:bodyPr>
          <a:lstStyle/>
          <a:p>
            <a:r>
              <a:rPr lang="fr-CA" sz="4000" b="1" dirty="0"/>
              <a:t>COMMENT</a:t>
            </a:r>
            <a:r>
              <a:rPr lang="fr-CA" sz="4000" dirty="0"/>
              <a:t> le financement est-il distribué aux les départements du cégep ?</a:t>
            </a:r>
          </a:p>
        </p:txBody>
      </p:sp>
      <p:pic>
        <p:nvPicPr>
          <p:cNvPr id="7" name="Image 6">
            <a:extLst>
              <a:ext uri="{FF2B5EF4-FFF2-40B4-BE49-F238E27FC236}">
                <a16:creationId xmlns:a16="http://schemas.microsoft.com/office/drawing/2014/main" id="{D4BD09D5-B086-F154-C2D0-A0019468E5B7}"/>
              </a:ext>
            </a:extLst>
          </p:cNvPr>
          <p:cNvPicPr>
            <a:picLocks noChangeAspect="1"/>
          </p:cNvPicPr>
          <p:nvPr/>
        </p:nvPicPr>
        <p:blipFill rotWithShape="1">
          <a:blip r:embed="rId3"/>
          <a:srcRect l="8387" t="31541" r="7823" b="19283"/>
          <a:stretch/>
        </p:blipFill>
        <p:spPr>
          <a:xfrm>
            <a:off x="0" y="2611510"/>
            <a:ext cx="12192000" cy="4024886"/>
          </a:xfrm>
          <a:prstGeom prst="rect">
            <a:avLst/>
          </a:prstGeom>
        </p:spPr>
      </p:pic>
      <p:sp>
        <p:nvSpPr>
          <p:cNvPr id="3" name="ZoneTexte 2">
            <a:extLst>
              <a:ext uri="{FF2B5EF4-FFF2-40B4-BE49-F238E27FC236}">
                <a16:creationId xmlns:a16="http://schemas.microsoft.com/office/drawing/2014/main" id="{617E9693-25D2-985E-E3AC-9F03254A6A10}"/>
              </a:ext>
            </a:extLst>
          </p:cNvPr>
          <p:cNvSpPr txBox="1"/>
          <p:nvPr/>
        </p:nvSpPr>
        <p:spPr>
          <a:xfrm>
            <a:off x="415045" y="1472972"/>
            <a:ext cx="10302115" cy="1077218"/>
          </a:xfrm>
          <a:prstGeom prst="rect">
            <a:avLst/>
          </a:prstGeom>
          <a:noFill/>
        </p:spPr>
        <p:txBody>
          <a:bodyPr wrap="square">
            <a:spAutoFit/>
          </a:bodyPr>
          <a:lstStyle/>
          <a:p>
            <a:pPr lvl="0"/>
            <a:r>
              <a:rPr lang="fr-CA" sz="3200" dirty="0"/>
              <a:t>Les ressources financées</a:t>
            </a:r>
            <a:br>
              <a:rPr lang="fr-CA" sz="3200" dirty="0"/>
            </a:br>
            <a:r>
              <a:rPr lang="fr-CA" sz="3200" dirty="0"/>
              <a:t>(aperçu du projet de répartition – VOLET 1 - Enseignement)</a:t>
            </a:r>
          </a:p>
        </p:txBody>
      </p:sp>
    </p:spTree>
    <p:extLst>
      <p:ext uri="{BB962C8B-B14F-4D97-AF65-F5344CB8AC3E}">
        <p14:creationId xmlns:p14="http://schemas.microsoft.com/office/powerpoint/2010/main" val="3698278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CCF0F7C-9B71-2837-2471-ABC7ABA84F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6962" y="5261043"/>
            <a:ext cx="1375353" cy="1375353"/>
          </a:xfrm>
          <a:prstGeom prst="rect">
            <a:avLst/>
          </a:prstGeom>
        </p:spPr>
      </p:pic>
      <p:sp>
        <p:nvSpPr>
          <p:cNvPr id="2" name="ZoneTexte 1">
            <a:extLst>
              <a:ext uri="{FF2B5EF4-FFF2-40B4-BE49-F238E27FC236}">
                <a16:creationId xmlns:a16="http://schemas.microsoft.com/office/drawing/2014/main" id="{2A1F2A16-1793-A575-6792-3383CE7AAB7B}"/>
              </a:ext>
            </a:extLst>
          </p:cNvPr>
          <p:cNvSpPr txBox="1"/>
          <p:nvPr/>
        </p:nvSpPr>
        <p:spPr>
          <a:xfrm>
            <a:off x="480408" y="434494"/>
            <a:ext cx="11361907" cy="5311903"/>
          </a:xfrm>
          <a:prstGeom prst="rect">
            <a:avLst/>
          </a:prstGeom>
          <a:noFill/>
        </p:spPr>
        <p:txBody>
          <a:bodyPr wrap="square" rtlCol="0">
            <a:spAutoFit/>
          </a:bodyPr>
          <a:lstStyle/>
          <a:p>
            <a:r>
              <a:rPr lang="fr-CA" sz="6000" dirty="0"/>
              <a:t>Plan de la présentation</a:t>
            </a:r>
          </a:p>
          <a:p>
            <a:pPr>
              <a:lnSpc>
                <a:spcPct val="150000"/>
              </a:lnSpc>
            </a:pPr>
            <a:r>
              <a:rPr lang="fr-CA" sz="4400" b="1" dirty="0"/>
              <a:t>QUI</a:t>
            </a:r>
            <a:r>
              <a:rPr lang="fr-CA" sz="4400" dirty="0"/>
              <a:t> finance les cégeps ?</a:t>
            </a:r>
          </a:p>
          <a:p>
            <a:pPr>
              <a:lnSpc>
                <a:spcPct val="150000"/>
              </a:lnSpc>
            </a:pPr>
            <a:r>
              <a:rPr lang="fr-CA" sz="4400" b="1" dirty="0"/>
              <a:t>QU’EST-CE</a:t>
            </a:r>
            <a:r>
              <a:rPr lang="fr-CA" sz="4400" dirty="0"/>
              <a:t> qui est financé au juste ?</a:t>
            </a:r>
          </a:p>
          <a:p>
            <a:r>
              <a:rPr lang="fr-CA" sz="4400" b="1" dirty="0"/>
              <a:t>COMMENT</a:t>
            </a:r>
            <a:r>
              <a:rPr lang="fr-CA" sz="4400" dirty="0"/>
              <a:t> le financement est-il distribué aux départements du cégep ?</a:t>
            </a:r>
          </a:p>
          <a:p>
            <a:pPr>
              <a:lnSpc>
                <a:spcPct val="150000"/>
              </a:lnSpc>
            </a:pPr>
            <a:r>
              <a:rPr lang="fr-CA" sz="4400" b="1" dirty="0"/>
              <a:t>POURQUOI</a:t>
            </a:r>
            <a:r>
              <a:rPr lang="fr-CA" sz="4400" dirty="0"/>
              <a:t> tout cela devrait-il m’intéresser ?</a:t>
            </a:r>
          </a:p>
        </p:txBody>
      </p:sp>
    </p:spTree>
    <p:extLst>
      <p:ext uri="{BB962C8B-B14F-4D97-AF65-F5344CB8AC3E}">
        <p14:creationId xmlns:p14="http://schemas.microsoft.com/office/powerpoint/2010/main" val="162963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C9D5BE-E2BC-82D5-C7E5-D720D4D4D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6951" y="5653548"/>
            <a:ext cx="982848" cy="982848"/>
          </a:xfrm>
          <a:prstGeom prst="rect">
            <a:avLst/>
          </a:prstGeom>
        </p:spPr>
      </p:pic>
      <p:sp>
        <p:nvSpPr>
          <p:cNvPr id="5" name="ZoneTexte 4">
            <a:extLst>
              <a:ext uri="{FF2B5EF4-FFF2-40B4-BE49-F238E27FC236}">
                <a16:creationId xmlns:a16="http://schemas.microsoft.com/office/drawing/2014/main" id="{63722EAC-1F9F-9D24-DAED-A8813CDF1E4A}"/>
              </a:ext>
            </a:extLst>
          </p:cNvPr>
          <p:cNvSpPr txBox="1"/>
          <p:nvPr/>
        </p:nvSpPr>
        <p:spPr>
          <a:xfrm>
            <a:off x="415046" y="221604"/>
            <a:ext cx="11361907" cy="1323439"/>
          </a:xfrm>
          <a:prstGeom prst="rect">
            <a:avLst/>
          </a:prstGeom>
          <a:noFill/>
        </p:spPr>
        <p:txBody>
          <a:bodyPr wrap="square" rtlCol="0">
            <a:spAutoFit/>
          </a:bodyPr>
          <a:lstStyle/>
          <a:p>
            <a:r>
              <a:rPr lang="fr-CA" sz="4000" b="1" dirty="0"/>
              <a:t>COMMENT</a:t>
            </a:r>
            <a:r>
              <a:rPr lang="fr-CA" sz="4000" dirty="0"/>
              <a:t> le financement est-il distribué aux les départements du cégep ?</a:t>
            </a:r>
          </a:p>
        </p:txBody>
      </p:sp>
      <p:pic>
        <p:nvPicPr>
          <p:cNvPr id="6" name="Image 5">
            <a:extLst>
              <a:ext uri="{FF2B5EF4-FFF2-40B4-BE49-F238E27FC236}">
                <a16:creationId xmlns:a16="http://schemas.microsoft.com/office/drawing/2014/main" id="{B3FE65DA-914F-9EB0-B205-73AD170E85C8}"/>
              </a:ext>
            </a:extLst>
          </p:cNvPr>
          <p:cNvPicPr>
            <a:picLocks noChangeAspect="1"/>
          </p:cNvPicPr>
          <p:nvPr/>
        </p:nvPicPr>
        <p:blipFill rotWithShape="1">
          <a:blip r:embed="rId3"/>
          <a:srcRect l="8629" t="48745" r="1658" b="17563"/>
          <a:stretch/>
        </p:blipFill>
        <p:spPr>
          <a:xfrm>
            <a:off x="0" y="2550190"/>
            <a:ext cx="12177218" cy="2572416"/>
          </a:xfrm>
          <a:prstGeom prst="rect">
            <a:avLst/>
          </a:prstGeom>
        </p:spPr>
      </p:pic>
      <p:sp>
        <p:nvSpPr>
          <p:cNvPr id="8" name="ZoneTexte 7">
            <a:extLst>
              <a:ext uri="{FF2B5EF4-FFF2-40B4-BE49-F238E27FC236}">
                <a16:creationId xmlns:a16="http://schemas.microsoft.com/office/drawing/2014/main" id="{EF05588C-D47A-970F-0628-47986C689CAA}"/>
              </a:ext>
            </a:extLst>
          </p:cNvPr>
          <p:cNvSpPr txBox="1"/>
          <p:nvPr/>
        </p:nvSpPr>
        <p:spPr>
          <a:xfrm>
            <a:off x="415045" y="1472972"/>
            <a:ext cx="10508594" cy="1077218"/>
          </a:xfrm>
          <a:prstGeom prst="rect">
            <a:avLst/>
          </a:prstGeom>
          <a:noFill/>
        </p:spPr>
        <p:txBody>
          <a:bodyPr wrap="square">
            <a:spAutoFit/>
          </a:bodyPr>
          <a:lstStyle/>
          <a:p>
            <a:pPr lvl="0"/>
            <a:r>
              <a:rPr lang="fr-CA" sz="3200" dirty="0"/>
              <a:t>Les ressources financées</a:t>
            </a:r>
            <a:br>
              <a:rPr lang="fr-CA" sz="3200" dirty="0"/>
            </a:br>
            <a:r>
              <a:rPr lang="fr-CA" sz="3200" dirty="0"/>
              <a:t>(aperçu du projet de répartition – VOLET 2 – Projets et autres)</a:t>
            </a:r>
          </a:p>
        </p:txBody>
      </p:sp>
      <p:sp>
        <p:nvSpPr>
          <p:cNvPr id="9" name="Ellipse 8">
            <a:extLst>
              <a:ext uri="{FF2B5EF4-FFF2-40B4-BE49-F238E27FC236}">
                <a16:creationId xmlns:a16="http://schemas.microsoft.com/office/drawing/2014/main" id="{D8D14995-049D-0116-DA3D-B8840FF472B7}"/>
              </a:ext>
            </a:extLst>
          </p:cNvPr>
          <p:cNvSpPr/>
          <p:nvPr/>
        </p:nvSpPr>
        <p:spPr>
          <a:xfrm>
            <a:off x="2871019" y="4070556"/>
            <a:ext cx="914400" cy="115037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ZoneTexte 10">
            <a:extLst>
              <a:ext uri="{FF2B5EF4-FFF2-40B4-BE49-F238E27FC236}">
                <a16:creationId xmlns:a16="http://schemas.microsoft.com/office/drawing/2014/main" id="{9DA79C70-EA86-FFC3-D066-C18C6963B563}"/>
              </a:ext>
            </a:extLst>
          </p:cNvPr>
          <p:cNvSpPr txBox="1"/>
          <p:nvPr/>
        </p:nvSpPr>
        <p:spPr>
          <a:xfrm>
            <a:off x="969000" y="5250426"/>
            <a:ext cx="9400684" cy="1754326"/>
          </a:xfrm>
          <a:prstGeom prst="rect">
            <a:avLst/>
          </a:prstGeom>
          <a:noFill/>
        </p:spPr>
        <p:txBody>
          <a:bodyPr wrap="square">
            <a:spAutoFit/>
          </a:bodyPr>
          <a:lstStyle/>
          <a:p>
            <a:pPr algn="ctr"/>
            <a:r>
              <a:rPr lang="fr-CA" sz="3600" dirty="0">
                <a:solidFill>
                  <a:srgbClr val="FF0000"/>
                </a:solidFill>
              </a:rPr>
              <a:t>Total des ressources financées prévues qui seront envoyées aux départements</a:t>
            </a:r>
          </a:p>
          <a:p>
            <a:pPr algn="ctr"/>
            <a:r>
              <a:rPr lang="fr-CA" sz="3600" dirty="0">
                <a:solidFill>
                  <a:srgbClr val="FF0000"/>
                </a:solidFill>
              </a:rPr>
              <a:t>(incluant Volet 1 et Volet 2) </a:t>
            </a:r>
          </a:p>
        </p:txBody>
      </p:sp>
      <p:cxnSp>
        <p:nvCxnSpPr>
          <p:cNvPr id="13" name="Connecteur droit avec flèche 12">
            <a:extLst>
              <a:ext uri="{FF2B5EF4-FFF2-40B4-BE49-F238E27FC236}">
                <a16:creationId xmlns:a16="http://schemas.microsoft.com/office/drawing/2014/main" id="{FBEF2B10-C67F-28E8-7443-19FAD48FEB0B}"/>
              </a:ext>
            </a:extLst>
          </p:cNvPr>
          <p:cNvCxnSpPr>
            <a:cxnSpLocks/>
          </p:cNvCxnSpPr>
          <p:nvPr/>
        </p:nvCxnSpPr>
        <p:spPr>
          <a:xfrm flipH="1" flipV="1">
            <a:off x="4323605" y="4821540"/>
            <a:ext cx="1189703" cy="5309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157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C9D5BE-E2BC-82D5-C7E5-D720D4D4D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6951" y="5653548"/>
            <a:ext cx="982848" cy="982848"/>
          </a:xfrm>
          <a:prstGeom prst="rect">
            <a:avLst/>
          </a:prstGeom>
        </p:spPr>
      </p:pic>
      <p:sp>
        <p:nvSpPr>
          <p:cNvPr id="5" name="ZoneTexte 4">
            <a:extLst>
              <a:ext uri="{FF2B5EF4-FFF2-40B4-BE49-F238E27FC236}">
                <a16:creationId xmlns:a16="http://schemas.microsoft.com/office/drawing/2014/main" id="{63722EAC-1F9F-9D24-DAED-A8813CDF1E4A}"/>
              </a:ext>
            </a:extLst>
          </p:cNvPr>
          <p:cNvSpPr txBox="1"/>
          <p:nvPr/>
        </p:nvSpPr>
        <p:spPr>
          <a:xfrm>
            <a:off x="415046" y="221604"/>
            <a:ext cx="11361907" cy="1323439"/>
          </a:xfrm>
          <a:prstGeom prst="rect">
            <a:avLst/>
          </a:prstGeom>
          <a:noFill/>
        </p:spPr>
        <p:txBody>
          <a:bodyPr wrap="square" rtlCol="0">
            <a:spAutoFit/>
          </a:bodyPr>
          <a:lstStyle/>
          <a:p>
            <a:r>
              <a:rPr lang="fr-CA" sz="4000" b="1" dirty="0"/>
              <a:t>COMMENT</a:t>
            </a:r>
            <a:r>
              <a:rPr lang="fr-CA" sz="4000" dirty="0"/>
              <a:t> le financement est-il distribué aux les départements du cégep ?</a:t>
            </a:r>
          </a:p>
        </p:txBody>
      </p:sp>
      <p:sp>
        <p:nvSpPr>
          <p:cNvPr id="8" name="ZoneTexte 7">
            <a:extLst>
              <a:ext uri="{FF2B5EF4-FFF2-40B4-BE49-F238E27FC236}">
                <a16:creationId xmlns:a16="http://schemas.microsoft.com/office/drawing/2014/main" id="{EF05588C-D47A-970F-0628-47986C689CAA}"/>
              </a:ext>
            </a:extLst>
          </p:cNvPr>
          <p:cNvSpPr txBox="1"/>
          <p:nvPr/>
        </p:nvSpPr>
        <p:spPr>
          <a:xfrm>
            <a:off x="196645" y="1472972"/>
            <a:ext cx="11580308" cy="954107"/>
          </a:xfrm>
          <a:prstGeom prst="rect">
            <a:avLst/>
          </a:prstGeom>
          <a:noFill/>
        </p:spPr>
        <p:txBody>
          <a:bodyPr wrap="square">
            <a:spAutoFit/>
          </a:bodyPr>
          <a:lstStyle/>
          <a:p>
            <a:pPr lvl="0"/>
            <a:r>
              <a:rPr lang="fr-CA" sz="2800" dirty="0"/>
              <a:t>Les ressources disponibles provenant des prévisions erronées des projets de répartition des années antérieures (</a:t>
            </a:r>
            <a:r>
              <a:rPr lang="fr-CA" sz="2800" dirty="0" err="1"/>
              <a:t>sousembauche</a:t>
            </a:r>
            <a:r>
              <a:rPr lang="fr-CA" sz="2800" dirty="0"/>
              <a:t> (+) ou surembauche (-)).</a:t>
            </a:r>
          </a:p>
        </p:txBody>
      </p:sp>
      <p:pic>
        <p:nvPicPr>
          <p:cNvPr id="3" name="Image 2">
            <a:extLst>
              <a:ext uri="{FF2B5EF4-FFF2-40B4-BE49-F238E27FC236}">
                <a16:creationId xmlns:a16="http://schemas.microsoft.com/office/drawing/2014/main" id="{95067649-D55B-1686-DC51-06AC683E03A3}"/>
              </a:ext>
            </a:extLst>
          </p:cNvPr>
          <p:cNvPicPr>
            <a:picLocks noChangeAspect="1"/>
          </p:cNvPicPr>
          <p:nvPr/>
        </p:nvPicPr>
        <p:blipFill rotWithShape="1">
          <a:blip r:embed="rId3"/>
          <a:srcRect l="9113" t="40776" r="15887" b="20000"/>
          <a:stretch/>
        </p:blipFill>
        <p:spPr>
          <a:xfrm>
            <a:off x="275302" y="2418697"/>
            <a:ext cx="11330362" cy="3333175"/>
          </a:xfrm>
          <a:prstGeom prst="rect">
            <a:avLst/>
          </a:prstGeom>
        </p:spPr>
      </p:pic>
      <p:sp>
        <p:nvSpPr>
          <p:cNvPr id="9" name="Ellipse 8">
            <a:extLst>
              <a:ext uri="{FF2B5EF4-FFF2-40B4-BE49-F238E27FC236}">
                <a16:creationId xmlns:a16="http://schemas.microsoft.com/office/drawing/2014/main" id="{D8D14995-049D-0116-DA3D-B8840FF472B7}"/>
              </a:ext>
            </a:extLst>
          </p:cNvPr>
          <p:cNvSpPr/>
          <p:nvPr/>
        </p:nvSpPr>
        <p:spPr>
          <a:xfrm>
            <a:off x="3569108" y="5162122"/>
            <a:ext cx="914400" cy="98284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ZoneTexte 10">
            <a:extLst>
              <a:ext uri="{FF2B5EF4-FFF2-40B4-BE49-F238E27FC236}">
                <a16:creationId xmlns:a16="http://schemas.microsoft.com/office/drawing/2014/main" id="{9DA79C70-EA86-FFC3-D066-C18C6963B563}"/>
              </a:ext>
            </a:extLst>
          </p:cNvPr>
          <p:cNvSpPr txBox="1"/>
          <p:nvPr/>
        </p:nvSpPr>
        <p:spPr>
          <a:xfrm>
            <a:off x="865237" y="5979195"/>
            <a:ext cx="9497961" cy="646331"/>
          </a:xfrm>
          <a:prstGeom prst="rect">
            <a:avLst/>
          </a:prstGeom>
          <a:noFill/>
        </p:spPr>
        <p:txBody>
          <a:bodyPr wrap="square">
            <a:spAutoFit/>
          </a:bodyPr>
          <a:lstStyle/>
          <a:p>
            <a:r>
              <a:rPr lang="fr-CA" sz="3600" dirty="0">
                <a:solidFill>
                  <a:srgbClr val="FF0000"/>
                </a:solidFill>
              </a:rPr>
              <a:t>Total des ressources encore disponibles !!!</a:t>
            </a:r>
          </a:p>
        </p:txBody>
      </p:sp>
      <p:cxnSp>
        <p:nvCxnSpPr>
          <p:cNvPr id="13" name="Connecteur droit avec flèche 12">
            <a:extLst>
              <a:ext uri="{FF2B5EF4-FFF2-40B4-BE49-F238E27FC236}">
                <a16:creationId xmlns:a16="http://schemas.microsoft.com/office/drawing/2014/main" id="{FBEF2B10-C67F-28E8-7443-19FAD48FEB0B}"/>
              </a:ext>
            </a:extLst>
          </p:cNvPr>
          <p:cNvCxnSpPr>
            <a:cxnSpLocks/>
          </p:cNvCxnSpPr>
          <p:nvPr/>
        </p:nvCxnSpPr>
        <p:spPr>
          <a:xfrm flipH="1" flipV="1">
            <a:off x="4434348" y="5779216"/>
            <a:ext cx="508688" cy="3036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714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AFC1918C-845E-6A9D-838D-FE7D89EB9050}"/>
              </a:ext>
            </a:extLst>
          </p:cNvPr>
          <p:cNvGrpSpPr/>
          <p:nvPr/>
        </p:nvGrpSpPr>
        <p:grpSpPr>
          <a:xfrm>
            <a:off x="415046" y="304800"/>
            <a:ext cx="11440564" cy="6331596"/>
            <a:chOff x="415046" y="304800"/>
            <a:chExt cx="11440564" cy="6331596"/>
          </a:xfrm>
        </p:grpSpPr>
        <p:sp>
          <p:nvSpPr>
            <p:cNvPr id="5" name="ZoneTexte 4">
              <a:extLst>
                <a:ext uri="{FF2B5EF4-FFF2-40B4-BE49-F238E27FC236}">
                  <a16:creationId xmlns:a16="http://schemas.microsoft.com/office/drawing/2014/main" id="{19A4E383-819D-D54D-7614-59998CD20197}"/>
                </a:ext>
              </a:extLst>
            </p:cNvPr>
            <p:cNvSpPr txBox="1"/>
            <p:nvPr/>
          </p:nvSpPr>
          <p:spPr>
            <a:xfrm>
              <a:off x="415046" y="304800"/>
              <a:ext cx="11440564" cy="6331596"/>
            </a:xfrm>
            <a:prstGeom prst="rect">
              <a:avLst/>
            </a:prstGeom>
            <a:solidFill>
              <a:schemeClr val="tx1"/>
            </a:solidFill>
            <a:ln>
              <a:solidFill>
                <a:schemeClr val="tx1"/>
              </a:solidFill>
            </a:ln>
          </p:spPr>
          <p:txBody>
            <a:bodyPr wrap="square" rtlCol="0">
              <a:spAutoFit/>
            </a:bodyPr>
            <a:lstStyle/>
            <a:p>
              <a:endParaRPr lang="fr-CA" dirty="0"/>
            </a:p>
          </p:txBody>
        </p:sp>
        <p:sp>
          <p:nvSpPr>
            <p:cNvPr id="6" name="ZoneTexte 5">
              <a:extLst>
                <a:ext uri="{FF2B5EF4-FFF2-40B4-BE49-F238E27FC236}">
                  <a16:creationId xmlns:a16="http://schemas.microsoft.com/office/drawing/2014/main" id="{F689CFFC-DD4E-6E1D-5357-3F5426AC3253}"/>
                </a:ext>
              </a:extLst>
            </p:cNvPr>
            <p:cNvSpPr txBox="1"/>
            <p:nvPr/>
          </p:nvSpPr>
          <p:spPr>
            <a:xfrm>
              <a:off x="1612490" y="1130710"/>
              <a:ext cx="8750708" cy="4339650"/>
            </a:xfrm>
            <a:prstGeom prst="rect">
              <a:avLst/>
            </a:prstGeom>
            <a:noFill/>
          </p:spPr>
          <p:txBody>
            <a:bodyPr wrap="square" rtlCol="0">
              <a:spAutoFit/>
            </a:bodyPr>
            <a:lstStyle/>
            <a:p>
              <a:pPr algn="ctr"/>
              <a:r>
                <a:rPr lang="fr-CA" sz="13800" dirty="0">
                  <a:solidFill>
                    <a:srgbClr val="FF0000"/>
                  </a:solidFill>
                </a:rPr>
                <a:t>LIBÉRER LES ETC !</a:t>
              </a:r>
            </a:p>
          </p:txBody>
        </p:sp>
      </p:grpSp>
    </p:spTree>
    <p:extLst>
      <p:ext uri="{BB962C8B-B14F-4D97-AF65-F5344CB8AC3E}">
        <p14:creationId xmlns:p14="http://schemas.microsoft.com/office/powerpoint/2010/main" val="29954628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C9D5BE-E2BC-82D5-C7E5-D720D4D4D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6951" y="5653548"/>
            <a:ext cx="982848" cy="982848"/>
          </a:xfrm>
          <a:prstGeom prst="rect">
            <a:avLst/>
          </a:prstGeom>
        </p:spPr>
      </p:pic>
      <p:sp>
        <p:nvSpPr>
          <p:cNvPr id="5" name="ZoneTexte 4">
            <a:extLst>
              <a:ext uri="{FF2B5EF4-FFF2-40B4-BE49-F238E27FC236}">
                <a16:creationId xmlns:a16="http://schemas.microsoft.com/office/drawing/2014/main" id="{63722EAC-1F9F-9D24-DAED-A8813CDF1E4A}"/>
              </a:ext>
            </a:extLst>
          </p:cNvPr>
          <p:cNvSpPr txBox="1"/>
          <p:nvPr/>
        </p:nvSpPr>
        <p:spPr>
          <a:xfrm>
            <a:off x="415046" y="221604"/>
            <a:ext cx="11361907" cy="1323439"/>
          </a:xfrm>
          <a:prstGeom prst="rect">
            <a:avLst/>
          </a:prstGeom>
          <a:noFill/>
        </p:spPr>
        <p:txBody>
          <a:bodyPr wrap="square" rtlCol="0">
            <a:spAutoFit/>
          </a:bodyPr>
          <a:lstStyle/>
          <a:p>
            <a:r>
              <a:rPr lang="fr-CA" sz="4000" b="1" dirty="0"/>
              <a:t>COMMENT</a:t>
            </a:r>
            <a:r>
              <a:rPr lang="fr-CA" sz="4000" dirty="0"/>
              <a:t> le financement est-il distribué aux les départements du cégep ?</a:t>
            </a:r>
          </a:p>
        </p:txBody>
      </p:sp>
      <p:sp>
        <p:nvSpPr>
          <p:cNvPr id="2" name="Titre 1">
            <a:extLst>
              <a:ext uri="{FF2B5EF4-FFF2-40B4-BE49-F238E27FC236}">
                <a16:creationId xmlns:a16="http://schemas.microsoft.com/office/drawing/2014/main" id="{1FBEF802-2421-55EC-F167-30F2F5BDF726}"/>
              </a:ext>
            </a:extLst>
          </p:cNvPr>
          <p:cNvSpPr>
            <a:spLocks noGrp="1"/>
          </p:cNvSpPr>
          <p:nvPr>
            <p:ph type="title"/>
          </p:nvPr>
        </p:nvSpPr>
        <p:spPr>
          <a:xfrm>
            <a:off x="475722" y="1652285"/>
            <a:ext cx="2947482" cy="4557125"/>
          </a:xfrm>
        </p:spPr>
        <p:txBody>
          <a:bodyPr>
            <a:normAutofit/>
          </a:bodyPr>
          <a:lstStyle/>
          <a:p>
            <a:r>
              <a:rPr lang="fr-CA" sz="3200" dirty="0">
                <a:solidFill>
                  <a:schemeClr val="tx1"/>
                </a:solidFill>
              </a:rPr>
              <a:t>De quelle façon est déterminée l’allocation donnée aux départements pour la confection de la tâche?</a:t>
            </a:r>
            <a:br>
              <a:rPr lang="fr-CA" sz="3200" dirty="0">
                <a:solidFill>
                  <a:schemeClr val="tx1"/>
                </a:solidFill>
              </a:rPr>
            </a:br>
            <a:r>
              <a:rPr lang="fr-CA" sz="3200" dirty="0"/>
              <a:t>(Volet 1)</a:t>
            </a:r>
            <a:endParaRPr lang="fr-CA" sz="3200" dirty="0">
              <a:solidFill>
                <a:schemeClr val="tx1"/>
              </a:solidFill>
            </a:endParaRPr>
          </a:p>
        </p:txBody>
      </p:sp>
      <p:sp>
        <p:nvSpPr>
          <p:cNvPr id="6" name="Espace réservé du contenu 2">
            <a:extLst>
              <a:ext uri="{FF2B5EF4-FFF2-40B4-BE49-F238E27FC236}">
                <a16:creationId xmlns:a16="http://schemas.microsoft.com/office/drawing/2014/main" id="{3E88CB74-2C91-BFA9-2BDA-3BFE3F209069}"/>
              </a:ext>
            </a:extLst>
          </p:cNvPr>
          <p:cNvSpPr>
            <a:spLocks noGrp="1"/>
          </p:cNvSpPr>
          <p:nvPr>
            <p:ph idx="1"/>
          </p:nvPr>
        </p:nvSpPr>
        <p:spPr>
          <a:xfrm>
            <a:off x="3236847" y="1435510"/>
            <a:ext cx="8087710" cy="5269387"/>
          </a:xfrm>
        </p:spPr>
        <p:txBody>
          <a:bodyPr>
            <a:normAutofit lnSpcReduction="10000"/>
          </a:bodyPr>
          <a:lstStyle/>
          <a:p>
            <a:pPr marL="457200" indent="-457200">
              <a:buFont typeface="+mj-lt"/>
              <a:buAutoNum type="arabicPeriod"/>
            </a:pPr>
            <a:r>
              <a:rPr lang="fr-CA" sz="2400" b="1" dirty="0"/>
              <a:t>Comment faire?</a:t>
            </a:r>
          </a:p>
          <a:p>
            <a:pPr lvl="1"/>
            <a:r>
              <a:rPr lang="fr-CA" sz="2400" dirty="0"/>
              <a:t>Clara calcule le financement prévu en fonction des droites programme (rapport </a:t>
            </a:r>
            <a:r>
              <a:rPr lang="fr-CA" sz="2400" dirty="0">
                <a:solidFill>
                  <a:schemeClr val="accent1"/>
                </a:solidFill>
              </a:rPr>
              <a:t>RPFIN005</a:t>
            </a:r>
            <a:r>
              <a:rPr lang="fr-CA" sz="2400" dirty="0"/>
              <a:t>) et de la prévision d’effectif (élèves) </a:t>
            </a:r>
          </a:p>
          <a:p>
            <a:pPr lvl="1"/>
            <a:r>
              <a:rPr lang="fr-CA" sz="2400" dirty="0"/>
              <a:t>Ensuite, Clara calcule l’allocation nécessaire en fonction de notre mode de calcul (</a:t>
            </a:r>
            <a:r>
              <a:rPr lang="fr-CA" sz="2400" dirty="0">
                <a:solidFill>
                  <a:schemeClr val="accent2"/>
                </a:solidFill>
              </a:rPr>
              <a:t>NEJ</a:t>
            </a:r>
            <a:r>
              <a:rPr lang="fr-CA" sz="2400" baseline="-25000" dirty="0">
                <a:solidFill>
                  <a:schemeClr val="accent2"/>
                </a:solidFill>
              </a:rPr>
              <a:t>TLS</a:t>
            </a:r>
            <a:r>
              <a:rPr lang="fr-CA" sz="2400" baseline="30000" dirty="0">
                <a:solidFill>
                  <a:schemeClr val="accent2"/>
                </a:solidFill>
              </a:rPr>
              <a:t>*</a:t>
            </a:r>
            <a:r>
              <a:rPr lang="fr-CA" sz="2400" dirty="0"/>
              <a:t>) (le rapport </a:t>
            </a:r>
            <a:r>
              <a:rPr lang="fr-CA" sz="2400" dirty="0">
                <a:solidFill>
                  <a:schemeClr val="accent1"/>
                </a:solidFill>
              </a:rPr>
              <a:t>RPTCH003)</a:t>
            </a:r>
          </a:p>
          <a:p>
            <a:pPr lvl="1"/>
            <a:endParaRPr lang="fr-CA" sz="2400" dirty="0">
              <a:solidFill>
                <a:schemeClr val="accent1"/>
              </a:solidFill>
            </a:endParaRPr>
          </a:p>
          <a:p>
            <a:pPr lvl="1"/>
            <a:endParaRPr lang="fr-CA" sz="2400" dirty="0">
              <a:solidFill>
                <a:schemeClr val="accent1"/>
              </a:solidFill>
            </a:endParaRPr>
          </a:p>
          <a:p>
            <a:pPr marL="514350" indent="-514350">
              <a:buFont typeface="+mj-lt"/>
              <a:buAutoNum type="arabicPeriod"/>
            </a:pPr>
            <a:r>
              <a:rPr lang="fr-CA" sz="2400" b="1" dirty="0"/>
              <a:t>On fait un petit calcul :</a:t>
            </a:r>
          </a:p>
          <a:p>
            <a:pPr lvl="1"/>
            <a:r>
              <a:rPr lang="fr-CA" sz="2400" dirty="0"/>
              <a:t>Allocations financées - coûts fixes = Financement (ETC) disponible pour les cours</a:t>
            </a:r>
          </a:p>
          <a:p>
            <a:pPr lvl="1"/>
            <a:r>
              <a:rPr lang="fr-CA" sz="2400" dirty="0"/>
              <a:t>Financement disponible pour cours ÷ financement requis selon le RPTCH003 x 100% = </a:t>
            </a:r>
            <a:r>
              <a:rPr lang="fr-CA" sz="2400" b="1" dirty="0"/>
              <a:t>PONDÉRATION</a:t>
            </a:r>
          </a:p>
          <a:p>
            <a:pPr marL="514350" indent="-514350">
              <a:buFont typeface="+mj-lt"/>
              <a:buAutoNum type="arabicPeriod"/>
            </a:pPr>
            <a:r>
              <a:rPr lang="fr-CA" sz="2400" b="1" dirty="0"/>
              <a:t>On applique ensuite le % de pondération prévu au RPTCH003 au </a:t>
            </a:r>
            <a:r>
              <a:rPr lang="fr-CA" sz="2400" b="1" u="sng" dirty="0"/>
              <a:t>volet 1 de chaque discipline</a:t>
            </a:r>
            <a:r>
              <a:rPr lang="fr-CA" sz="2400" b="1" dirty="0"/>
              <a:t>.</a:t>
            </a:r>
          </a:p>
        </p:txBody>
      </p:sp>
      <p:sp>
        <p:nvSpPr>
          <p:cNvPr id="8" name="Rectangle : coins arrondis 7">
            <a:extLst>
              <a:ext uri="{FF2B5EF4-FFF2-40B4-BE49-F238E27FC236}">
                <a16:creationId xmlns:a16="http://schemas.microsoft.com/office/drawing/2014/main" id="{4A8EBCDD-E120-2F2E-CE52-26CDE5192FE2}"/>
              </a:ext>
            </a:extLst>
          </p:cNvPr>
          <p:cNvSpPr/>
          <p:nvPr/>
        </p:nvSpPr>
        <p:spPr>
          <a:xfrm>
            <a:off x="6557043" y="2438778"/>
            <a:ext cx="4517409" cy="3201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Nombre d’ETC financé dans cégep</a:t>
            </a:r>
          </a:p>
        </p:txBody>
      </p:sp>
      <p:sp>
        <p:nvSpPr>
          <p:cNvPr id="9" name="Rectangle : coins arrondis 8">
            <a:extLst>
              <a:ext uri="{FF2B5EF4-FFF2-40B4-BE49-F238E27FC236}">
                <a16:creationId xmlns:a16="http://schemas.microsoft.com/office/drawing/2014/main" id="{8A3F6367-F1BB-33FE-7465-FDCF9CE83A49}"/>
              </a:ext>
            </a:extLst>
          </p:cNvPr>
          <p:cNvSpPr/>
          <p:nvPr/>
        </p:nvSpPr>
        <p:spPr>
          <a:xfrm>
            <a:off x="6557043" y="3453443"/>
            <a:ext cx="4517409" cy="6167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Nombre d’ETC par cours et discipline selon le nombre de groupes</a:t>
            </a:r>
          </a:p>
        </p:txBody>
      </p:sp>
    </p:spTree>
    <p:extLst>
      <p:ext uri="{BB962C8B-B14F-4D97-AF65-F5344CB8AC3E}">
        <p14:creationId xmlns:p14="http://schemas.microsoft.com/office/powerpoint/2010/main" val="243740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C9D5BE-E2BC-82D5-C7E5-D720D4D4D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76953" y="6366648"/>
            <a:ext cx="368070" cy="368070"/>
          </a:xfrm>
          <a:prstGeom prst="rect">
            <a:avLst/>
          </a:prstGeom>
        </p:spPr>
      </p:pic>
      <p:sp>
        <p:nvSpPr>
          <p:cNvPr id="5" name="ZoneTexte 4">
            <a:extLst>
              <a:ext uri="{FF2B5EF4-FFF2-40B4-BE49-F238E27FC236}">
                <a16:creationId xmlns:a16="http://schemas.microsoft.com/office/drawing/2014/main" id="{63722EAC-1F9F-9D24-DAED-A8813CDF1E4A}"/>
              </a:ext>
            </a:extLst>
          </p:cNvPr>
          <p:cNvSpPr txBox="1"/>
          <p:nvPr/>
        </p:nvSpPr>
        <p:spPr>
          <a:xfrm>
            <a:off x="415046" y="221604"/>
            <a:ext cx="11361907" cy="1323439"/>
          </a:xfrm>
          <a:prstGeom prst="rect">
            <a:avLst/>
          </a:prstGeom>
          <a:noFill/>
        </p:spPr>
        <p:txBody>
          <a:bodyPr wrap="square" rtlCol="0">
            <a:spAutoFit/>
          </a:bodyPr>
          <a:lstStyle/>
          <a:p>
            <a:r>
              <a:rPr lang="fr-CA" sz="4000" b="1" dirty="0"/>
              <a:t>COMMENT</a:t>
            </a:r>
            <a:r>
              <a:rPr lang="fr-CA" sz="4000" dirty="0"/>
              <a:t> le financement est-il distribué aux les départements du cégep ?</a:t>
            </a:r>
          </a:p>
        </p:txBody>
      </p:sp>
      <p:sp>
        <p:nvSpPr>
          <p:cNvPr id="9" name="ZoneTexte 8">
            <a:extLst>
              <a:ext uri="{FF2B5EF4-FFF2-40B4-BE49-F238E27FC236}">
                <a16:creationId xmlns:a16="http://schemas.microsoft.com/office/drawing/2014/main" id="{3699CF9C-4979-023A-F21F-19AA2056739E}"/>
              </a:ext>
            </a:extLst>
          </p:cNvPr>
          <p:cNvSpPr txBox="1"/>
          <p:nvPr/>
        </p:nvSpPr>
        <p:spPr>
          <a:xfrm>
            <a:off x="415045" y="1571295"/>
            <a:ext cx="11574753" cy="1077218"/>
          </a:xfrm>
          <a:prstGeom prst="rect">
            <a:avLst/>
          </a:prstGeom>
          <a:noFill/>
        </p:spPr>
        <p:txBody>
          <a:bodyPr wrap="square">
            <a:spAutoFit/>
          </a:bodyPr>
          <a:lstStyle/>
          <a:p>
            <a:pPr lvl="0"/>
            <a:r>
              <a:rPr lang="fr-CA" sz="3200" b="1" dirty="0"/>
              <a:t>Les ressources allouées aux départements sont PONDÉRÉES</a:t>
            </a:r>
            <a:br>
              <a:rPr lang="fr-CA" sz="3200" dirty="0"/>
            </a:br>
            <a:r>
              <a:rPr lang="fr-CA" sz="3200" dirty="0"/>
              <a:t> </a:t>
            </a:r>
            <a:r>
              <a:rPr lang="fr-CA" sz="2800" dirty="0"/>
              <a:t>(résumé du projet de répartition, excluant Musique) – </a:t>
            </a:r>
            <a:r>
              <a:rPr lang="fr-CA" sz="2800" b="1" dirty="0"/>
              <a:t>Volet 1 seulement</a:t>
            </a:r>
            <a:endParaRPr lang="fr-CA" sz="3200" b="1" dirty="0"/>
          </a:p>
        </p:txBody>
      </p:sp>
      <p:pic>
        <p:nvPicPr>
          <p:cNvPr id="11" name="Image 10">
            <a:extLst>
              <a:ext uri="{FF2B5EF4-FFF2-40B4-BE49-F238E27FC236}">
                <a16:creationId xmlns:a16="http://schemas.microsoft.com/office/drawing/2014/main" id="{55825F14-695A-12AF-5CCB-2DD2B8160E77}"/>
              </a:ext>
            </a:extLst>
          </p:cNvPr>
          <p:cNvPicPr>
            <a:picLocks noChangeAspect="1"/>
          </p:cNvPicPr>
          <p:nvPr/>
        </p:nvPicPr>
        <p:blipFill rotWithShape="1">
          <a:blip r:embed="rId3"/>
          <a:srcRect l="9677" t="31290" r="19556" b="18997"/>
          <a:stretch/>
        </p:blipFill>
        <p:spPr>
          <a:xfrm>
            <a:off x="2613391" y="2851355"/>
            <a:ext cx="9578609" cy="3785041"/>
          </a:xfrm>
          <a:prstGeom prst="rect">
            <a:avLst/>
          </a:prstGeom>
        </p:spPr>
      </p:pic>
      <p:sp>
        <p:nvSpPr>
          <p:cNvPr id="12" name="ZoneTexte 11">
            <a:extLst>
              <a:ext uri="{FF2B5EF4-FFF2-40B4-BE49-F238E27FC236}">
                <a16:creationId xmlns:a16="http://schemas.microsoft.com/office/drawing/2014/main" id="{B7203125-273C-4500-CF9D-F68C502174F4}"/>
              </a:ext>
            </a:extLst>
          </p:cNvPr>
          <p:cNvSpPr txBox="1"/>
          <p:nvPr/>
        </p:nvSpPr>
        <p:spPr>
          <a:xfrm flipH="1">
            <a:off x="127818" y="3147190"/>
            <a:ext cx="2231923" cy="1569660"/>
          </a:xfrm>
          <a:prstGeom prst="rect">
            <a:avLst/>
          </a:prstGeom>
          <a:noFill/>
          <a:ln w="38100">
            <a:solidFill>
              <a:srgbClr val="FF0000"/>
            </a:solidFill>
          </a:ln>
        </p:spPr>
        <p:txBody>
          <a:bodyPr wrap="square" rtlCol="0">
            <a:spAutoFit/>
          </a:bodyPr>
          <a:lstStyle/>
          <a:p>
            <a:pPr algn="ctr"/>
            <a:r>
              <a:rPr lang="fr-CA" sz="1600" b="1" dirty="0">
                <a:solidFill>
                  <a:schemeClr val="bg1"/>
                </a:solidFill>
              </a:rPr>
              <a:t>Ressources financées</a:t>
            </a:r>
            <a:br>
              <a:rPr lang="fr-CA" sz="1600" b="1" dirty="0">
                <a:solidFill>
                  <a:schemeClr val="bg1"/>
                </a:solidFill>
              </a:rPr>
            </a:br>
            <a:r>
              <a:rPr lang="fr-CA" sz="1600" b="1" dirty="0">
                <a:solidFill>
                  <a:schemeClr val="bg1"/>
                </a:solidFill>
              </a:rPr>
              <a:t>(RPFIN005)</a:t>
            </a:r>
          </a:p>
          <a:p>
            <a:pPr algn="ctr"/>
            <a:r>
              <a:rPr lang="fr-CA" sz="1600" dirty="0">
                <a:solidFill>
                  <a:srgbClr val="FF0000"/>
                </a:solidFill>
              </a:rPr>
              <a:t>Total du Volet 1 prévu =</a:t>
            </a:r>
          </a:p>
          <a:p>
            <a:r>
              <a:rPr lang="fr-CA" sz="1600" dirty="0">
                <a:solidFill>
                  <a:srgbClr val="FF0000"/>
                </a:solidFill>
              </a:rPr>
              <a:t>- Allocation Musique</a:t>
            </a:r>
          </a:p>
          <a:p>
            <a:r>
              <a:rPr lang="fr-CA" sz="1600" dirty="0">
                <a:solidFill>
                  <a:srgbClr val="FF0000"/>
                </a:solidFill>
              </a:rPr>
              <a:t>- les frais fixes (Ki et Kir)</a:t>
            </a:r>
          </a:p>
          <a:p>
            <a:r>
              <a:rPr lang="fr-CA" sz="1600" dirty="0">
                <a:solidFill>
                  <a:srgbClr val="FF0000"/>
                </a:solidFill>
              </a:rPr>
              <a:t>+ sous-embauche</a:t>
            </a:r>
          </a:p>
        </p:txBody>
      </p:sp>
      <p:sp>
        <p:nvSpPr>
          <p:cNvPr id="13" name="ZoneTexte 12">
            <a:extLst>
              <a:ext uri="{FF2B5EF4-FFF2-40B4-BE49-F238E27FC236}">
                <a16:creationId xmlns:a16="http://schemas.microsoft.com/office/drawing/2014/main" id="{A426500C-AAD6-5B35-D926-57395E99D71A}"/>
              </a:ext>
            </a:extLst>
          </p:cNvPr>
          <p:cNvSpPr txBox="1"/>
          <p:nvPr/>
        </p:nvSpPr>
        <p:spPr>
          <a:xfrm flipH="1">
            <a:off x="127818" y="5164835"/>
            <a:ext cx="2104103" cy="1323439"/>
          </a:xfrm>
          <a:prstGeom prst="rect">
            <a:avLst/>
          </a:prstGeom>
          <a:noFill/>
          <a:ln w="38100">
            <a:solidFill>
              <a:srgbClr val="FF0000"/>
            </a:solidFill>
          </a:ln>
        </p:spPr>
        <p:txBody>
          <a:bodyPr wrap="square" rtlCol="0">
            <a:spAutoFit/>
          </a:bodyPr>
          <a:lstStyle/>
          <a:p>
            <a:pPr algn="ctr"/>
            <a:r>
              <a:rPr lang="fr-CA" sz="1600" b="1" dirty="0">
                <a:solidFill>
                  <a:schemeClr val="bg1"/>
                </a:solidFill>
              </a:rPr>
              <a:t>Ressources allouées</a:t>
            </a:r>
          </a:p>
          <a:p>
            <a:pPr algn="ctr"/>
            <a:r>
              <a:rPr lang="fr-CA" sz="1600" b="1" dirty="0">
                <a:solidFill>
                  <a:schemeClr val="bg1"/>
                </a:solidFill>
              </a:rPr>
              <a:t>(RPTCH003)</a:t>
            </a:r>
            <a:endParaRPr lang="fr-CA" sz="1600" dirty="0">
              <a:solidFill>
                <a:srgbClr val="FF0000"/>
              </a:solidFill>
            </a:endParaRPr>
          </a:p>
          <a:p>
            <a:pPr algn="ctr"/>
            <a:r>
              <a:rPr lang="fr-CA" sz="1600" dirty="0">
                <a:solidFill>
                  <a:srgbClr val="FF0000"/>
                </a:solidFill>
              </a:rPr>
              <a:t>Total du Volet 1 qui serait distribué pour les cours</a:t>
            </a:r>
          </a:p>
        </p:txBody>
      </p:sp>
      <p:cxnSp>
        <p:nvCxnSpPr>
          <p:cNvPr id="15" name="Connecteur droit avec flèche 14">
            <a:extLst>
              <a:ext uri="{FF2B5EF4-FFF2-40B4-BE49-F238E27FC236}">
                <a16:creationId xmlns:a16="http://schemas.microsoft.com/office/drawing/2014/main" id="{8BE964C8-C9C8-DC40-087B-62316A58AEAB}"/>
              </a:ext>
            </a:extLst>
          </p:cNvPr>
          <p:cNvCxnSpPr>
            <a:cxnSpLocks/>
            <a:stCxn id="12" idx="1"/>
          </p:cNvCxnSpPr>
          <p:nvPr/>
        </p:nvCxnSpPr>
        <p:spPr>
          <a:xfrm>
            <a:off x="2359741" y="3932020"/>
            <a:ext cx="2497394" cy="724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4B937D04-C647-7837-3E0C-24A881B790BC}"/>
              </a:ext>
            </a:extLst>
          </p:cNvPr>
          <p:cNvCxnSpPr>
            <a:cxnSpLocks/>
          </p:cNvCxnSpPr>
          <p:nvPr/>
        </p:nvCxnSpPr>
        <p:spPr>
          <a:xfrm>
            <a:off x="2231921" y="5826554"/>
            <a:ext cx="2713705" cy="2462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C67984D2-AD14-78C7-3A95-CEE531A4355D}"/>
              </a:ext>
            </a:extLst>
          </p:cNvPr>
          <p:cNvSpPr/>
          <p:nvPr/>
        </p:nvSpPr>
        <p:spPr>
          <a:xfrm>
            <a:off x="4945626" y="3808909"/>
            <a:ext cx="894735" cy="35013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Ellipse 19">
            <a:extLst>
              <a:ext uri="{FF2B5EF4-FFF2-40B4-BE49-F238E27FC236}">
                <a16:creationId xmlns:a16="http://schemas.microsoft.com/office/drawing/2014/main" id="{8C9AA6F0-96A3-080C-F645-E4FE391FE74D}"/>
              </a:ext>
            </a:extLst>
          </p:cNvPr>
          <p:cNvSpPr/>
          <p:nvPr/>
        </p:nvSpPr>
        <p:spPr>
          <a:xfrm>
            <a:off x="4960372" y="5860967"/>
            <a:ext cx="894735" cy="35013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ZoneTexte 20">
            <a:extLst>
              <a:ext uri="{FF2B5EF4-FFF2-40B4-BE49-F238E27FC236}">
                <a16:creationId xmlns:a16="http://schemas.microsoft.com/office/drawing/2014/main" id="{2435D8FF-8D12-AAE5-FA3B-F6C5ADF8C85E}"/>
              </a:ext>
            </a:extLst>
          </p:cNvPr>
          <p:cNvSpPr txBox="1"/>
          <p:nvPr/>
        </p:nvSpPr>
        <p:spPr>
          <a:xfrm>
            <a:off x="3851465" y="5116599"/>
            <a:ext cx="8109523" cy="523220"/>
          </a:xfrm>
          <a:prstGeom prst="rect">
            <a:avLst/>
          </a:prstGeom>
          <a:solidFill>
            <a:schemeClr val="tx1"/>
          </a:solidFill>
          <a:ln w="57150">
            <a:solidFill>
              <a:srgbClr val="00B050"/>
            </a:solidFill>
          </a:ln>
        </p:spPr>
        <p:txBody>
          <a:bodyPr wrap="square" rtlCol="0">
            <a:spAutoFit/>
          </a:bodyPr>
          <a:lstStyle/>
          <a:p>
            <a:r>
              <a:rPr lang="fr-CA" sz="2800" dirty="0">
                <a:solidFill>
                  <a:schemeClr val="accent6"/>
                </a:solidFill>
              </a:rPr>
              <a:t>Ressources financées / ressources allouées = PONDÉRÉ</a:t>
            </a:r>
          </a:p>
        </p:txBody>
      </p:sp>
      <p:cxnSp>
        <p:nvCxnSpPr>
          <p:cNvPr id="22" name="Connecteur droit avec flèche 21">
            <a:extLst>
              <a:ext uri="{FF2B5EF4-FFF2-40B4-BE49-F238E27FC236}">
                <a16:creationId xmlns:a16="http://schemas.microsoft.com/office/drawing/2014/main" id="{FBDC19E3-8780-E399-A7B2-84EEE61F4784}"/>
              </a:ext>
            </a:extLst>
          </p:cNvPr>
          <p:cNvCxnSpPr>
            <a:cxnSpLocks/>
          </p:cNvCxnSpPr>
          <p:nvPr/>
        </p:nvCxnSpPr>
        <p:spPr>
          <a:xfrm flipH="1">
            <a:off x="5840361" y="5631026"/>
            <a:ext cx="1873045" cy="735622"/>
          </a:xfrm>
          <a:prstGeom prst="straightConnector1">
            <a:avLst/>
          </a:prstGeom>
          <a:ln w="38100">
            <a:solidFill>
              <a:srgbClr val="33CC33"/>
            </a:solidFill>
            <a:tailEnd type="triangle"/>
          </a:ln>
        </p:spPr>
        <p:style>
          <a:lnRef idx="1">
            <a:schemeClr val="accent1"/>
          </a:lnRef>
          <a:fillRef idx="0">
            <a:schemeClr val="accent1"/>
          </a:fillRef>
          <a:effectRef idx="0">
            <a:schemeClr val="accent1"/>
          </a:effectRef>
          <a:fontRef idx="minor">
            <a:schemeClr val="tx1"/>
          </a:fontRef>
        </p:style>
      </p:cxnSp>
      <p:sp>
        <p:nvSpPr>
          <p:cNvPr id="24" name="Ellipse 23">
            <a:extLst>
              <a:ext uri="{FF2B5EF4-FFF2-40B4-BE49-F238E27FC236}">
                <a16:creationId xmlns:a16="http://schemas.microsoft.com/office/drawing/2014/main" id="{B7BB6506-C62F-B682-2D69-5FDB1B3CE1B9}"/>
              </a:ext>
            </a:extLst>
          </p:cNvPr>
          <p:cNvSpPr/>
          <p:nvPr/>
        </p:nvSpPr>
        <p:spPr>
          <a:xfrm>
            <a:off x="5011523" y="6270048"/>
            <a:ext cx="894735" cy="350136"/>
          </a:xfrm>
          <a:prstGeom prst="ellipse">
            <a:avLst/>
          </a:prstGeom>
          <a:noFill/>
          <a:ln w="5715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25833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9" grpId="0" animBg="1"/>
      <p:bldP spid="20" grpId="0" animBg="1"/>
      <p:bldP spid="21" grpId="0" animBg="1"/>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C9D5BE-E2BC-82D5-C7E5-D720D4D4D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6951" y="5653548"/>
            <a:ext cx="982848" cy="982848"/>
          </a:xfrm>
          <a:prstGeom prst="rect">
            <a:avLst/>
          </a:prstGeom>
        </p:spPr>
      </p:pic>
      <p:sp>
        <p:nvSpPr>
          <p:cNvPr id="5" name="ZoneTexte 4">
            <a:extLst>
              <a:ext uri="{FF2B5EF4-FFF2-40B4-BE49-F238E27FC236}">
                <a16:creationId xmlns:a16="http://schemas.microsoft.com/office/drawing/2014/main" id="{63722EAC-1F9F-9D24-DAED-A8813CDF1E4A}"/>
              </a:ext>
            </a:extLst>
          </p:cNvPr>
          <p:cNvSpPr txBox="1"/>
          <p:nvPr/>
        </p:nvSpPr>
        <p:spPr>
          <a:xfrm>
            <a:off x="415046" y="221604"/>
            <a:ext cx="11361907" cy="1323439"/>
          </a:xfrm>
          <a:prstGeom prst="rect">
            <a:avLst/>
          </a:prstGeom>
          <a:noFill/>
        </p:spPr>
        <p:txBody>
          <a:bodyPr wrap="square" rtlCol="0">
            <a:spAutoFit/>
          </a:bodyPr>
          <a:lstStyle/>
          <a:p>
            <a:r>
              <a:rPr lang="fr-CA" sz="4000" b="1" dirty="0"/>
              <a:t>COMMENT</a:t>
            </a:r>
            <a:r>
              <a:rPr lang="fr-CA" sz="4000" dirty="0"/>
              <a:t> le financement est-il distribué aux les départements du cégep ?</a:t>
            </a:r>
          </a:p>
        </p:txBody>
      </p:sp>
      <p:sp>
        <p:nvSpPr>
          <p:cNvPr id="3" name="ZoneTexte 2">
            <a:extLst>
              <a:ext uri="{FF2B5EF4-FFF2-40B4-BE49-F238E27FC236}">
                <a16:creationId xmlns:a16="http://schemas.microsoft.com/office/drawing/2014/main" id="{617E9693-25D2-985E-E3AC-9F03254A6A10}"/>
              </a:ext>
            </a:extLst>
          </p:cNvPr>
          <p:cNvSpPr txBox="1"/>
          <p:nvPr/>
        </p:nvSpPr>
        <p:spPr>
          <a:xfrm>
            <a:off x="6238240" y="883323"/>
            <a:ext cx="4950432" cy="584775"/>
          </a:xfrm>
          <a:prstGeom prst="rect">
            <a:avLst/>
          </a:prstGeom>
          <a:noFill/>
        </p:spPr>
        <p:txBody>
          <a:bodyPr wrap="square">
            <a:spAutoFit/>
          </a:bodyPr>
          <a:lstStyle/>
          <a:p>
            <a:pPr lvl="0"/>
            <a:r>
              <a:rPr lang="fr-CA" sz="3200" b="1" dirty="0"/>
              <a:t>Le projet de répartition</a:t>
            </a:r>
          </a:p>
        </p:txBody>
      </p:sp>
      <p:pic>
        <p:nvPicPr>
          <p:cNvPr id="9" name="Image 8">
            <a:extLst>
              <a:ext uri="{FF2B5EF4-FFF2-40B4-BE49-F238E27FC236}">
                <a16:creationId xmlns:a16="http://schemas.microsoft.com/office/drawing/2014/main" id="{DD8F7FF6-339D-A360-CFA0-D590DE566A8E}"/>
              </a:ext>
            </a:extLst>
          </p:cNvPr>
          <p:cNvPicPr>
            <a:picLocks noChangeAspect="1"/>
          </p:cNvPicPr>
          <p:nvPr/>
        </p:nvPicPr>
        <p:blipFill rotWithShape="1">
          <a:blip r:embed="rId3"/>
          <a:srcRect l="20645" t="14337" r="58807" b="49783"/>
          <a:stretch/>
        </p:blipFill>
        <p:spPr>
          <a:xfrm>
            <a:off x="0" y="2183084"/>
            <a:ext cx="2930013" cy="2878003"/>
          </a:xfrm>
          <a:prstGeom prst="rect">
            <a:avLst/>
          </a:prstGeom>
        </p:spPr>
      </p:pic>
      <p:pic>
        <p:nvPicPr>
          <p:cNvPr id="10" name="Image 9">
            <a:extLst>
              <a:ext uri="{FF2B5EF4-FFF2-40B4-BE49-F238E27FC236}">
                <a16:creationId xmlns:a16="http://schemas.microsoft.com/office/drawing/2014/main" id="{A93EE756-6A3A-AC07-F8E9-6389FA521C99}"/>
              </a:ext>
            </a:extLst>
          </p:cNvPr>
          <p:cNvPicPr>
            <a:picLocks noChangeAspect="1"/>
          </p:cNvPicPr>
          <p:nvPr/>
        </p:nvPicPr>
        <p:blipFill rotWithShape="1">
          <a:blip r:embed="rId3"/>
          <a:srcRect l="68337" t="14337" r="22419" b="49783"/>
          <a:stretch/>
        </p:blipFill>
        <p:spPr>
          <a:xfrm>
            <a:off x="2930013" y="1995948"/>
            <a:ext cx="1480211" cy="3231722"/>
          </a:xfrm>
          <a:prstGeom prst="rect">
            <a:avLst/>
          </a:prstGeom>
        </p:spPr>
      </p:pic>
      <p:sp>
        <p:nvSpPr>
          <p:cNvPr id="12" name="Ellipse 11">
            <a:extLst>
              <a:ext uri="{FF2B5EF4-FFF2-40B4-BE49-F238E27FC236}">
                <a16:creationId xmlns:a16="http://schemas.microsoft.com/office/drawing/2014/main" id="{AF41598E-F416-D40A-585D-15D304771671}"/>
              </a:ext>
            </a:extLst>
          </p:cNvPr>
          <p:cNvSpPr/>
          <p:nvPr/>
        </p:nvSpPr>
        <p:spPr>
          <a:xfrm>
            <a:off x="3688665" y="4710951"/>
            <a:ext cx="894735" cy="35013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9" name="Image 18">
            <a:extLst>
              <a:ext uri="{FF2B5EF4-FFF2-40B4-BE49-F238E27FC236}">
                <a16:creationId xmlns:a16="http://schemas.microsoft.com/office/drawing/2014/main" id="{CC8149B9-CEA6-1B91-C77F-B215F2EDFCE8}"/>
              </a:ext>
            </a:extLst>
          </p:cNvPr>
          <p:cNvPicPr>
            <a:picLocks noChangeAspect="1"/>
          </p:cNvPicPr>
          <p:nvPr/>
        </p:nvPicPr>
        <p:blipFill rotWithShape="1">
          <a:blip r:embed="rId4"/>
          <a:srcRect t="31833" r="57258" b="8101"/>
          <a:stretch/>
        </p:blipFill>
        <p:spPr>
          <a:xfrm>
            <a:off x="4649475" y="1794774"/>
            <a:ext cx="6357476" cy="5025610"/>
          </a:xfrm>
          <a:prstGeom prst="rect">
            <a:avLst/>
          </a:prstGeom>
        </p:spPr>
      </p:pic>
      <p:sp>
        <p:nvSpPr>
          <p:cNvPr id="13" name="Ellipse 12">
            <a:extLst>
              <a:ext uri="{FF2B5EF4-FFF2-40B4-BE49-F238E27FC236}">
                <a16:creationId xmlns:a16="http://schemas.microsoft.com/office/drawing/2014/main" id="{4B95CB78-FEF0-5F5D-65C1-B84A1D0D705F}"/>
              </a:ext>
            </a:extLst>
          </p:cNvPr>
          <p:cNvSpPr/>
          <p:nvPr/>
        </p:nvSpPr>
        <p:spPr>
          <a:xfrm>
            <a:off x="7420173" y="3680636"/>
            <a:ext cx="894735" cy="35013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Ellipse 19">
            <a:extLst>
              <a:ext uri="{FF2B5EF4-FFF2-40B4-BE49-F238E27FC236}">
                <a16:creationId xmlns:a16="http://schemas.microsoft.com/office/drawing/2014/main" id="{EAC004F8-6840-C17E-37C8-6DB30DCA50EA}"/>
              </a:ext>
            </a:extLst>
          </p:cNvPr>
          <p:cNvSpPr/>
          <p:nvPr/>
        </p:nvSpPr>
        <p:spPr>
          <a:xfrm>
            <a:off x="9672013" y="2287984"/>
            <a:ext cx="894735" cy="350136"/>
          </a:xfrm>
          <a:prstGeom prst="ellipse">
            <a:avLst/>
          </a:prstGeom>
          <a:noFill/>
          <a:ln w="5715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Ellipse 1">
            <a:extLst>
              <a:ext uri="{FF2B5EF4-FFF2-40B4-BE49-F238E27FC236}">
                <a16:creationId xmlns:a16="http://schemas.microsoft.com/office/drawing/2014/main" id="{D8B3F5C1-1608-00BE-025F-54B7A97C43D0}"/>
              </a:ext>
            </a:extLst>
          </p:cNvPr>
          <p:cNvSpPr/>
          <p:nvPr/>
        </p:nvSpPr>
        <p:spPr>
          <a:xfrm>
            <a:off x="9224645" y="3680636"/>
            <a:ext cx="894735" cy="350136"/>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4117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0" grpId="0" animBg="1"/>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C9D5BE-E2BC-82D5-C7E5-D720D4D4D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6951" y="5653548"/>
            <a:ext cx="982848" cy="982848"/>
          </a:xfrm>
          <a:prstGeom prst="rect">
            <a:avLst/>
          </a:prstGeom>
        </p:spPr>
      </p:pic>
      <p:sp>
        <p:nvSpPr>
          <p:cNvPr id="5" name="ZoneTexte 4">
            <a:extLst>
              <a:ext uri="{FF2B5EF4-FFF2-40B4-BE49-F238E27FC236}">
                <a16:creationId xmlns:a16="http://schemas.microsoft.com/office/drawing/2014/main" id="{63722EAC-1F9F-9D24-DAED-A8813CDF1E4A}"/>
              </a:ext>
            </a:extLst>
          </p:cNvPr>
          <p:cNvSpPr txBox="1"/>
          <p:nvPr/>
        </p:nvSpPr>
        <p:spPr>
          <a:xfrm>
            <a:off x="415046" y="221604"/>
            <a:ext cx="11361907" cy="1323439"/>
          </a:xfrm>
          <a:prstGeom prst="rect">
            <a:avLst/>
          </a:prstGeom>
          <a:noFill/>
        </p:spPr>
        <p:txBody>
          <a:bodyPr wrap="square" rtlCol="0">
            <a:spAutoFit/>
          </a:bodyPr>
          <a:lstStyle/>
          <a:p>
            <a:r>
              <a:rPr lang="fr-CA" sz="4000" b="1" dirty="0"/>
              <a:t>COMMENT</a:t>
            </a:r>
            <a:r>
              <a:rPr lang="fr-CA" sz="4000" dirty="0"/>
              <a:t> le financement est-il distribué aux les départements du cégep ?</a:t>
            </a:r>
          </a:p>
        </p:txBody>
      </p:sp>
      <p:sp>
        <p:nvSpPr>
          <p:cNvPr id="3" name="ZoneTexte 2">
            <a:extLst>
              <a:ext uri="{FF2B5EF4-FFF2-40B4-BE49-F238E27FC236}">
                <a16:creationId xmlns:a16="http://schemas.microsoft.com/office/drawing/2014/main" id="{617E9693-25D2-985E-E3AC-9F03254A6A10}"/>
              </a:ext>
            </a:extLst>
          </p:cNvPr>
          <p:cNvSpPr txBox="1"/>
          <p:nvPr/>
        </p:nvSpPr>
        <p:spPr>
          <a:xfrm>
            <a:off x="306892" y="1472972"/>
            <a:ext cx="11265676" cy="584775"/>
          </a:xfrm>
          <a:prstGeom prst="rect">
            <a:avLst/>
          </a:prstGeom>
          <a:noFill/>
        </p:spPr>
        <p:txBody>
          <a:bodyPr wrap="square">
            <a:spAutoFit/>
          </a:bodyPr>
          <a:lstStyle/>
          <a:p>
            <a:pPr lvl="0"/>
            <a:r>
              <a:rPr lang="fr-CA" sz="3200" b="1" dirty="0"/>
              <a:t>Volet 1 – Les autres ressources à l’enseignement que le RPFIN005</a:t>
            </a:r>
          </a:p>
        </p:txBody>
      </p:sp>
      <p:pic>
        <p:nvPicPr>
          <p:cNvPr id="9" name="Image 8">
            <a:extLst>
              <a:ext uri="{FF2B5EF4-FFF2-40B4-BE49-F238E27FC236}">
                <a16:creationId xmlns:a16="http://schemas.microsoft.com/office/drawing/2014/main" id="{3A0D8D25-9876-414B-1C59-030416EAAFC1}"/>
              </a:ext>
            </a:extLst>
          </p:cNvPr>
          <p:cNvPicPr>
            <a:picLocks noChangeAspect="1"/>
          </p:cNvPicPr>
          <p:nvPr/>
        </p:nvPicPr>
        <p:blipFill rotWithShape="1">
          <a:blip r:embed="rId3"/>
          <a:srcRect l="20645" t="33549" r="21613" b="50000"/>
          <a:stretch/>
        </p:blipFill>
        <p:spPr>
          <a:xfrm>
            <a:off x="1651820" y="2864873"/>
            <a:ext cx="8691716" cy="1392981"/>
          </a:xfrm>
          <a:prstGeom prst="rect">
            <a:avLst/>
          </a:prstGeom>
        </p:spPr>
      </p:pic>
      <p:sp>
        <p:nvSpPr>
          <p:cNvPr id="10" name="ZoneTexte 9">
            <a:extLst>
              <a:ext uri="{FF2B5EF4-FFF2-40B4-BE49-F238E27FC236}">
                <a16:creationId xmlns:a16="http://schemas.microsoft.com/office/drawing/2014/main" id="{96096A68-2956-8722-7D3D-4ABFB7F30874}"/>
              </a:ext>
            </a:extLst>
          </p:cNvPr>
          <p:cNvSpPr txBox="1"/>
          <p:nvPr/>
        </p:nvSpPr>
        <p:spPr>
          <a:xfrm>
            <a:off x="306892" y="2211636"/>
            <a:ext cx="11265676" cy="584775"/>
          </a:xfrm>
          <a:prstGeom prst="rect">
            <a:avLst/>
          </a:prstGeom>
          <a:noFill/>
        </p:spPr>
        <p:txBody>
          <a:bodyPr wrap="square">
            <a:spAutoFit/>
          </a:bodyPr>
          <a:lstStyle/>
          <a:p>
            <a:pPr marL="457200" lvl="0" indent="-457200">
              <a:buFont typeface="Arial" panose="020B0604020202020204" pitchFamily="34" charset="0"/>
              <a:buChar char="•"/>
            </a:pPr>
            <a:r>
              <a:rPr lang="fr-CA" sz="3200" dirty="0"/>
              <a:t>Annexe VIII-2 de la convention collective</a:t>
            </a:r>
          </a:p>
        </p:txBody>
      </p:sp>
      <p:graphicFrame>
        <p:nvGraphicFramePr>
          <p:cNvPr id="11" name="Diagramme 10">
            <a:extLst>
              <a:ext uri="{FF2B5EF4-FFF2-40B4-BE49-F238E27FC236}">
                <a16:creationId xmlns:a16="http://schemas.microsoft.com/office/drawing/2014/main" id="{17A48C9C-9681-4496-F0F9-3E9C43042F1B}"/>
              </a:ext>
            </a:extLst>
          </p:cNvPr>
          <p:cNvGraphicFramePr/>
          <p:nvPr/>
        </p:nvGraphicFramePr>
        <p:xfrm>
          <a:off x="5638023" y="2664688"/>
          <a:ext cx="4538365" cy="22121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Ellipse 1">
            <a:extLst>
              <a:ext uri="{FF2B5EF4-FFF2-40B4-BE49-F238E27FC236}">
                <a16:creationId xmlns:a16="http://schemas.microsoft.com/office/drawing/2014/main" id="{5F24A82A-11A2-CC0A-9071-ED72B447A959}"/>
              </a:ext>
            </a:extLst>
          </p:cNvPr>
          <p:cNvSpPr/>
          <p:nvPr/>
        </p:nvSpPr>
        <p:spPr>
          <a:xfrm>
            <a:off x="5550310" y="4023160"/>
            <a:ext cx="894735" cy="35013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Titre 6">
            <a:extLst>
              <a:ext uri="{FF2B5EF4-FFF2-40B4-BE49-F238E27FC236}">
                <a16:creationId xmlns:a16="http://schemas.microsoft.com/office/drawing/2014/main" id="{8D212F11-0C20-5082-F8A0-BF552E3DFB50}"/>
              </a:ext>
            </a:extLst>
          </p:cNvPr>
          <p:cNvSpPr>
            <a:spLocks noGrp="1"/>
          </p:cNvSpPr>
          <p:nvPr>
            <p:ph type="title"/>
          </p:nvPr>
        </p:nvSpPr>
        <p:spPr/>
        <p:txBody>
          <a:bodyPr/>
          <a:lstStyle/>
          <a:p>
            <a:endParaRPr lang="fr-CA"/>
          </a:p>
        </p:txBody>
      </p:sp>
      <p:sp>
        <p:nvSpPr>
          <p:cNvPr id="16" name="ZoneTexte 15">
            <a:extLst>
              <a:ext uri="{FF2B5EF4-FFF2-40B4-BE49-F238E27FC236}">
                <a16:creationId xmlns:a16="http://schemas.microsoft.com/office/drawing/2014/main" id="{4EFF9739-5AFD-8A66-3B91-F8EBC2A53CEF}"/>
              </a:ext>
            </a:extLst>
          </p:cNvPr>
          <p:cNvSpPr txBox="1"/>
          <p:nvPr/>
        </p:nvSpPr>
        <p:spPr>
          <a:xfrm>
            <a:off x="415046" y="4652875"/>
            <a:ext cx="11265676" cy="1569660"/>
          </a:xfrm>
          <a:prstGeom prst="rect">
            <a:avLst/>
          </a:prstGeom>
          <a:noFill/>
        </p:spPr>
        <p:txBody>
          <a:bodyPr wrap="square">
            <a:spAutoFit/>
          </a:bodyPr>
          <a:lstStyle/>
          <a:p>
            <a:pPr lvl="0"/>
            <a:r>
              <a:rPr lang="fr-CA" sz="3200" dirty="0">
                <a:solidFill>
                  <a:schemeClr val="bg1"/>
                </a:solidFill>
              </a:rPr>
              <a:t>À Drummondville</a:t>
            </a:r>
          </a:p>
          <a:p>
            <a:pPr lvl="0"/>
            <a:r>
              <a:rPr lang="fr-CA" sz="3200" dirty="0">
                <a:solidFill>
                  <a:schemeClr val="bg1"/>
                </a:solidFill>
              </a:rPr>
              <a:t>	La colonne A et une portion de la A112 (Annexe VIII-9 EESH / EBP) servent à financer les centres d’aide (sauf le CAF)</a:t>
            </a:r>
          </a:p>
        </p:txBody>
      </p:sp>
    </p:spTree>
    <p:extLst>
      <p:ext uri="{BB962C8B-B14F-4D97-AF65-F5344CB8AC3E}">
        <p14:creationId xmlns:p14="http://schemas.microsoft.com/office/powerpoint/2010/main" val="3889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C9D5BE-E2BC-82D5-C7E5-D720D4D4D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6951" y="5653548"/>
            <a:ext cx="982848" cy="982848"/>
          </a:xfrm>
          <a:prstGeom prst="rect">
            <a:avLst/>
          </a:prstGeom>
        </p:spPr>
      </p:pic>
      <p:sp>
        <p:nvSpPr>
          <p:cNvPr id="5" name="ZoneTexte 4">
            <a:extLst>
              <a:ext uri="{FF2B5EF4-FFF2-40B4-BE49-F238E27FC236}">
                <a16:creationId xmlns:a16="http://schemas.microsoft.com/office/drawing/2014/main" id="{63722EAC-1F9F-9D24-DAED-A8813CDF1E4A}"/>
              </a:ext>
            </a:extLst>
          </p:cNvPr>
          <p:cNvSpPr txBox="1"/>
          <p:nvPr/>
        </p:nvSpPr>
        <p:spPr>
          <a:xfrm>
            <a:off x="415046" y="221604"/>
            <a:ext cx="11361907" cy="1323439"/>
          </a:xfrm>
          <a:prstGeom prst="rect">
            <a:avLst/>
          </a:prstGeom>
          <a:noFill/>
        </p:spPr>
        <p:txBody>
          <a:bodyPr wrap="square" rtlCol="0">
            <a:spAutoFit/>
          </a:bodyPr>
          <a:lstStyle/>
          <a:p>
            <a:r>
              <a:rPr lang="fr-CA" sz="4000" b="1" dirty="0"/>
              <a:t>COMMENT</a:t>
            </a:r>
            <a:r>
              <a:rPr lang="fr-CA" sz="4000" dirty="0"/>
              <a:t> le financement est-il distribué aux les départements du cégep ?</a:t>
            </a:r>
          </a:p>
        </p:txBody>
      </p:sp>
      <p:sp>
        <p:nvSpPr>
          <p:cNvPr id="12" name="Titre 1">
            <a:extLst>
              <a:ext uri="{FF2B5EF4-FFF2-40B4-BE49-F238E27FC236}">
                <a16:creationId xmlns:a16="http://schemas.microsoft.com/office/drawing/2014/main" id="{C5B265AC-8B85-3ECE-76EA-5B54A8754084}"/>
              </a:ext>
            </a:extLst>
          </p:cNvPr>
          <p:cNvSpPr>
            <a:spLocks noGrp="1"/>
          </p:cNvSpPr>
          <p:nvPr>
            <p:ph type="title"/>
          </p:nvPr>
        </p:nvSpPr>
        <p:spPr>
          <a:xfrm>
            <a:off x="415046" y="2071223"/>
            <a:ext cx="10178322" cy="1492132"/>
          </a:xfrm>
        </p:spPr>
        <p:txBody>
          <a:bodyPr/>
          <a:lstStyle/>
          <a:p>
            <a:pPr marL="457200" indent="-457200">
              <a:buFont typeface="Arial" panose="020B0604020202020204" pitchFamily="34" charset="0"/>
              <a:buChar char="•"/>
            </a:pPr>
            <a:r>
              <a:rPr lang="fr-CA" sz="3200" dirty="0">
                <a:latin typeface="+mn-lt"/>
                <a:ea typeface="+mn-ea"/>
                <a:cs typeface="+mn-cs"/>
              </a:rPr>
              <a:t>Annexe VIII-5 de la </a:t>
            </a:r>
            <a:r>
              <a:rPr lang="fr-CA" sz="3200" dirty="0" err="1">
                <a:latin typeface="+mn-lt"/>
                <a:ea typeface="+mn-ea"/>
                <a:cs typeface="+mn-cs"/>
              </a:rPr>
              <a:t>c.c</a:t>
            </a:r>
            <a:r>
              <a:rPr lang="fr-CA" sz="3200" dirty="0">
                <a:latin typeface="+mn-lt"/>
                <a:ea typeface="+mn-ea"/>
                <a:cs typeface="+mn-cs"/>
              </a:rPr>
              <a:t>.</a:t>
            </a:r>
            <a:br>
              <a:rPr lang="fr-CA" dirty="0"/>
            </a:br>
            <a:endParaRPr lang="fr-CA" dirty="0"/>
          </a:p>
        </p:txBody>
      </p:sp>
      <p:pic>
        <p:nvPicPr>
          <p:cNvPr id="13" name="Espace réservé du contenu 7">
            <a:extLst>
              <a:ext uri="{FF2B5EF4-FFF2-40B4-BE49-F238E27FC236}">
                <a16:creationId xmlns:a16="http://schemas.microsoft.com/office/drawing/2014/main" id="{6C98D39A-1328-80D8-3B93-33525FB3C76A}"/>
              </a:ext>
            </a:extLst>
          </p:cNvPr>
          <p:cNvPicPr>
            <a:picLocks noGrp="1" noChangeAspect="1"/>
          </p:cNvPicPr>
          <p:nvPr>
            <p:ph idx="1"/>
          </p:nvPr>
        </p:nvPicPr>
        <p:blipFill rotWithShape="1">
          <a:blip r:embed="rId3"/>
          <a:srcRect l="37411" t="35890" r="36655" b="60842"/>
          <a:stretch/>
        </p:blipFill>
        <p:spPr>
          <a:xfrm>
            <a:off x="2393393" y="4040710"/>
            <a:ext cx="5597843" cy="396589"/>
          </a:xfrm>
        </p:spPr>
      </p:pic>
      <p:pic>
        <p:nvPicPr>
          <p:cNvPr id="14" name="Espace réservé du contenu 7">
            <a:extLst>
              <a:ext uri="{FF2B5EF4-FFF2-40B4-BE49-F238E27FC236}">
                <a16:creationId xmlns:a16="http://schemas.microsoft.com/office/drawing/2014/main" id="{B994C88B-1EFC-E0F1-473A-87D5321A729C}"/>
              </a:ext>
            </a:extLst>
          </p:cNvPr>
          <p:cNvPicPr>
            <a:picLocks noChangeAspect="1"/>
          </p:cNvPicPr>
          <p:nvPr/>
        </p:nvPicPr>
        <p:blipFill rotWithShape="1">
          <a:blip r:embed="rId3"/>
          <a:srcRect l="37411" t="15855" r="36655" b="74224"/>
          <a:stretch/>
        </p:blipFill>
        <p:spPr>
          <a:xfrm>
            <a:off x="2334880" y="2817289"/>
            <a:ext cx="5688125" cy="1223421"/>
          </a:xfrm>
          <a:prstGeom prst="rect">
            <a:avLst/>
          </a:prstGeom>
        </p:spPr>
      </p:pic>
      <p:sp>
        <p:nvSpPr>
          <p:cNvPr id="7" name="ZoneTexte 6">
            <a:extLst>
              <a:ext uri="{FF2B5EF4-FFF2-40B4-BE49-F238E27FC236}">
                <a16:creationId xmlns:a16="http://schemas.microsoft.com/office/drawing/2014/main" id="{E9209AD3-4D1B-FD41-D18A-C4174CB0EE23}"/>
              </a:ext>
            </a:extLst>
          </p:cNvPr>
          <p:cNvSpPr txBox="1"/>
          <p:nvPr/>
        </p:nvSpPr>
        <p:spPr>
          <a:xfrm>
            <a:off x="85666" y="1566029"/>
            <a:ext cx="11265676" cy="584775"/>
          </a:xfrm>
          <a:prstGeom prst="rect">
            <a:avLst/>
          </a:prstGeom>
          <a:noFill/>
        </p:spPr>
        <p:txBody>
          <a:bodyPr wrap="square">
            <a:spAutoFit/>
          </a:bodyPr>
          <a:lstStyle/>
          <a:p>
            <a:pPr lvl="0"/>
            <a:r>
              <a:rPr lang="fr-CA" sz="3200" b="1" dirty="0"/>
              <a:t>Volet 1 – Les autres ressources à l’enseignement que le RPFIN005</a:t>
            </a:r>
          </a:p>
        </p:txBody>
      </p:sp>
      <p:graphicFrame>
        <p:nvGraphicFramePr>
          <p:cNvPr id="8" name="Diagramme 7">
            <a:extLst>
              <a:ext uri="{FF2B5EF4-FFF2-40B4-BE49-F238E27FC236}">
                <a16:creationId xmlns:a16="http://schemas.microsoft.com/office/drawing/2014/main" id="{B2837FDE-C489-886F-0C42-96E69C030205}"/>
              </a:ext>
            </a:extLst>
          </p:cNvPr>
          <p:cNvGraphicFramePr/>
          <p:nvPr>
            <p:extLst>
              <p:ext uri="{D42A27DB-BD31-4B8C-83A1-F6EECF244321}">
                <p14:modId xmlns:p14="http://schemas.microsoft.com/office/powerpoint/2010/main" val="28795639"/>
              </p:ext>
            </p:extLst>
          </p:nvPr>
        </p:nvGraphicFramePr>
        <p:xfrm>
          <a:off x="1501697" y="4691369"/>
          <a:ext cx="8596032" cy="16187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42903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C9D5BE-E2BC-82D5-C7E5-D720D4D4D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6951" y="5653548"/>
            <a:ext cx="982848" cy="982848"/>
          </a:xfrm>
          <a:prstGeom prst="rect">
            <a:avLst/>
          </a:prstGeom>
        </p:spPr>
      </p:pic>
      <p:sp>
        <p:nvSpPr>
          <p:cNvPr id="5" name="ZoneTexte 4">
            <a:extLst>
              <a:ext uri="{FF2B5EF4-FFF2-40B4-BE49-F238E27FC236}">
                <a16:creationId xmlns:a16="http://schemas.microsoft.com/office/drawing/2014/main" id="{63722EAC-1F9F-9D24-DAED-A8813CDF1E4A}"/>
              </a:ext>
            </a:extLst>
          </p:cNvPr>
          <p:cNvSpPr txBox="1"/>
          <p:nvPr/>
        </p:nvSpPr>
        <p:spPr>
          <a:xfrm>
            <a:off x="415046" y="-132339"/>
            <a:ext cx="11361907" cy="707886"/>
          </a:xfrm>
          <a:prstGeom prst="rect">
            <a:avLst/>
          </a:prstGeom>
          <a:noFill/>
        </p:spPr>
        <p:txBody>
          <a:bodyPr wrap="square" rtlCol="0">
            <a:spAutoFit/>
          </a:bodyPr>
          <a:lstStyle/>
          <a:p>
            <a:r>
              <a:rPr lang="fr-CA" sz="4000" dirty="0"/>
              <a:t>Répartition des HP et PES à Drummondville</a:t>
            </a:r>
          </a:p>
        </p:txBody>
      </p:sp>
      <p:pic>
        <p:nvPicPr>
          <p:cNvPr id="16" name="Image 15">
            <a:extLst>
              <a:ext uri="{FF2B5EF4-FFF2-40B4-BE49-F238E27FC236}">
                <a16:creationId xmlns:a16="http://schemas.microsoft.com/office/drawing/2014/main" id="{2D1C1684-CFE3-FB81-46DB-8121AE3C7EF0}"/>
              </a:ext>
            </a:extLst>
          </p:cNvPr>
          <p:cNvPicPr>
            <a:picLocks noChangeAspect="1"/>
          </p:cNvPicPr>
          <p:nvPr/>
        </p:nvPicPr>
        <p:blipFill rotWithShape="1">
          <a:blip r:embed="rId3"/>
          <a:srcRect l="1210" t="31254" r="50726" b="17563"/>
          <a:stretch/>
        </p:blipFill>
        <p:spPr>
          <a:xfrm>
            <a:off x="306891" y="540775"/>
            <a:ext cx="10546403" cy="6317226"/>
          </a:xfrm>
          <a:prstGeom prst="rect">
            <a:avLst/>
          </a:prstGeom>
        </p:spPr>
      </p:pic>
    </p:spTree>
    <p:extLst>
      <p:ext uri="{BB962C8B-B14F-4D97-AF65-F5344CB8AC3E}">
        <p14:creationId xmlns:p14="http://schemas.microsoft.com/office/powerpoint/2010/main" val="39080361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C9D5BE-E2BC-82D5-C7E5-D720D4D4D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6962" y="5261043"/>
            <a:ext cx="1375353" cy="1375353"/>
          </a:xfrm>
          <a:prstGeom prst="rect">
            <a:avLst/>
          </a:prstGeom>
        </p:spPr>
      </p:pic>
      <p:sp>
        <p:nvSpPr>
          <p:cNvPr id="5" name="ZoneTexte 4">
            <a:extLst>
              <a:ext uri="{FF2B5EF4-FFF2-40B4-BE49-F238E27FC236}">
                <a16:creationId xmlns:a16="http://schemas.microsoft.com/office/drawing/2014/main" id="{63722EAC-1F9F-9D24-DAED-A8813CDF1E4A}"/>
              </a:ext>
            </a:extLst>
          </p:cNvPr>
          <p:cNvSpPr txBox="1"/>
          <p:nvPr/>
        </p:nvSpPr>
        <p:spPr>
          <a:xfrm>
            <a:off x="415046" y="221604"/>
            <a:ext cx="11361907" cy="1323439"/>
          </a:xfrm>
          <a:prstGeom prst="rect">
            <a:avLst/>
          </a:prstGeom>
          <a:noFill/>
        </p:spPr>
        <p:txBody>
          <a:bodyPr wrap="square" rtlCol="0">
            <a:spAutoFit/>
          </a:bodyPr>
          <a:lstStyle/>
          <a:p>
            <a:r>
              <a:rPr lang="fr-CA" sz="4000" b="1" dirty="0"/>
              <a:t>COMMENT</a:t>
            </a:r>
            <a:r>
              <a:rPr lang="fr-CA" sz="4000" dirty="0"/>
              <a:t> le financement est-il distribué aux les départements du cégep ?</a:t>
            </a:r>
          </a:p>
        </p:txBody>
      </p:sp>
      <p:sp>
        <p:nvSpPr>
          <p:cNvPr id="9" name="ZoneTexte 8">
            <a:extLst>
              <a:ext uri="{FF2B5EF4-FFF2-40B4-BE49-F238E27FC236}">
                <a16:creationId xmlns:a16="http://schemas.microsoft.com/office/drawing/2014/main" id="{BF64BFBA-E74B-3473-0C0F-8F51B059A163}"/>
              </a:ext>
            </a:extLst>
          </p:cNvPr>
          <p:cNvSpPr txBox="1"/>
          <p:nvPr/>
        </p:nvSpPr>
        <p:spPr>
          <a:xfrm>
            <a:off x="39127" y="3938180"/>
            <a:ext cx="13045316" cy="2862322"/>
          </a:xfrm>
          <a:prstGeom prst="rect">
            <a:avLst/>
          </a:prstGeom>
          <a:noFill/>
        </p:spPr>
        <p:txBody>
          <a:bodyPr wrap="square">
            <a:spAutoFit/>
          </a:bodyPr>
          <a:lstStyle/>
          <a:p>
            <a:pPr marL="0" algn="l" rtl="0" eaLnBrk="1" fontAlgn="ctr" latinLnBrk="0" hangingPunct="1">
              <a:spcBef>
                <a:spcPts val="0"/>
              </a:spcBef>
              <a:spcAft>
                <a:spcPts val="0"/>
              </a:spcAft>
            </a:pPr>
            <a:r>
              <a:rPr lang="fr-CA" sz="1800" b="1" i="0" u="none" strike="noStrike" kern="1200" dirty="0">
                <a:solidFill>
                  <a:schemeClr val="bg1"/>
                </a:solidFill>
                <a:effectLst/>
                <a:latin typeface="Gill Sans MT" panose="020B0502020104020203" pitchFamily="34" charset="0"/>
              </a:rPr>
              <a:t>À Drummondville</a:t>
            </a:r>
          </a:p>
          <a:p>
            <a:pPr marL="0" algn="l" rtl="0" eaLnBrk="1" fontAlgn="ctr" latinLnBrk="0" hangingPunct="1">
              <a:spcBef>
                <a:spcPts val="0"/>
              </a:spcBef>
              <a:spcAft>
                <a:spcPts val="0"/>
              </a:spcAft>
            </a:pPr>
            <a:r>
              <a:rPr lang="fr-CA" sz="1800" b="1" i="0" u="none" strike="noStrike" kern="1200" dirty="0">
                <a:solidFill>
                  <a:schemeClr val="bg1"/>
                </a:solidFill>
                <a:effectLst/>
                <a:latin typeface="Gill Sans MT" panose="020B0502020104020203" pitchFamily="34" charset="0"/>
              </a:rPr>
              <a:t>Allocation pour les coordinations : (Total du volet 1) / 18 (CD-CP)  8-4.04</a:t>
            </a:r>
          </a:p>
          <a:p>
            <a:pPr marL="742950" lvl="1" indent="-285750" fontAlgn="ctr">
              <a:buFont typeface="Arial" panose="020B0604020202020204" pitchFamily="34" charset="0"/>
              <a:buChar char="•"/>
            </a:pPr>
            <a:r>
              <a:rPr lang="fr-CA" b="1" dirty="0">
                <a:solidFill>
                  <a:schemeClr val="bg1"/>
                </a:solidFill>
                <a:latin typeface="Gill Sans MT" panose="020B0502020104020203" pitchFamily="34" charset="0"/>
              </a:rPr>
              <a:t>Allocations pour la Coordination départementale : </a:t>
            </a:r>
          </a:p>
          <a:p>
            <a:pPr lvl="1" fontAlgn="ctr"/>
            <a:r>
              <a:rPr lang="fr-CA" sz="1800" b="1" i="0" u="none" strike="noStrike" kern="1200" dirty="0">
                <a:solidFill>
                  <a:schemeClr val="bg1"/>
                </a:solidFill>
                <a:effectLst/>
                <a:latin typeface="Gill Sans MT" panose="020B0502020104020203" pitchFamily="34" charset="0"/>
              </a:rPr>
              <a:t>									(Total du volet 1) / 22 </a:t>
            </a:r>
          </a:p>
          <a:p>
            <a:pPr lvl="1" fontAlgn="ctr"/>
            <a:r>
              <a:rPr lang="fr-CA" b="1" dirty="0">
                <a:solidFill>
                  <a:schemeClr val="bg1"/>
                </a:solidFill>
                <a:latin typeface="Gill Sans MT" panose="020B0502020104020203" pitchFamily="34" charset="0"/>
              </a:rPr>
              <a:t>									voir la règle de distribution locale </a:t>
            </a:r>
            <a:r>
              <a:rPr lang="fr-CA" b="1" dirty="0">
                <a:solidFill>
                  <a:schemeClr val="bg1"/>
                </a:solidFill>
                <a:latin typeface="Gill Sans MT" panose="020B0502020104020203" pitchFamily="34" charset="0"/>
                <a:sym typeface="Wingdings" panose="05000000000000000000" pitchFamily="2" charset="2"/>
              </a:rPr>
              <a:t></a:t>
            </a:r>
          </a:p>
          <a:p>
            <a:pPr marL="742950" lvl="1" indent="-285750" fontAlgn="ctr">
              <a:buFont typeface="Arial" panose="020B0604020202020204" pitchFamily="34" charset="0"/>
              <a:buChar char="•"/>
            </a:pPr>
            <a:endParaRPr lang="fr-CA" b="1" i="0" u="none" strike="noStrike" kern="1200" dirty="0">
              <a:solidFill>
                <a:schemeClr val="bg1"/>
              </a:solidFill>
              <a:effectLst/>
              <a:latin typeface="Gill Sans MT" panose="020B0502020104020203" pitchFamily="34" charset="0"/>
              <a:sym typeface="Wingdings" panose="05000000000000000000" pitchFamily="2" charset="2"/>
            </a:endParaRPr>
          </a:p>
          <a:p>
            <a:pPr marL="742950" lvl="1" indent="-285750" fontAlgn="ctr">
              <a:buFont typeface="Arial" panose="020B0604020202020204" pitchFamily="34" charset="0"/>
              <a:buChar char="•"/>
            </a:pPr>
            <a:r>
              <a:rPr lang="fr-CA" b="1" dirty="0">
                <a:solidFill>
                  <a:schemeClr val="bg1"/>
                </a:solidFill>
                <a:latin typeface="Gill Sans MT" panose="020B0502020104020203" pitchFamily="34" charset="0"/>
                <a:sym typeface="Wingdings" panose="05000000000000000000" pitchFamily="2" charset="2"/>
              </a:rPr>
              <a:t>Allocations pour la coordination de programmes (incluant CCFG)</a:t>
            </a:r>
          </a:p>
          <a:p>
            <a:pPr lvl="1" fontAlgn="ctr"/>
            <a:r>
              <a:rPr lang="fr-CA" b="1" i="0" u="none" strike="noStrike" kern="1200" dirty="0">
                <a:solidFill>
                  <a:schemeClr val="bg1"/>
                </a:solidFill>
                <a:effectLst/>
                <a:latin typeface="Gill Sans MT" panose="020B0502020104020203" pitchFamily="34" charset="0"/>
                <a:sym typeface="Wingdings" panose="05000000000000000000" pitchFamily="2" charset="2"/>
              </a:rPr>
              <a:t>									(Total du volet 1) /18</a:t>
            </a:r>
            <a:r>
              <a:rPr lang="fr-CA" b="1" dirty="0">
                <a:solidFill>
                  <a:schemeClr val="bg1"/>
                </a:solidFill>
                <a:latin typeface="Gill Sans MT" panose="020B0502020104020203" pitchFamily="34" charset="0"/>
                <a:sym typeface="Wingdings" panose="05000000000000000000" pitchFamily="2" charset="2"/>
              </a:rPr>
              <a:t> – CD (/22)</a:t>
            </a:r>
          </a:p>
          <a:p>
            <a:pPr lvl="1" fontAlgn="ctr"/>
            <a:r>
              <a:rPr lang="fr-CA" b="1" i="0" u="none" strike="noStrike" kern="1200" dirty="0">
                <a:solidFill>
                  <a:schemeClr val="bg1"/>
                </a:solidFill>
                <a:effectLst/>
                <a:latin typeface="Gill Sans MT" panose="020B0502020104020203" pitchFamily="34" charset="0"/>
                <a:sym typeface="Wingdings" panose="05000000000000000000" pitchFamily="2" charset="2"/>
              </a:rPr>
              <a:t>										= 0,1 ETC par progr</a:t>
            </a:r>
            <a:r>
              <a:rPr lang="fr-CA" b="1" dirty="0">
                <a:solidFill>
                  <a:schemeClr val="bg1"/>
                </a:solidFill>
                <a:latin typeface="Gill Sans MT" panose="020B0502020104020203" pitchFamily="34" charset="0"/>
                <a:sym typeface="Wingdings" panose="05000000000000000000" pitchFamily="2" charset="2"/>
              </a:rPr>
              <a:t>amme</a:t>
            </a:r>
          </a:p>
          <a:p>
            <a:pPr lvl="1" fontAlgn="ctr"/>
            <a:r>
              <a:rPr lang="fr-CA" b="1" i="0" u="none" strike="noStrike" kern="1200" dirty="0">
                <a:solidFill>
                  <a:schemeClr val="bg1"/>
                </a:solidFill>
                <a:effectLst/>
                <a:latin typeface="Gill Sans MT" panose="020B0502020104020203" pitchFamily="34" charset="0"/>
                <a:sym typeface="Wingdings" panose="05000000000000000000" pitchFamily="2" charset="2"/>
              </a:rPr>
              <a:t>								est complété par l’annexe VIII-2 B</a:t>
            </a:r>
            <a:endParaRPr lang="fr-CA" b="1" i="0" u="none" strike="noStrike" kern="1200" dirty="0">
              <a:solidFill>
                <a:schemeClr val="bg1"/>
              </a:solidFill>
              <a:effectLst/>
              <a:latin typeface="Gill Sans MT" panose="020B0502020104020203" pitchFamily="34" charset="0"/>
            </a:endParaRPr>
          </a:p>
        </p:txBody>
      </p:sp>
      <p:sp>
        <p:nvSpPr>
          <p:cNvPr id="12" name="ZoneTexte 11">
            <a:extLst>
              <a:ext uri="{FF2B5EF4-FFF2-40B4-BE49-F238E27FC236}">
                <a16:creationId xmlns:a16="http://schemas.microsoft.com/office/drawing/2014/main" id="{4A13231D-5307-86C8-0FE6-7917D62E8171}"/>
              </a:ext>
            </a:extLst>
          </p:cNvPr>
          <p:cNvSpPr txBox="1"/>
          <p:nvPr/>
        </p:nvSpPr>
        <p:spPr>
          <a:xfrm>
            <a:off x="306891" y="1472972"/>
            <a:ext cx="11535423" cy="584775"/>
          </a:xfrm>
          <a:prstGeom prst="rect">
            <a:avLst/>
          </a:prstGeom>
          <a:noFill/>
        </p:spPr>
        <p:txBody>
          <a:bodyPr wrap="square">
            <a:spAutoFit/>
          </a:bodyPr>
          <a:lstStyle/>
          <a:p>
            <a:pPr lvl="0"/>
            <a:r>
              <a:rPr lang="fr-CA" sz="3200" b="1" dirty="0"/>
              <a:t>Volet 2 – Les autres ressources à l’enseignement (COORDINATION)</a:t>
            </a:r>
          </a:p>
        </p:txBody>
      </p:sp>
      <p:grpSp>
        <p:nvGrpSpPr>
          <p:cNvPr id="16" name="Groupe 15">
            <a:extLst>
              <a:ext uri="{FF2B5EF4-FFF2-40B4-BE49-F238E27FC236}">
                <a16:creationId xmlns:a16="http://schemas.microsoft.com/office/drawing/2014/main" id="{F6C4BFA9-E85D-6309-5513-91BCEFF3D1DA}"/>
              </a:ext>
            </a:extLst>
          </p:cNvPr>
          <p:cNvGrpSpPr/>
          <p:nvPr/>
        </p:nvGrpSpPr>
        <p:grpSpPr>
          <a:xfrm>
            <a:off x="578323" y="2057747"/>
            <a:ext cx="6359381" cy="1862218"/>
            <a:chOff x="1111046" y="3186389"/>
            <a:chExt cx="5240596" cy="1777008"/>
          </a:xfrm>
        </p:grpSpPr>
        <p:pic>
          <p:nvPicPr>
            <p:cNvPr id="14" name="Image 13">
              <a:extLst>
                <a:ext uri="{FF2B5EF4-FFF2-40B4-BE49-F238E27FC236}">
                  <a16:creationId xmlns:a16="http://schemas.microsoft.com/office/drawing/2014/main" id="{782019B9-13F1-510E-4810-C0F50B13C998}"/>
                </a:ext>
              </a:extLst>
            </p:cNvPr>
            <p:cNvPicPr>
              <a:picLocks noChangeAspect="1"/>
            </p:cNvPicPr>
            <p:nvPr/>
          </p:nvPicPr>
          <p:blipFill rotWithShape="1">
            <a:blip r:embed="rId3"/>
            <a:srcRect t="40776" r="78508" b="33313"/>
            <a:stretch/>
          </p:blipFill>
          <p:spPr>
            <a:xfrm>
              <a:off x="1111046" y="3186389"/>
              <a:ext cx="2620298" cy="1777008"/>
            </a:xfrm>
            <a:prstGeom prst="rect">
              <a:avLst/>
            </a:prstGeom>
          </p:spPr>
        </p:pic>
        <p:pic>
          <p:nvPicPr>
            <p:cNvPr id="15" name="Image 14">
              <a:extLst>
                <a:ext uri="{FF2B5EF4-FFF2-40B4-BE49-F238E27FC236}">
                  <a16:creationId xmlns:a16="http://schemas.microsoft.com/office/drawing/2014/main" id="{7BA1C58A-56A6-BED1-8D9A-6DAEA03C2BC6}"/>
                </a:ext>
              </a:extLst>
            </p:cNvPr>
            <p:cNvPicPr>
              <a:picLocks noChangeAspect="1"/>
            </p:cNvPicPr>
            <p:nvPr/>
          </p:nvPicPr>
          <p:blipFill rotWithShape="1">
            <a:blip r:embed="rId3"/>
            <a:srcRect l="33427" t="40776" r="45081" b="33313"/>
            <a:stretch/>
          </p:blipFill>
          <p:spPr>
            <a:xfrm>
              <a:off x="3731344" y="3186389"/>
              <a:ext cx="2620298" cy="1777008"/>
            </a:xfrm>
            <a:prstGeom prst="rect">
              <a:avLst/>
            </a:prstGeom>
          </p:spPr>
        </p:pic>
      </p:grpSp>
      <p:sp>
        <p:nvSpPr>
          <p:cNvPr id="18" name="Parenthèse ouvrante 17">
            <a:extLst>
              <a:ext uri="{FF2B5EF4-FFF2-40B4-BE49-F238E27FC236}">
                <a16:creationId xmlns:a16="http://schemas.microsoft.com/office/drawing/2014/main" id="{4EB6833B-48FB-4BD0-FAA0-C39450D4AE89}"/>
              </a:ext>
            </a:extLst>
          </p:cNvPr>
          <p:cNvSpPr/>
          <p:nvPr/>
        </p:nvSpPr>
        <p:spPr>
          <a:xfrm rot="16200000">
            <a:off x="6176020" y="3370531"/>
            <a:ext cx="115268" cy="1238866"/>
          </a:xfrm>
          <a:prstGeom prst="leftBracket">
            <a:avLst/>
          </a:prstGeom>
          <a:ln w="38100">
            <a:solidFill>
              <a:srgbClr val="33CC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17" name="ZoneTexte 16">
            <a:extLst>
              <a:ext uri="{FF2B5EF4-FFF2-40B4-BE49-F238E27FC236}">
                <a16:creationId xmlns:a16="http://schemas.microsoft.com/office/drawing/2014/main" id="{70140AFE-6500-243E-09E4-97FE7284B042}"/>
              </a:ext>
            </a:extLst>
          </p:cNvPr>
          <p:cNvSpPr txBox="1"/>
          <p:nvPr/>
        </p:nvSpPr>
        <p:spPr>
          <a:xfrm>
            <a:off x="8636000" y="2137985"/>
            <a:ext cx="3556000" cy="3539430"/>
          </a:xfrm>
          <a:prstGeom prst="rect">
            <a:avLst/>
          </a:prstGeom>
          <a:solidFill>
            <a:schemeClr val="tx1"/>
          </a:solidFill>
        </p:spPr>
        <p:txBody>
          <a:bodyPr wrap="square">
            <a:spAutoFit/>
          </a:bodyPr>
          <a:lstStyle/>
          <a:p>
            <a:r>
              <a:rPr lang="fr-CA" sz="800" b="1" i="0" u="none" strike="noStrike" dirty="0">
                <a:solidFill>
                  <a:srgbClr val="0070C0"/>
                </a:solidFill>
                <a:effectLst/>
                <a:latin typeface="Trebuchet MS" panose="020B0603020202020204" pitchFamily="34" charset="0"/>
              </a:rPr>
              <a:t>Répartition de la coordination départementale</a:t>
            </a:r>
            <a:endParaRPr lang="fr-CA" sz="800" dirty="0">
              <a:latin typeface="Trebuchet MS" panose="020B0603020202020204" pitchFamily="34" charset="0"/>
            </a:endParaRPr>
          </a:p>
          <a:p>
            <a:pPr lvl="1"/>
            <a:endParaRPr lang="fr-CA" sz="800" b="0" i="0" u="none" strike="noStrike" dirty="0">
              <a:solidFill>
                <a:srgbClr val="000000"/>
              </a:solidFill>
              <a:effectLst/>
              <a:latin typeface="Trebuchet MS" panose="020B0603020202020204" pitchFamily="34" charset="0"/>
            </a:endParaRPr>
          </a:p>
          <a:p>
            <a:pPr lvl="0"/>
            <a:r>
              <a:rPr lang="fr-CA" sz="800" b="1" i="0" u="none" strike="noStrike" dirty="0">
                <a:solidFill>
                  <a:srgbClr val="000000"/>
                </a:solidFill>
                <a:effectLst/>
                <a:latin typeface="Trebuchet MS" panose="020B0603020202020204" pitchFamily="34" charset="0"/>
              </a:rPr>
              <a:t>ND</a:t>
            </a:r>
            <a:r>
              <a:rPr lang="fr-CA" sz="800" b="1" dirty="0">
                <a:latin typeface="Trebuchet MS" panose="020B0603020202020204" pitchFamily="34" charset="0"/>
              </a:rPr>
              <a:t> </a:t>
            </a:r>
          </a:p>
          <a:p>
            <a:pPr lvl="1"/>
            <a:r>
              <a:rPr lang="fr-CA" sz="800" b="0" i="0" u="none" strike="noStrike" dirty="0">
                <a:solidFill>
                  <a:srgbClr val="000000"/>
                </a:solidFill>
                <a:effectLst/>
                <a:latin typeface="Trebuchet MS" panose="020B0603020202020204" pitchFamily="34" charset="0"/>
              </a:rPr>
              <a:t>Nb d'enseignantes et d'enseignants dans chacune des disciplines </a:t>
            </a:r>
            <a:endParaRPr lang="fr-CA" sz="800" b="0" i="0" u="none" strike="noStrike" dirty="0">
              <a:solidFill>
                <a:schemeClr val="tx1"/>
              </a:solidFill>
              <a:effectLst/>
              <a:latin typeface="Trebuchet MS" panose="020B0603020202020204" pitchFamily="34" charset="0"/>
            </a:endParaRPr>
          </a:p>
          <a:p>
            <a:pPr lvl="1"/>
            <a:endParaRPr lang="fr-CA" sz="800" dirty="0">
              <a:latin typeface="Trebuchet MS" panose="020B0603020202020204" pitchFamily="34" charset="0"/>
            </a:endParaRPr>
          </a:p>
          <a:p>
            <a:r>
              <a:rPr lang="fr-CA" sz="800" b="1" i="0" u="none" strike="noStrike" dirty="0">
                <a:solidFill>
                  <a:schemeClr val="accent2"/>
                </a:solidFill>
                <a:effectLst/>
                <a:latin typeface="Trebuchet MS" panose="020B0603020202020204" pitchFamily="34" charset="0"/>
              </a:rPr>
              <a:t>ID</a:t>
            </a:r>
            <a:r>
              <a:rPr lang="fr-CA" sz="800" b="1" dirty="0">
                <a:solidFill>
                  <a:schemeClr val="accent2"/>
                </a:solidFill>
                <a:latin typeface="Trebuchet MS" panose="020B0603020202020204" pitchFamily="34" charset="0"/>
              </a:rPr>
              <a:t> </a:t>
            </a:r>
          </a:p>
          <a:p>
            <a:pPr lvl="1"/>
            <a:r>
              <a:rPr lang="fr-CA" sz="800" b="0" i="0" u="none" strike="noStrike" dirty="0">
                <a:solidFill>
                  <a:srgbClr val="000000"/>
                </a:solidFill>
                <a:effectLst/>
                <a:latin typeface="Trebuchet MS" panose="020B0603020202020204" pitchFamily="34" charset="0"/>
              </a:rPr>
              <a:t>Nb de disciplines significatives dans le département</a:t>
            </a:r>
            <a:endParaRPr lang="fr-CA" sz="800" b="0" i="0" u="none" strike="noStrike" dirty="0">
              <a:solidFill>
                <a:schemeClr val="tx1"/>
              </a:solidFill>
              <a:effectLst/>
              <a:latin typeface="Trebuchet MS" panose="020B0603020202020204" pitchFamily="34" charset="0"/>
            </a:endParaRPr>
          </a:p>
          <a:p>
            <a:pPr lvl="1"/>
            <a:endParaRPr lang="fr-CA" sz="800" dirty="0">
              <a:latin typeface="Trebuchet MS" panose="020B0603020202020204" pitchFamily="34" charset="0"/>
            </a:endParaRPr>
          </a:p>
          <a:p>
            <a:r>
              <a:rPr lang="fr-CA" sz="800" b="1" i="0" u="none" strike="noStrike" dirty="0">
                <a:solidFill>
                  <a:srgbClr val="000000"/>
                </a:solidFill>
                <a:effectLst/>
                <a:latin typeface="Trebuchet MS" panose="020B0603020202020204" pitchFamily="34" charset="0"/>
              </a:rPr>
              <a:t>L1</a:t>
            </a:r>
            <a:r>
              <a:rPr lang="fr-CA" sz="800" b="1" dirty="0">
                <a:latin typeface="Trebuchet MS" panose="020B0603020202020204" pitchFamily="34" charset="0"/>
              </a:rPr>
              <a:t> </a:t>
            </a:r>
          </a:p>
          <a:p>
            <a:pPr lvl="1"/>
            <a:r>
              <a:rPr lang="fr-CA" sz="800" b="0" i="0" u="none" strike="noStrike" dirty="0">
                <a:solidFill>
                  <a:srgbClr val="000000"/>
                </a:solidFill>
                <a:effectLst/>
                <a:latin typeface="Trebuchet MS" panose="020B0603020202020204" pitchFamily="34" charset="0"/>
              </a:rPr>
              <a:t>Nb annuel moyen de cours avec </a:t>
            </a:r>
            <a:r>
              <a:rPr lang="fr-CA" sz="800" b="0" i="0" u="none" strike="noStrike" dirty="0" err="1">
                <a:solidFill>
                  <a:srgbClr val="000000"/>
                </a:solidFill>
                <a:effectLst/>
                <a:latin typeface="Trebuchet MS" panose="020B0603020202020204" pitchFamily="34" charset="0"/>
              </a:rPr>
              <a:t>lab</a:t>
            </a:r>
            <a:r>
              <a:rPr lang="fr-CA" sz="800" b="0" i="0" u="none" strike="noStrike" dirty="0">
                <a:solidFill>
                  <a:srgbClr val="000000"/>
                </a:solidFill>
                <a:effectLst/>
                <a:latin typeface="Trebuchet MS" panose="020B0603020202020204" pitchFamily="34" charset="0"/>
              </a:rPr>
              <a:t> sans tech et </a:t>
            </a:r>
            <a:r>
              <a:rPr lang="fr-CA" sz="800" b="0" i="0" u="none" strike="noStrike" dirty="0" err="1">
                <a:solidFill>
                  <a:srgbClr val="000000"/>
                </a:solidFill>
                <a:effectLst/>
                <a:latin typeface="Trebuchet MS" panose="020B0603020202020204" pitchFamily="34" charset="0"/>
              </a:rPr>
              <a:t>nej</a:t>
            </a:r>
            <a:r>
              <a:rPr lang="fr-CA" sz="800" b="0" i="0" u="none" strike="noStrike" dirty="0">
                <a:solidFill>
                  <a:srgbClr val="000000"/>
                </a:solidFill>
                <a:effectLst/>
                <a:latin typeface="Trebuchet MS" panose="020B0603020202020204" pitchFamily="34" charset="0"/>
              </a:rPr>
              <a:t>&lt;30</a:t>
            </a:r>
            <a:endParaRPr lang="fr-CA" sz="800" b="0" i="0" u="none" strike="noStrike" dirty="0">
              <a:solidFill>
                <a:schemeClr val="tx1"/>
              </a:solidFill>
              <a:effectLst/>
              <a:latin typeface="Trebuchet MS" panose="020B0603020202020204" pitchFamily="34" charset="0"/>
            </a:endParaRPr>
          </a:p>
          <a:p>
            <a:pPr lvl="1"/>
            <a:endParaRPr lang="fr-CA" sz="800" dirty="0">
              <a:latin typeface="Trebuchet MS" panose="020B0603020202020204" pitchFamily="34" charset="0"/>
            </a:endParaRPr>
          </a:p>
          <a:p>
            <a:r>
              <a:rPr lang="fr-CA" sz="800" b="1" i="0" u="none" strike="noStrike" dirty="0">
                <a:solidFill>
                  <a:srgbClr val="000000"/>
                </a:solidFill>
                <a:effectLst/>
                <a:latin typeface="Trebuchet MS" panose="020B0603020202020204" pitchFamily="34" charset="0"/>
              </a:rPr>
              <a:t>L2</a:t>
            </a:r>
            <a:r>
              <a:rPr lang="fr-CA" sz="800" b="1" dirty="0">
                <a:latin typeface="Trebuchet MS" panose="020B0603020202020204" pitchFamily="34" charset="0"/>
              </a:rPr>
              <a:t> </a:t>
            </a:r>
          </a:p>
          <a:p>
            <a:pPr lvl="1"/>
            <a:r>
              <a:rPr lang="fr-CA" sz="800" b="0" i="0" u="none" strike="noStrike" dirty="0">
                <a:solidFill>
                  <a:srgbClr val="000000"/>
                </a:solidFill>
                <a:effectLst/>
                <a:latin typeface="Trebuchet MS" panose="020B0603020202020204" pitchFamily="34" charset="0"/>
              </a:rPr>
              <a:t>Nb annuel moyen de cours avec </a:t>
            </a:r>
            <a:r>
              <a:rPr lang="fr-CA" sz="800" b="0" i="0" u="none" strike="noStrike" dirty="0" err="1">
                <a:solidFill>
                  <a:srgbClr val="000000"/>
                </a:solidFill>
                <a:effectLst/>
                <a:latin typeface="Trebuchet MS" panose="020B0603020202020204" pitchFamily="34" charset="0"/>
              </a:rPr>
              <a:t>lab</a:t>
            </a:r>
            <a:r>
              <a:rPr lang="fr-CA" sz="800" b="0" i="0" u="none" strike="noStrike" dirty="0">
                <a:solidFill>
                  <a:srgbClr val="000000"/>
                </a:solidFill>
                <a:effectLst/>
                <a:latin typeface="Trebuchet MS" panose="020B0603020202020204" pitchFamily="34" charset="0"/>
              </a:rPr>
              <a:t> et tech ou </a:t>
            </a:r>
            <a:r>
              <a:rPr lang="fr-CA" sz="800" b="0" i="0" u="none" strike="noStrike" dirty="0" err="1">
                <a:solidFill>
                  <a:srgbClr val="000000"/>
                </a:solidFill>
                <a:effectLst/>
                <a:latin typeface="Trebuchet MS" panose="020B0603020202020204" pitchFamily="34" charset="0"/>
              </a:rPr>
              <a:t>nej</a:t>
            </a:r>
            <a:r>
              <a:rPr lang="fr-CA" sz="800" b="0" i="0" u="none" strike="noStrike" dirty="0">
                <a:solidFill>
                  <a:srgbClr val="000000"/>
                </a:solidFill>
                <a:effectLst/>
                <a:latin typeface="Trebuchet MS" panose="020B0603020202020204" pitchFamily="34" charset="0"/>
              </a:rPr>
              <a:t>=30</a:t>
            </a:r>
            <a:endParaRPr lang="fr-CA" sz="800" b="0" i="0" u="none" strike="noStrike" dirty="0">
              <a:solidFill>
                <a:schemeClr val="tx1"/>
              </a:solidFill>
              <a:effectLst/>
              <a:latin typeface="Trebuchet MS" panose="020B0603020202020204" pitchFamily="34" charset="0"/>
            </a:endParaRPr>
          </a:p>
          <a:p>
            <a:pPr lvl="1"/>
            <a:endParaRPr lang="fr-CA" sz="800" dirty="0">
              <a:latin typeface="Trebuchet MS" panose="020B0603020202020204" pitchFamily="34" charset="0"/>
            </a:endParaRPr>
          </a:p>
          <a:p>
            <a:r>
              <a:rPr lang="fr-CA" sz="800" b="1" i="0" u="none" strike="noStrike" dirty="0">
                <a:solidFill>
                  <a:srgbClr val="000000"/>
                </a:solidFill>
                <a:effectLst/>
                <a:latin typeface="Trebuchet MS" panose="020B0603020202020204" pitchFamily="34" charset="0"/>
              </a:rPr>
              <a:t>CD</a:t>
            </a:r>
            <a:r>
              <a:rPr lang="fr-CA" sz="800" b="1" dirty="0">
                <a:latin typeface="Trebuchet MS" panose="020B0603020202020204" pitchFamily="34" charset="0"/>
              </a:rPr>
              <a:t> </a:t>
            </a:r>
          </a:p>
          <a:p>
            <a:pPr lvl="1"/>
            <a:r>
              <a:rPr lang="fr-CA" sz="800" b="0" i="0" u="none" strike="noStrike" dirty="0">
                <a:solidFill>
                  <a:srgbClr val="000000"/>
                </a:solidFill>
                <a:effectLst/>
                <a:latin typeface="Trebuchet MS" panose="020B0603020202020204" pitchFamily="34" charset="0"/>
              </a:rPr>
              <a:t>Nb annuel moyen de cours avec théorie dans la pondération</a:t>
            </a:r>
          </a:p>
          <a:p>
            <a:pPr lvl="1"/>
            <a:r>
              <a:rPr lang="fr-CA" sz="800" dirty="0">
                <a:latin typeface="Trebuchet MS" panose="020B0603020202020204" pitchFamily="34" charset="0"/>
              </a:rPr>
              <a:t> </a:t>
            </a:r>
            <a:r>
              <a:rPr lang="fr-CA" sz="800" b="0" i="0" u="none" strike="noStrike" dirty="0">
                <a:solidFill>
                  <a:srgbClr val="000000"/>
                </a:solidFill>
                <a:effectLst/>
                <a:latin typeface="Trebuchet MS" panose="020B0603020202020204" pitchFamily="34" charset="0"/>
              </a:rPr>
              <a:t> </a:t>
            </a:r>
            <a:r>
              <a:rPr lang="fr-CA" sz="800" dirty="0">
                <a:latin typeface="Trebuchet MS" panose="020B0603020202020204" pitchFamily="34" charset="0"/>
              </a:rPr>
              <a:t> </a:t>
            </a:r>
          </a:p>
          <a:p>
            <a:endParaRPr lang="fr-CA" sz="800" b="0" i="0" u="none" strike="noStrike" dirty="0">
              <a:solidFill>
                <a:srgbClr val="000000"/>
              </a:solidFill>
              <a:effectLst/>
              <a:latin typeface="Trebuchet MS" panose="020B0603020202020204" pitchFamily="34" charset="0"/>
            </a:endParaRPr>
          </a:p>
          <a:p>
            <a:r>
              <a:rPr lang="fr-CA" sz="800" b="1" i="0" u="none" strike="noStrike" dirty="0">
                <a:solidFill>
                  <a:srgbClr val="000000"/>
                </a:solidFill>
                <a:effectLst/>
                <a:latin typeface="Trebuchet MS" panose="020B0603020202020204" pitchFamily="34" charset="0"/>
              </a:rPr>
              <a:t>FD</a:t>
            </a:r>
          </a:p>
          <a:p>
            <a:pPr lvl="1"/>
            <a:r>
              <a:rPr lang="fr-CA" sz="800" b="0" i="0" u="none" strike="noStrike" dirty="0">
                <a:solidFill>
                  <a:srgbClr val="000000"/>
                </a:solidFill>
                <a:effectLst/>
                <a:latin typeface="Trebuchet MS" panose="020B0603020202020204" pitchFamily="34" charset="0"/>
              </a:rPr>
              <a:t>(ND*8)+(ID*4)+(L1*4)+(L2*2)+(CD*1)</a:t>
            </a:r>
            <a:endParaRPr lang="fr-CA" sz="800" b="0" i="0" u="none" strike="noStrike" dirty="0">
              <a:solidFill>
                <a:schemeClr val="tx1"/>
              </a:solidFill>
              <a:effectLst/>
              <a:latin typeface="Trebuchet MS" panose="020B0603020202020204" pitchFamily="34" charset="0"/>
            </a:endParaRPr>
          </a:p>
          <a:p>
            <a:pPr lvl="1"/>
            <a:endParaRPr lang="fr-CA" sz="800" dirty="0">
              <a:latin typeface="Trebuchet MS" panose="020B0603020202020204" pitchFamily="34" charset="0"/>
            </a:endParaRPr>
          </a:p>
          <a:p>
            <a:r>
              <a:rPr lang="fr-CA" sz="800" b="0" i="0" u="none" strike="noStrike" dirty="0">
                <a:solidFill>
                  <a:srgbClr val="000000"/>
                </a:solidFill>
                <a:effectLst/>
                <a:latin typeface="Trebuchet MS" panose="020B0603020202020204" pitchFamily="34" charset="0"/>
              </a:rPr>
              <a:t>_______</a:t>
            </a:r>
          </a:p>
          <a:p>
            <a:r>
              <a:rPr lang="fr-CA" sz="800" b="1" i="0" u="none" strike="noStrike" dirty="0">
                <a:solidFill>
                  <a:schemeClr val="accent2"/>
                </a:solidFill>
                <a:effectLst/>
                <a:latin typeface="Trebuchet MS" panose="020B0603020202020204" pitchFamily="34" charset="0"/>
              </a:rPr>
              <a:t>ID</a:t>
            </a:r>
            <a:r>
              <a:rPr lang="fr-CA" sz="800" b="1" dirty="0">
                <a:latin typeface="Trebuchet MS" panose="020B0603020202020204" pitchFamily="34" charset="0"/>
              </a:rPr>
              <a:t> </a:t>
            </a:r>
          </a:p>
          <a:p>
            <a:pPr lvl="1"/>
            <a:r>
              <a:rPr lang="fr-CA" sz="800" b="0" i="0" u="sng" strike="noStrike" dirty="0">
                <a:solidFill>
                  <a:srgbClr val="000000"/>
                </a:solidFill>
                <a:effectLst/>
                <a:latin typeface="Trebuchet MS" panose="020B0603020202020204" pitchFamily="34" charset="0"/>
              </a:rPr>
              <a:t>Balises pour disciplines significatives </a:t>
            </a:r>
            <a:r>
              <a:rPr lang="fr-CA" sz="800" b="0" i="0" u="none" strike="noStrike" dirty="0">
                <a:solidFill>
                  <a:srgbClr val="000000"/>
                </a:solidFill>
                <a:effectLst/>
                <a:latin typeface="Trebuchet MS" panose="020B0603020202020204" pitchFamily="34" charset="0"/>
              </a:rPr>
              <a:t>:</a:t>
            </a:r>
            <a:r>
              <a:rPr lang="fr-CA" sz="800" dirty="0">
                <a:latin typeface="Trebuchet MS" panose="020B0603020202020204" pitchFamily="34" charset="0"/>
              </a:rPr>
              <a:t> </a:t>
            </a:r>
            <a:r>
              <a:rPr lang="fr-CA" sz="800" b="0" i="0" u="none" strike="noStrike" dirty="0">
                <a:solidFill>
                  <a:srgbClr val="000000"/>
                </a:solidFill>
                <a:effectLst/>
                <a:latin typeface="Trebuchet MS" panose="020B0603020202020204" pitchFamily="34" charset="0"/>
              </a:rPr>
              <a:t> </a:t>
            </a:r>
            <a:r>
              <a:rPr lang="fr-CA" sz="800" dirty="0">
                <a:latin typeface="Trebuchet MS" panose="020B0603020202020204" pitchFamily="34" charset="0"/>
              </a:rPr>
              <a:t> </a:t>
            </a:r>
          </a:p>
          <a:p>
            <a:pPr lvl="1"/>
            <a:r>
              <a:rPr lang="fr-CA" sz="800" b="0" i="0" u="none" strike="noStrike" dirty="0">
                <a:solidFill>
                  <a:srgbClr val="000000"/>
                </a:solidFill>
                <a:effectLst/>
                <a:latin typeface="Trebuchet MS" panose="020B0603020202020204" pitchFamily="34" charset="0"/>
              </a:rPr>
              <a:t>Minimum de 2 numéros de</a:t>
            </a:r>
            <a:r>
              <a:rPr lang="fr-CA" sz="800" b="0" i="0" u="none" strike="noStrike" baseline="0" dirty="0">
                <a:solidFill>
                  <a:srgbClr val="000000"/>
                </a:solidFill>
                <a:effectLst/>
                <a:latin typeface="Trebuchet MS" panose="020B0603020202020204" pitchFamily="34" charset="0"/>
              </a:rPr>
              <a:t> cours</a:t>
            </a:r>
            <a:r>
              <a:rPr lang="fr-CA" sz="800" b="0" i="0" u="none" strike="noStrike" dirty="0">
                <a:solidFill>
                  <a:srgbClr val="000000"/>
                </a:solidFill>
                <a:effectLst/>
                <a:latin typeface="Trebuchet MS" panose="020B0603020202020204" pitchFamily="34" charset="0"/>
              </a:rPr>
              <a:t> offerts dans l'année</a:t>
            </a:r>
            <a:r>
              <a:rPr lang="fr-CA" sz="800" dirty="0">
                <a:latin typeface="Trebuchet MS" panose="020B0603020202020204" pitchFamily="34" charset="0"/>
              </a:rPr>
              <a:t> </a:t>
            </a:r>
            <a:r>
              <a:rPr lang="fr-CA" sz="800" b="0" i="0" u="none" strike="noStrike" dirty="0">
                <a:solidFill>
                  <a:srgbClr val="000000"/>
                </a:solidFill>
                <a:effectLst/>
                <a:latin typeface="Trebuchet MS" panose="020B0603020202020204" pitchFamily="34" charset="0"/>
              </a:rPr>
              <a:t>et autres que complémentaires</a:t>
            </a:r>
            <a:r>
              <a:rPr lang="fr-CA" sz="800" dirty="0">
                <a:latin typeface="Trebuchet MS" panose="020B0603020202020204" pitchFamily="34" charset="0"/>
              </a:rPr>
              <a:t> (voir les trois premiers chiffres des</a:t>
            </a:r>
            <a:r>
              <a:rPr lang="fr-CA" sz="800" baseline="0" dirty="0">
                <a:latin typeface="Trebuchet MS" panose="020B0603020202020204" pitchFamily="34" charset="0"/>
              </a:rPr>
              <a:t> numéros de cours)</a:t>
            </a:r>
            <a:endParaRPr lang="fr-CA" sz="800" dirty="0">
              <a:latin typeface="Trebuchet MS" panose="020B0603020202020204" pitchFamily="34" charset="0"/>
            </a:endParaRPr>
          </a:p>
          <a:p>
            <a:pPr lvl="1"/>
            <a:r>
              <a:rPr lang="fr-CA" sz="800" b="0" i="0" u="none" strike="noStrike" dirty="0">
                <a:solidFill>
                  <a:srgbClr val="000000"/>
                </a:solidFill>
                <a:effectLst/>
                <a:latin typeface="Trebuchet MS" panose="020B0603020202020204" pitchFamily="34" charset="0"/>
              </a:rPr>
              <a:t>Prévision pour ces cours ne doit pas être à 0</a:t>
            </a:r>
            <a:r>
              <a:rPr lang="fr-CA" sz="800" dirty="0">
                <a:latin typeface="Trebuchet MS" panose="020B0603020202020204" pitchFamily="34" charset="0"/>
              </a:rPr>
              <a:t> </a:t>
            </a:r>
            <a:r>
              <a:rPr lang="fr-CA" sz="800" b="0" i="0" u="none" strike="noStrike" dirty="0">
                <a:solidFill>
                  <a:srgbClr val="000000"/>
                </a:solidFill>
                <a:effectLst/>
                <a:latin typeface="Trebuchet MS" panose="020B0603020202020204" pitchFamily="34" charset="0"/>
              </a:rPr>
              <a:t> </a:t>
            </a:r>
            <a:r>
              <a:rPr lang="fr-CA" sz="800" dirty="0">
                <a:latin typeface="Trebuchet MS" panose="020B0603020202020204" pitchFamily="34" charset="0"/>
              </a:rPr>
              <a:t> </a:t>
            </a:r>
          </a:p>
        </p:txBody>
      </p:sp>
    </p:spTree>
    <p:extLst>
      <p:ext uri="{BB962C8B-B14F-4D97-AF65-F5344CB8AC3E}">
        <p14:creationId xmlns:p14="http://schemas.microsoft.com/office/powerpoint/2010/main" val="3418253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C9D5BE-E2BC-82D5-C7E5-D720D4D4D6E6}"/>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10466962" y="5261043"/>
            <a:ext cx="1375353" cy="1375353"/>
          </a:xfrm>
          <a:prstGeom prst="rect">
            <a:avLst/>
          </a:prstGeom>
        </p:spPr>
      </p:pic>
      <p:grpSp>
        <p:nvGrpSpPr>
          <p:cNvPr id="2" name="Groupe 1">
            <a:extLst>
              <a:ext uri="{FF2B5EF4-FFF2-40B4-BE49-F238E27FC236}">
                <a16:creationId xmlns:a16="http://schemas.microsoft.com/office/drawing/2014/main" id="{1908195A-49B2-97CE-C6EA-64375DDDE5C6}"/>
              </a:ext>
            </a:extLst>
          </p:cNvPr>
          <p:cNvGrpSpPr/>
          <p:nvPr/>
        </p:nvGrpSpPr>
        <p:grpSpPr>
          <a:xfrm>
            <a:off x="796413" y="699758"/>
            <a:ext cx="10190705" cy="5936638"/>
            <a:chOff x="359735" y="7456"/>
            <a:chExt cx="11472530" cy="6809324"/>
          </a:xfrm>
        </p:grpSpPr>
        <p:cxnSp>
          <p:nvCxnSpPr>
            <p:cNvPr id="3" name="Connecteur droit 2">
              <a:extLst>
                <a:ext uri="{FF2B5EF4-FFF2-40B4-BE49-F238E27FC236}">
                  <a16:creationId xmlns:a16="http://schemas.microsoft.com/office/drawing/2014/main" id="{6F419B38-9BEA-79FA-AD32-7A6748D99A86}"/>
                </a:ext>
              </a:extLst>
            </p:cNvPr>
            <p:cNvCxnSpPr/>
            <p:nvPr>
              <p:custDataLst>
                <p:tags r:id="rId1"/>
              </p:custDataLst>
            </p:nvPr>
          </p:nvCxnSpPr>
          <p:spPr>
            <a:xfrm flipV="1">
              <a:off x="7811980" y="132918"/>
              <a:ext cx="880804" cy="1944765"/>
            </a:xfrm>
            <a:prstGeom prst="line">
              <a:avLst/>
            </a:prstGeom>
            <a:ln w="28575">
              <a:solidFill>
                <a:srgbClr val="AB6E00"/>
              </a:solidFill>
            </a:ln>
          </p:spPr>
          <p:style>
            <a:lnRef idx="1">
              <a:schemeClr val="accent1"/>
            </a:lnRef>
            <a:fillRef idx="0">
              <a:schemeClr val="accent1"/>
            </a:fillRef>
            <a:effectRef idx="0">
              <a:schemeClr val="accent1"/>
            </a:effectRef>
            <a:fontRef idx="minor">
              <a:schemeClr val="tx1"/>
            </a:fontRef>
          </p:style>
        </p:cxnSp>
        <p:cxnSp>
          <p:nvCxnSpPr>
            <p:cNvPr id="6" name="Connecteur droit 5">
              <a:extLst>
                <a:ext uri="{FF2B5EF4-FFF2-40B4-BE49-F238E27FC236}">
                  <a16:creationId xmlns:a16="http://schemas.microsoft.com/office/drawing/2014/main" id="{A4B332CC-CFC9-BC31-CADB-C541C6A3FCAE}"/>
                </a:ext>
              </a:extLst>
            </p:cNvPr>
            <p:cNvCxnSpPr/>
            <p:nvPr>
              <p:custDataLst>
                <p:tags r:id="rId2"/>
              </p:custDataLst>
            </p:nvPr>
          </p:nvCxnSpPr>
          <p:spPr>
            <a:xfrm flipV="1">
              <a:off x="2810835" y="132919"/>
              <a:ext cx="880804" cy="1944765"/>
            </a:xfrm>
            <a:prstGeom prst="line">
              <a:avLst/>
            </a:prstGeom>
            <a:ln w="28575">
              <a:solidFill>
                <a:srgbClr val="AB6E00"/>
              </a:solidFill>
            </a:ln>
          </p:spPr>
          <p:style>
            <a:lnRef idx="1">
              <a:schemeClr val="accent1"/>
            </a:lnRef>
            <a:fillRef idx="0">
              <a:schemeClr val="accent1"/>
            </a:fillRef>
            <a:effectRef idx="0">
              <a:schemeClr val="accent1"/>
            </a:effectRef>
            <a:fontRef idx="minor">
              <a:schemeClr val="tx1"/>
            </a:fontRef>
          </p:style>
        </p:cxnSp>
        <p:graphicFrame>
          <p:nvGraphicFramePr>
            <p:cNvPr id="7" name="Diagramme 6">
              <a:extLst>
                <a:ext uri="{FF2B5EF4-FFF2-40B4-BE49-F238E27FC236}">
                  <a16:creationId xmlns:a16="http://schemas.microsoft.com/office/drawing/2014/main" id="{E5E3D749-FE9C-30E4-6078-C47293AF5861}"/>
                </a:ext>
              </a:extLst>
            </p:cNvPr>
            <p:cNvGraphicFramePr/>
            <p:nvPr>
              <p:custDataLst>
                <p:tags r:id="rId3"/>
              </p:custDataLst>
              <p:extLst>
                <p:ext uri="{D42A27DB-BD31-4B8C-83A1-F6EECF244321}">
                  <p14:modId xmlns:p14="http://schemas.microsoft.com/office/powerpoint/2010/main" val="206430904"/>
                </p:ext>
              </p:extLst>
            </p:nvPr>
          </p:nvGraphicFramePr>
          <p:xfrm>
            <a:off x="359735" y="73908"/>
            <a:ext cx="11472530" cy="3710866"/>
          </p:xfrm>
          <a:graphic>
            <a:graphicData uri="http://schemas.openxmlformats.org/drawingml/2006/diagram">
              <dgm:relIds xmlns:dgm="http://schemas.openxmlformats.org/drawingml/2006/diagram" xmlns:r="http://schemas.openxmlformats.org/officeDocument/2006/relationships" r:dm="rId39" r:lo="rId40" r:qs="rId41" r:cs="rId42"/>
            </a:graphicData>
          </a:graphic>
        </p:graphicFrame>
        <p:grpSp>
          <p:nvGrpSpPr>
            <p:cNvPr id="8" name="Groupe 7">
              <a:extLst>
                <a:ext uri="{FF2B5EF4-FFF2-40B4-BE49-F238E27FC236}">
                  <a16:creationId xmlns:a16="http://schemas.microsoft.com/office/drawing/2014/main" id="{B9AEF19B-018E-EB59-9F63-F1FA482C57A7}"/>
                </a:ext>
              </a:extLst>
            </p:cNvPr>
            <p:cNvGrpSpPr/>
            <p:nvPr>
              <p:custDataLst>
                <p:tags r:id="rId4"/>
              </p:custDataLst>
            </p:nvPr>
          </p:nvGrpSpPr>
          <p:grpSpPr>
            <a:xfrm>
              <a:off x="374223" y="3506286"/>
              <a:ext cx="970855" cy="1451133"/>
              <a:chOff x="68669" y="4135935"/>
              <a:chExt cx="970855" cy="1451133"/>
            </a:xfrm>
          </p:grpSpPr>
          <p:sp>
            <p:nvSpPr>
              <p:cNvPr id="52" name="Forme libre : forme 51">
                <a:extLst>
                  <a:ext uri="{FF2B5EF4-FFF2-40B4-BE49-F238E27FC236}">
                    <a16:creationId xmlns:a16="http://schemas.microsoft.com/office/drawing/2014/main" id="{553FBF1E-7163-70A5-0787-4D275C8568F6}"/>
                  </a:ext>
                </a:extLst>
              </p:cNvPr>
              <p:cNvSpPr/>
              <p:nvPr/>
            </p:nvSpPr>
            <p:spPr>
              <a:xfrm>
                <a:off x="68669" y="4135935"/>
                <a:ext cx="970855" cy="1451133"/>
              </a:xfrm>
              <a:custGeom>
                <a:avLst/>
                <a:gdLst>
                  <a:gd name="connsiteX0" fmla="*/ 0 w 970855"/>
                  <a:gd name="connsiteY0" fmla="*/ 97086 h 2091055"/>
                  <a:gd name="connsiteX1" fmla="*/ 97086 w 970855"/>
                  <a:gd name="connsiteY1" fmla="*/ 0 h 2091055"/>
                  <a:gd name="connsiteX2" fmla="*/ 873770 w 970855"/>
                  <a:gd name="connsiteY2" fmla="*/ 0 h 2091055"/>
                  <a:gd name="connsiteX3" fmla="*/ 970856 w 970855"/>
                  <a:gd name="connsiteY3" fmla="*/ 97086 h 2091055"/>
                  <a:gd name="connsiteX4" fmla="*/ 970855 w 970855"/>
                  <a:gd name="connsiteY4" fmla="*/ 1993970 h 2091055"/>
                  <a:gd name="connsiteX5" fmla="*/ 873769 w 970855"/>
                  <a:gd name="connsiteY5" fmla="*/ 2091056 h 2091055"/>
                  <a:gd name="connsiteX6" fmla="*/ 97086 w 970855"/>
                  <a:gd name="connsiteY6" fmla="*/ 2091055 h 2091055"/>
                  <a:gd name="connsiteX7" fmla="*/ 0 w 970855"/>
                  <a:gd name="connsiteY7" fmla="*/ 1993969 h 2091055"/>
                  <a:gd name="connsiteX8" fmla="*/ 0 w 970855"/>
                  <a:gd name="connsiteY8" fmla="*/ 97086 h 209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855" h="2091055">
                    <a:moveTo>
                      <a:pt x="0" y="97086"/>
                    </a:moveTo>
                    <a:cubicBezTo>
                      <a:pt x="0" y="43467"/>
                      <a:pt x="43467" y="0"/>
                      <a:pt x="97086" y="0"/>
                    </a:cubicBezTo>
                    <a:lnTo>
                      <a:pt x="873770" y="0"/>
                    </a:lnTo>
                    <a:cubicBezTo>
                      <a:pt x="927389" y="0"/>
                      <a:pt x="970856" y="43467"/>
                      <a:pt x="970856" y="97086"/>
                    </a:cubicBezTo>
                    <a:cubicBezTo>
                      <a:pt x="970856" y="729381"/>
                      <a:pt x="970855" y="1361675"/>
                      <a:pt x="970855" y="1993970"/>
                    </a:cubicBezTo>
                    <a:cubicBezTo>
                      <a:pt x="970855" y="2047589"/>
                      <a:pt x="927388" y="2091056"/>
                      <a:pt x="873769" y="2091056"/>
                    </a:cubicBezTo>
                    <a:lnTo>
                      <a:pt x="97086" y="2091055"/>
                    </a:lnTo>
                    <a:cubicBezTo>
                      <a:pt x="43467" y="2091055"/>
                      <a:pt x="0" y="2047588"/>
                      <a:pt x="0" y="1993969"/>
                    </a:cubicBezTo>
                    <a:lnTo>
                      <a:pt x="0" y="97086"/>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8232" tIns="914654" rIns="78232" bIns="496443" numCol="1" spcCol="1270" anchor="ctr" anchorCtr="0">
                <a:noAutofit/>
              </a:bodyPr>
              <a:lstStyle/>
              <a:p>
                <a:pPr marL="0" lvl="0" indent="0" algn="ctr" defTabSz="488950">
                  <a:lnSpc>
                    <a:spcPct val="90000"/>
                  </a:lnSpc>
                  <a:spcBef>
                    <a:spcPct val="0"/>
                  </a:spcBef>
                  <a:spcAft>
                    <a:spcPct val="35000"/>
                  </a:spcAft>
                  <a:buNone/>
                </a:pPr>
                <a:endParaRPr lang="fr-CA" sz="1100" kern="1200" dirty="0"/>
              </a:p>
              <a:p>
                <a:pPr marL="0" lvl="0" indent="0" algn="ctr" defTabSz="488950">
                  <a:lnSpc>
                    <a:spcPct val="90000"/>
                  </a:lnSpc>
                  <a:spcBef>
                    <a:spcPct val="0"/>
                  </a:spcBef>
                  <a:spcAft>
                    <a:spcPct val="35000"/>
                  </a:spcAft>
                  <a:buNone/>
                </a:pPr>
                <a:endParaRPr lang="fr-CA" sz="1100" dirty="0"/>
              </a:p>
              <a:p>
                <a:pPr marL="0" lvl="0" indent="0" algn="ctr" defTabSz="488950">
                  <a:lnSpc>
                    <a:spcPct val="90000"/>
                  </a:lnSpc>
                  <a:spcBef>
                    <a:spcPct val="0"/>
                  </a:spcBef>
                  <a:spcAft>
                    <a:spcPct val="35000"/>
                  </a:spcAft>
                  <a:buNone/>
                </a:pPr>
                <a:r>
                  <a:rPr lang="fr-CA" sz="1100" kern="1200" dirty="0"/>
                  <a:t>Prévision</a:t>
                </a:r>
              </a:p>
            </p:txBody>
          </p:sp>
          <p:sp>
            <p:nvSpPr>
              <p:cNvPr id="53" name="Ellipse 52" descr="Intelligence artificielle avec un remplissage uni">
                <a:extLst>
                  <a:ext uri="{FF2B5EF4-FFF2-40B4-BE49-F238E27FC236}">
                    <a16:creationId xmlns:a16="http://schemas.microsoft.com/office/drawing/2014/main" id="{F6F75DFA-3DC3-7556-BF62-EB70B5AE799D}"/>
                  </a:ext>
                </a:extLst>
              </p:cNvPr>
              <p:cNvSpPr/>
              <p:nvPr/>
            </p:nvSpPr>
            <p:spPr>
              <a:xfrm>
                <a:off x="206008" y="4261398"/>
                <a:ext cx="696321" cy="696321"/>
              </a:xfrm>
              <a:prstGeom prst="ellipse">
                <a:avLst/>
              </a:prstGeom>
              <a:blipFill>
                <a:blip r:embed="rId44">
                  <a:extLst>
                    <a:ext uri="{96DAC541-7B7A-43D3-8B79-37D633B846F1}">
                      <asvg:svgBlip xmlns:asvg="http://schemas.microsoft.com/office/drawing/2016/SVG/main" r:embed="rId45"/>
                    </a:ext>
                  </a:extLst>
                </a:blip>
                <a:srcRect/>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grpSp>
        <p:grpSp>
          <p:nvGrpSpPr>
            <p:cNvPr id="9" name="Groupe 8">
              <a:extLst>
                <a:ext uri="{FF2B5EF4-FFF2-40B4-BE49-F238E27FC236}">
                  <a16:creationId xmlns:a16="http://schemas.microsoft.com/office/drawing/2014/main" id="{9E89D0E1-7DAA-9F87-C054-AA4F329C8362}"/>
                </a:ext>
              </a:extLst>
            </p:cNvPr>
            <p:cNvGrpSpPr/>
            <p:nvPr>
              <p:custDataLst>
                <p:tags r:id="rId5"/>
              </p:custDataLst>
            </p:nvPr>
          </p:nvGrpSpPr>
          <p:grpSpPr>
            <a:xfrm>
              <a:off x="1399259" y="3506286"/>
              <a:ext cx="970855" cy="1451133"/>
              <a:chOff x="1039524" y="4135935"/>
              <a:chExt cx="970855" cy="1451133"/>
            </a:xfrm>
          </p:grpSpPr>
          <p:sp>
            <p:nvSpPr>
              <p:cNvPr id="50" name="Forme libre : forme 49">
                <a:extLst>
                  <a:ext uri="{FF2B5EF4-FFF2-40B4-BE49-F238E27FC236}">
                    <a16:creationId xmlns:a16="http://schemas.microsoft.com/office/drawing/2014/main" id="{685E7D14-E59A-E097-840B-12915C710679}"/>
                  </a:ext>
                </a:extLst>
              </p:cNvPr>
              <p:cNvSpPr/>
              <p:nvPr/>
            </p:nvSpPr>
            <p:spPr>
              <a:xfrm>
                <a:off x="1039524" y="4135935"/>
                <a:ext cx="970855" cy="1451133"/>
              </a:xfrm>
              <a:custGeom>
                <a:avLst/>
                <a:gdLst>
                  <a:gd name="connsiteX0" fmla="*/ 0 w 970855"/>
                  <a:gd name="connsiteY0" fmla="*/ 97086 h 2091055"/>
                  <a:gd name="connsiteX1" fmla="*/ 97086 w 970855"/>
                  <a:gd name="connsiteY1" fmla="*/ 0 h 2091055"/>
                  <a:gd name="connsiteX2" fmla="*/ 873770 w 970855"/>
                  <a:gd name="connsiteY2" fmla="*/ 0 h 2091055"/>
                  <a:gd name="connsiteX3" fmla="*/ 970856 w 970855"/>
                  <a:gd name="connsiteY3" fmla="*/ 97086 h 2091055"/>
                  <a:gd name="connsiteX4" fmla="*/ 970855 w 970855"/>
                  <a:gd name="connsiteY4" fmla="*/ 1993970 h 2091055"/>
                  <a:gd name="connsiteX5" fmla="*/ 873769 w 970855"/>
                  <a:gd name="connsiteY5" fmla="*/ 2091056 h 2091055"/>
                  <a:gd name="connsiteX6" fmla="*/ 97086 w 970855"/>
                  <a:gd name="connsiteY6" fmla="*/ 2091055 h 2091055"/>
                  <a:gd name="connsiteX7" fmla="*/ 0 w 970855"/>
                  <a:gd name="connsiteY7" fmla="*/ 1993969 h 2091055"/>
                  <a:gd name="connsiteX8" fmla="*/ 0 w 970855"/>
                  <a:gd name="connsiteY8" fmla="*/ 97086 h 209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855" h="2091055">
                    <a:moveTo>
                      <a:pt x="0" y="97086"/>
                    </a:moveTo>
                    <a:cubicBezTo>
                      <a:pt x="0" y="43467"/>
                      <a:pt x="43467" y="0"/>
                      <a:pt x="97086" y="0"/>
                    </a:cubicBezTo>
                    <a:lnTo>
                      <a:pt x="873770" y="0"/>
                    </a:lnTo>
                    <a:cubicBezTo>
                      <a:pt x="927389" y="0"/>
                      <a:pt x="970856" y="43467"/>
                      <a:pt x="970856" y="97086"/>
                    </a:cubicBezTo>
                    <a:cubicBezTo>
                      <a:pt x="970856" y="729381"/>
                      <a:pt x="970855" y="1361675"/>
                      <a:pt x="970855" y="1993970"/>
                    </a:cubicBezTo>
                    <a:cubicBezTo>
                      <a:pt x="970855" y="2047589"/>
                      <a:pt x="927388" y="2091056"/>
                      <a:pt x="873769" y="2091056"/>
                    </a:cubicBezTo>
                    <a:lnTo>
                      <a:pt x="97086" y="2091055"/>
                    </a:lnTo>
                    <a:cubicBezTo>
                      <a:pt x="43467" y="2091055"/>
                      <a:pt x="0" y="2047588"/>
                      <a:pt x="0" y="1993969"/>
                    </a:cubicBezTo>
                    <a:lnTo>
                      <a:pt x="0" y="97086"/>
                    </a:lnTo>
                    <a:close/>
                  </a:path>
                </a:pathLst>
              </a:custGeom>
            </p:spPr>
            <p:style>
              <a:lnRef idx="2">
                <a:schemeClr val="lt1">
                  <a:hueOff val="0"/>
                  <a:satOff val="0"/>
                  <a:lumOff val="0"/>
                  <a:alphaOff val="0"/>
                </a:schemeClr>
              </a:lnRef>
              <a:fillRef idx="1">
                <a:schemeClr val="accent3">
                  <a:hueOff val="542120"/>
                  <a:satOff val="20000"/>
                  <a:lumOff val="-2941"/>
                  <a:alphaOff val="0"/>
                </a:schemeClr>
              </a:fillRef>
              <a:effectRef idx="0">
                <a:schemeClr val="accent3">
                  <a:hueOff val="542120"/>
                  <a:satOff val="20000"/>
                  <a:lumOff val="-2941"/>
                  <a:alphaOff val="0"/>
                </a:schemeClr>
              </a:effectRef>
              <a:fontRef idx="minor">
                <a:schemeClr val="lt1"/>
              </a:fontRef>
            </p:style>
            <p:txBody>
              <a:bodyPr spcFirstLastPara="0" vert="horz" wrap="square" lIns="78232" tIns="914654" rIns="78232" bIns="496443" numCol="1" spcCol="1270" anchor="ctr" anchorCtr="0">
                <a:noAutofit/>
              </a:bodyPr>
              <a:lstStyle/>
              <a:p>
                <a:pPr marL="0" lvl="0" indent="0" algn="ctr" defTabSz="488950">
                  <a:lnSpc>
                    <a:spcPct val="90000"/>
                  </a:lnSpc>
                  <a:spcBef>
                    <a:spcPct val="0"/>
                  </a:spcBef>
                  <a:spcAft>
                    <a:spcPct val="35000"/>
                  </a:spcAft>
                  <a:buNone/>
                </a:pPr>
                <a:endParaRPr lang="fr-CA" sz="1100" kern="1200" dirty="0"/>
              </a:p>
              <a:p>
                <a:pPr marL="0" lvl="0" indent="0" algn="ctr" defTabSz="488950">
                  <a:lnSpc>
                    <a:spcPct val="90000"/>
                  </a:lnSpc>
                  <a:spcBef>
                    <a:spcPct val="0"/>
                  </a:spcBef>
                  <a:spcAft>
                    <a:spcPct val="35000"/>
                  </a:spcAft>
                  <a:buNone/>
                </a:pPr>
                <a:endParaRPr lang="fr-CA" sz="1100" dirty="0"/>
              </a:p>
              <a:p>
                <a:pPr marL="0" lvl="0" indent="0" algn="ctr" defTabSz="488950">
                  <a:lnSpc>
                    <a:spcPct val="90000"/>
                  </a:lnSpc>
                  <a:spcBef>
                    <a:spcPct val="0"/>
                  </a:spcBef>
                  <a:spcAft>
                    <a:spcPct val="35000"/>
                  </a:spcAft>
                  <a:buNone/>
                </a:pPr>
                <a:r>
                  <a:rPr lang="fr-CA" sz="1100" kern="1200" dirty="0"/>
                  <a:t>Répartition</a:t>
                </a:r>
              </a:p>
            </p:txBody>
          </p:sp>
          <p:sp>
            <p:nvSpPr>
              <p:cNvPr id="51" name="Ellipse 50" descr="Bon inventaire avec un remplissage uni">
                <a:extLst>
                  <a:ext uri="{FF2B5EF4-FFF2-40B4-BE49-F238E27FC236}">
                    <a16:creationId xmlns:a16="http://schemas.microsoft.com/office/drawing/2014/main" id="{B29BDE65-3C0A-2A2D-E1D2-F226B83944C2}"/>
                  </a:ext>
                </a:extLst>
              </p:cNvPr>
              <p:cNvSpPr/>
              <p:nvPr/>
            </p:nvSpPr>
            <p:spPr>
              <a:xfrm>
                <a:off x="1176791" y="4261398"/>
                <a:ext cx="696321" cy="696321"/>
              </a:xfrm>
              <a:prstGeom prst="ellipse">
                <a:avLst/>
              </a:prstGeom>
              <a:blipFill>
                <a:blip r:embed="rId46">
                  <a:extLst>
                    <a:ext uri="{96DAC541-7B7A-43D3-8B79-37D633B846F1}">
                      <asvg:svgBlip xmlns:asvg="http://schemas.microsoft.com/office/drawing/2016/SVG/main" r:embed="rId47"/>
                    </a:ext>
                  </a:extLst>
                </a:blip>
                <a:srcRect/>
                <a:stretch>
                  <a:fillRect/>
                </a:stretch>
              </a:blipFill>
            </p:spPr>
            <p:style>
              <a:lnRef idx="2">
                <a:schemeClr val="lt1">
                  <a:hueOff val="0"/>
                  <a:satOff val="0"/>
                  <a:lumOff val="0"/>
                  <a:alphaOff val="0"/>
                </a:schemeClr>
              </a:lnRef>
              <a:fillRef idx="1">
                <a:scrgbClr r="0" g="0" b="0"/>
              </a:fillRef>
              <a:effectRef idx="0">
                <a:schemeClr val="accent3">
                  <a:tint val="50000"/>
                  <a:hueOff val="414847"/>
                  <a:satOff val="20000"/>
                  <a:lumOff val="397"/>
                  <a:alphaOff val="0"/>
                </a:schemeClr>
              </a:effectRef>
              <a:fontRef idx="minor">
                <a:schemeClr val="lt1">
                  <a:hueOff val="0"/>
                  <a:satOff val="0"/>
                  <a:lumOff val="0"/>
                  <a:alphaOff val="0"/>
                </a:schemeClr>
              </a:fontRef>
            </p:style>
          </p:sp>
        </p:grpSp>
        <p:grpSp>
          <p:nvGrpSpPr>
            <p:cNvPr id="10" name="Groupe 9">
              <a:extLst>
                <a:ext uri="{FF2B5EF4-FFF2-40B4-BE49-F238E27FC236}">
                  <a16:creationId xmlns:a16="http://schemas.microsoft.com/office/drawing/2014/main" id="{1DB52B0B-931D-B1C8-61AF-BF73B19AF0E5}"/>
                </a:ext>
              </a:extLst>
            </p:cNvPr>
            <p:cNvGrpSpPr/>
            <p:nvPr>
              <p:custDataLst>
                <p:tags r:id="rId6"/>
              </p:custDataLst>
            </p:nvPr>
          </p:nvGrpSpPr>
          <p:grpSpPr>
            <a:xfrm>
              <a:off x="4890915" y="7456"/>
              <a:ext cx="970855" cy="1451133"/>
              <a:chOff x="2386221" y="4135935"/>
              <a:chExt cx="970855" cy="1451133"/>
            </a:xfrm>
          </p:grpSpPr>
          <p:sp>
            <p:nvSpPr>
              <p:cNvPr id="48" name="Forme libre : forme 47">
                <a:extLst>
                  <a:ext uri="{FF2B5EF4-FFF2-40B4-BE49-F238E27FC236}">
                    <a16:creationId xmlns:a16="http://schemas.microsoft.com/office/drawing/2014/main" id="{E73F16C0-52C9-572D-6C55-F02C1B05FF39}"/>
                  </a:ext>
                </a:extLst>
              </p:cNvPr>
              <p:cNvSpPr/>
              <p:nvPr/>
            </p:nvSpPr>
            <p:spPr>
              <a:xfrm>
                <a:off x="2386221" y="4135935"/>
                <a:ext cx="970855" cy="1451133"/>
              </a:xfrm>
              <a:custGeom>
                <a:avLst/>
                <a:gdLst>
                  <a:gd name="connsiteX0" fmla="*/ 0 w 970855"/>
                  <a:gd name="connsiteY0" fmla="*/ 97086 h 2091055"/>
                  <a:gd name="connsiteX1" fmla="*/ 97086 w 970855"/>
                  <a:gd name="connsiteY1" fmla="*/ 0 h 2091055"/>
                  <a:gd name="connsiteX2" fmla="*/ 873770 w 970855"/>
                  <a:gd name="connsiteY2" fmla="*/ 0 h 2091055"/>
                  <a:gd name="connsiteX3" fmla="*/ 970856 w 970855"/>
                  <a:gd name="connsiteY3" fmla="*/ 97086 h 2091055"/>
                  <a:gd name="connsiteX4" fmla="*/ 970855 w 970855"/>
                  <a:gd name="connsiteY4" fmla="*/ 1993970 h 2091055"/>
                  <a:gd name="connsiteX5" fmla="*/ 873769 w 970855"/>
                  <a:gd name="connsiteY5" fmla="*/ 2091056 h 2091055"/>
                  <a:gd name="connsiteX6" fmla="*/ 97086 w 970855"/>
                  <a:gd name="connsiteY6" fmla="*/ 2091055 h 2091055"/>
                  <a:gd name="connsiteX7" fmla="*/ 0 w 970855"/>
                  <a:gd name="connsiteY7" fmla="*/ 1993969 h 2091055"/>
                  <a:gd name="connsiteX8" fmla="*/ 0 w 970855"/>
                  <a:gd name="connsiteY8" fmla="*/ 97086 h 209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855" h="2091055">
                    <a:moveTo>
                      <a:pt x="0" y="97086"/>
                    </a:moveTo>
                    <a:cubicBezTo>
                      <a:pt x="0" y="43467"/>
                      <a:pt x="43467" y="0"/>
                      <a:pt x="97086" y="0"/>
                    </a:cubicBezTo>
                    <a:lnTo>
                      <a:pt x="873770" y="0"/>
                    </a:lnTo>
                    <a:cubicBezTo>
                      <a:pt x="927389" y="0"/>
                      <a:pt x="970856" y="43467"/>
                      <a:pt x="970856" y="97086"/>
                    </a:cubicBezTo>
                    <a:cubicBezTo>
                      <a:pt x="970856" y="729381"/>
                      <a:pt x="970855" y="1361675"/>
                      <a:pt x="970855" y="1993970"/>
                    </a:cubicBezTo>
                    <a:cubicBezTo>
                      <a:pt x="970855" y="2047589"/>
                      <a:pt x="927388" y="2091056"/>
                      <a:pt x="873769" y="2091056"/>
                    </a:cubicBezTo>
                    <a:lnTo>
                      <a:pt x="97086" y="2091055"/>
                    </a:lnTo>
                    <a:cubicBezTo>
                      <a:pt x="43467" y="2091055"/>
                      <a:pt x="0" y="2047588"/>
                      <a:pt x="0" y="1993969"/>
                    </a:cubicBezTo>
                    <a:lnTo>
                      <a:pt x="0" y="97086"/>
                    </a:lnTo>
                    <a:close/>
                  </a:path>
                </a:pathLst>
              </a:custGeom>
            </p:spPr>
            <p:style>
              <a:lnRef idx="2">
                <a:schemeClr val="lt1">
                  <a:hueOff val="0"/>
                  <a:satOff val="0"/>
                  <a:lumOff val="0"/>
                  <a:alphaOff val="0"/>
                </a:schemeClr>
              </a:lnRef>
              <a:fillRef idx="1">
                <a:schemeClr val="accent3">
                  <a:hueOff val="1084240"/>
                  <a:satOff val="40000"/>
                  <a:lumOff val="-5882"/>
                  <a:alphaOff val="0"/>
                </a:schemeClr>
              </a:fillRef>
              <a:effectRef idx="0">
                <a:schemeClr val="accent3">
                  <a:hueOff val="1084240"/>
                  <a:satOff val="40000"/>
                  <a:lumOff val="-5882"/>
                  <a:alphaOff val="0"/>
                </a:schemeClr>
              </a:effectRef>
              <a:fontRef idx="minor">
                <a:schemeClr val="lt1"/>
              </a:fontRef>
            </p:style>
            <p:txBody>
              <a:bodyPr spcFirstLastPara="0" vert="horz" wrap="square" lIns="78232" tIns="914654" rIns="78232" bIns="496443" numCol="1" spcCol="1270" anchor="ctr" anchorCtr="0">
                <a:noAutofit/>
              </a:bodyPr>
              <a:lstStyle/>
              <a:p>
                <a:pPr marL="0" lvl="0" indent="0" algn="ctr" defTabSz="488950">
                  <a:lnSpc>
                    <a:spcPct val="90000"/>
                  </a:lnSpc>
                  <a:spcBef>
                    <a:spcPct val="0"/>
                  </a:spcBef>
                  <a:spcAft>
                    <a:spcPct val="35000"/>
                  </a:spcAft>
                  <a:buNone/>
                </a:pPr>
                <a:endParaRPr lang="fr-CA" sz="1100" kern="1200" dirty="0"/>
              </a:p>
              <a:p>
                <a:pPr marL="0" lvl="0" indent="0" algn="ctr" defTabSz="488950">
                  <a:lnSpc>
                    <a:spcPct val="90000"/>
                  </a:lnSpc>
                  <a:spcBef>
                    <a:spcPct val="0"/>
                  </a:spcBef>
                  <a:spcAft>
                    <a:spcPct val="35000"/>
                  </a:spcAft>
                  <a:buNone/>
                </a:pPr>
                <a:endParaRPr lang="fr-CA" sz="1100" dirty="0"/>
              </a:p>
              <a:p>
                <a:pPr marL="0" lvl="0" indent="0" algn="ctr" defTabSz="488950">
                  <a:lnSpc>
                    <a:spcPct val="90000"/>
                  </a:lnSpc>
                  <a:spcBef>
                    <a:spcPct val="0"/>
                  </a:spcBef>
                  <a:spcAft>
                    <a:spcPct val="35000"/>
                  </a:spcAft>
                  <a:buNone/>
                </a:pPr>
                <a:r>
                  <a:rPr lang="fr-CA" sz="1100" kern="1200" dirty="0"/>
                  <a:t>Réalisation</a:t>
                </a:r>
              </a:p>
            </p:txBody>
          </p:sp>
          <p:sp>
            <p:nvSpPr>
              <p:cNvPr id="49" name="Ellipse 48" descr="Classe avec un remplissage uni">
                <a:extLst>
                  <a:ext uri="{FF2B5EF4-FFF2-40B4-BE49-F238E27FC236}">
                    <a16:creationId xmlns:a16="http://schemas.microsoft.com/office/drawing/2014/main" id="{5FA23D5A-F0F8-4D68-AC50-52EF134042AB}"/>
                  </a:ext>
                </a:extLst>
              </p:cNvPr>
              <p:cNvSpPr/>
              <p:nvPr/>
            </p:nvSpPr>
            <p:spPr>
              <a:xfrm>
                <a:off x="2523488" y="4261398"/>
                <a:ext cx="696321" cy="696321"/>
              </a:xfrm>
              <a:prstGeom prst="ellipse">
                <a:avLst/>
              </a:prstGeom>
              <a:blipFill>
                <a:blip r:embed="rId48" cstate="email">
                  <a:extLst>
                    <a:ext uri="{28A0092B-C50C-407E-A947-70E740481C1C}">
                      <a14:useLocalDpi xmlns:a14="http://schemas.microsoft.com/office/drawing/2010/main" val="0"/>
                    </a:ext>
                    <a:ext uri="{96DAC541-7B7A-43D3-8B79-37D633B846F1}">
                      <asvg:svgBlip xmlns:asvg="http://schemas.microsoft.com/office/drawing/2016/SVG/main" r:embed="rId49"/>
                    </a:ext>
                  </a:extLst>
                </a:blip>
                <a:srcRect/>
                <a:stretch>
                  <a:fillRect/>
                </a:stretch>
              </a:blipFill>
            </p:spPr>
            <p:style>
              <a:lnRef idx="2">
                <a:schemeClr val="lt1">
                  <a:hueOff val="0"/>
                  <a:satOff val="0"/>
                  <a:lumOff val="0"/>
                  <a:alphaOff val="0"/>
                </a:schemeClr>
              </a:lnRef>
              <a:fillRef idx="1">
                <a:scrgbClr r="0" g="0" b="0"/>
              </a:fillRef>
              <a:effectRef idx="0">
                <a:schemeClr val="accent3">
                  <a:tint val="50000"/>
                  <a:hueOff val="829694"/>
                  <a:satOff val="40000"/>
                  <a:lumOff val="793"/>
                  <a:alphaOff val="0"/>
                </a:schemeClr>
              </a:effectRef>
              <a:fontRef idx="minor">
                <a:schemeClr val="lt1">
                  <a:hueOff val="0"/>
                  <a:satOff val="0"/>
                  <a:lumOff val="0"/>
                  <a:alphaOff val="0"/>
                </a:schemeClr>
              </a:fontRef>
            </p:style>
          </p:sp>
        </p:grpSp>
        <p:grpSp>
          <p:nvGrpSpPr>
            <p:cNvPr id="11" name="Groupe 10">
              <a:extLst>
                <a:ext uri="{FF2B5EF4-FFF2-40B4-BE49-F238E27FC236}">
                  <a16:creationId xmlns:a16="http://schemas.microsoft.com/office/drawing/2014/main" id="{7582E581-617C-9DE6-F28A-94A58E01D5EF}"/>
                </a:ext>
              </a:extLst>
            </p:cNvPr>
            <p:cNvGrpSpPr/>
            <p:nvPr>
              <p:custDataLst>
                <p:tags r:id="rId7"/>
              </p:custDataLst>
            </p:nvPr>
          </p:nvGrpSpPr>
          <p:grpSpPr>
            <a:xfrm>
              <a:off x="7576899" y="3506286"/>
              <a:ext cx="970855" cy="1451133"/>
              <a:chOff x="7275887" y="4135935"/>
              <a:chExt cx="970855" cy="1451133"/>
            </a:xfrm>
          </p:grpSpPr>
          <p:sp>
            <p:nvSpPr>
              <p:cNvPr id="46" name="Forme libre : forme 45">
                <a:extLst>
                  <a:ext uri="{FF2B5EF4-FFF2-40B4-BE49-F238E27FC236}">
                    <a16:creationId xmlns:a16="http://schemas.microsoft.com/office/drawing/2014/main" id="{A686FAA8-C8A1-B6E1-68B3-96E1764D9DE6}"/>
                  </a:ext>
                </a:extLst>
              </p:cNvPr>
              <p:cNvSpPr/>
              <p:nvPr/>
            </p:nvSpPr>
            <p:spPr>
              <a:xfrm>
                <a:off x="7275887" y="4135935"/>
                <a:ext cx="970855" cy="1451133"/>
              </a:xfrm>
              <a:custGeom>
                <a:avLst/>
                <a:gdLst>
                  <a:gd name="connsiteX0" fmla="*/ 0 w 970855"/>
                  <a:gd name="connsiteY0" fmla="*/ 97086 h 2091055"/>
                  <a:gd name="connsiteX1" fmla="*/ 97086 w 970855"/>
                  <a:gd name="connsiteY1" fmla="*/ 0 h 2091055"/>
                  <a:gd name="connsiteX2" fmla="*/ 873770 w 970855"/>
                  <a:gd name="connsiteY2" fmla="*/ 0 h 2091055"/>
                  <a:gd name="connsiteX3" fmla="*/ 970856 w 970855"/>
                  <a:gd name="connsiteY3" fmla="*/ 97086 h 2091055"/>
                  <a:gd name="connsiteX4" fmla="*/ 970855 w 970855"/>
                  <a:gd name="connsiteY4" fmla="*/ 1993970 h 2091055"/>
                  <a:gd name="connsiteX5" fmla="*/ 873769 w 970855"/>
                  <a:gd name="connsiteY5" fmla="*/ 2091056 h 2091055"/>
                  <a:gd name="connsiteX6" fmla="*/ 97086 w 970855"/>
                  <a:gd name="connsiteY6" fmla="*/ 2091055 h 2091055"/>
                  <a:gd name="connsiteX7" fmla="*/ 0 w 970855"/>
                  <a:gd name="connsiteY7" fmla="*/ 1993969 h 2091055"/>
                  <a:gd name="connsiteX8" fmla="*/ 0 w 970855"/>
                  <a:gd name="connsiteY8" fmla="*/ 97086 h 209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855" h="2091055">
                    <a:moveTo>
                      <a:pt x="0" y="97086"/>
                    </a:moveTo>
                    <a:cubicBezTo>
                      <a:pt x="0" y="43467"/>
                      <a:pt x="43467" y="0"/>
                      <a:pt x="97086" y="0"/>
                    </a:cubicBezTo>
                    <a:lnTo>
                      <a:pt x="873770" y="0"/>
                    </a:lnTo>
                    <a:cubicBezTo>
                      <a:pt x="927389" y="0"/>
                      <a:pt x="970856" y="43467"/>
                      <a:pt x="970856" y="97086"/>
                    </a:cubicBezTo>
                    <a:cubicBezTo>
                      <a:pt x="970856" y="729381"/>
                      <a:pt x="970855" y="1361675"/>
                      <a:pt x="970855" y="1993970"/>
                    </a:cubicBezTo>
                    <a:cubicBezTo>
                      <a:pt x="970855" y="2047589"/>
                      <a:pt x="927388" y="2091056"/>
                      <a:pt x="873769" y="2091056"/>
                    </a:cubicBezTo>
                    <a:lnTo>
                      <a:pt x="97086" y="2091055"/>
                    </a:lnTo>
                    <a:cubicBezTo>
                      <a:pt x="43467" y="2091055"/>
                      <a:pt x="0" y="2047588"/>
                      <a:pt x="0" y="1993969"/>
                    </a:cubicBezTo>
                    <a:lnTo>
                      <a:pt x="0" y="97086"/>
                    </a:lnTo>
                    <a:close/>
                  </a:path>
                </a:pathLst>
              </a:custGeom>
            </p:spPr>
            <p:style>
              <a:lnRef idx="2">
                <a:schemeClr val="lt1">
                  <a:hueOff val="0"/>
                  <a:satOff val="0"/>
                  <a:lumOff val="0"/>
                  <a:alphaOff val="0"/>
                </a:schemeClr>
              </a:lnRef>
              <a:fillRef idx="1">
                <a:schemeClr val="accent3">
                  <a:hueOff val="2168479"/>
                  <a:satOff val="80000"/>
                  <a:lumOff val="-11765"/>
                  <a:alphaOff val="0"/>
                </a:schemeClr>
              </a:fillRef>
              <a:effectRef idx="0">
                <a:schemeClr val="accent3">
                  <a:hueOff val="2168479"/>
                  <a:satOff val="80000"/>
                  <a:lumOff val="-11765"/>
                  <a:alphaOff val="0"/>
                </a:schemeClr>
              </a:effectRef>
              <a:fontRef idx="minor">
                <a:schemeClr val="lt1"/>
              </a:fontRef>
            </p:style>
            <p:txBody>
              <a:bodyPr spcFirstLastPara="0" vert="horz" wrap="square" lIns="78232" tIns="914654" rIns="78232" bIns="496443" numCol="1" spcCol="1270" anchor="ctr" anchorCtr="0">
                <a:noAutofit/>
              </a:bodyPr>
              <a:lstStyle/>
              <a:p>
                <a:pPr marL="0" lvl="0" indent="0" algn="ctr" defTabSz="488950">
                  <a:lnSpc>
                    <a:spcPct val="90000"/>
                  </a:lnSpc>
                  <a:spcBef>
                    <a:spcPct val="0"/>
                  </a:spcBef>
                  <a:spcAft>
                    <a:spcPct val="35000"/>
                  </a:spcAft>
                  <a:buNone/>
                </a:pPr>
                <a:endParaRPr lang="fr-CA" sz="1100" kern="1200" dirty="0"/>
              </a:p>
              <a:p>
                <a:pPr marL="0" lvl="0" indent="0" algn="ctr" defTabSz="488950">
                  <a:lnSpc>
                    <a:spcPct val="90000"/>
                  </a:lnSpc>
                  <a:spcBef>
                    <a:spcPct val="0"/>
                  </a:spcBef>
                  <a:spcAft>
                    <a:spcPct val="35000"/>
                  </a:spcAft>
                  <a:buNone/>
                </a:pPr>
                <a:endParaRPr lang="fr-CA" sz="1100" dirty="0"/>
              </a:p>
              <a:p>
                <a:pPr marL="0" lvl="0" indent="0" algn="ctr" defTabSz="488950">
                  <a:lnSpc>
                    <a:spcPct val="90000"/>
                  </a:lnSpc>
                  <a:spcBef>
                    <a:spcPct val="0"/>
                  </a:spcBef>
                  <a:spcAft>
                    <a:spcPct val="35000"/>
                  </a:spcAft>
                  <a:buNone/>
                </a:pPr>
                <a:r>
                  <a:rPr lang="fr-CA" sz="1100" kern="1200" dirty="0"/>
                  <a:t>Bilan</a:t>
                </a:r>
              </a:p>
            </p:txBody>
          </p:sp>
          <p:sp>
            <p:nvSpPr>
              <p:cNvPr id="47" name="Ellipse 46" descr="Presse-papiers vérifié avec un remplissage uni">
                <a:extLst>
                  <a:ext uri="{FF2B5EF4-FFF2-40B4-BE49-F238E27FC236}">
                    <a16:creationId xmlns:a16="http://schemas.microsoft.com/office/drawing/2014/main" id="{3F5FC496-D8EA-712A-E09A-4E970AC7295A}"/>
                  </a:ext>
                </a:extLst>
              </p:cNvPr>
              <p:cNvSpPr/>
              <p:nvPr/>
            </p:nvSpPr>
            <p:spPr>
              <a:xfrm>
                <a:off x="7413154" y="4261398"/>
                <a:ext cx="696321" cy="696321"/>
              </a:xfrm>
              <a:prstGeom prst="ellipse">
                <a:avLst/>
              </a:prstGeom>
              <a:blipFill>
                <a:blip r:embed="rId50" cstate="email">
                  <a:extLst>
                    <a:ext uri="{28A0092B-C50C-407E-A947-70E740481C1C}">
                      <a14:useLocalDpi xmlns:a14="http://schemas.microsoft.com/office/drawing/2010/main" val="0"/>
                    </a:ext>
                    <a:ext uri="{96DAC541-7B7A-43D3-8B79-37D633B846F1}">
                      <asvg:svgBlip xmlns:asvg="http://schemas.microsoft.com/office/drawing/2016/SVG/main" r:embed="rId51"/>
                    </a:ext>
                  </a:extLst>
                </a:blip>
                <a:srcRect/>
                <a:stretch>
                  <a:fillRect/>
                </a:stretch>
              </a:blipFill>
            </p:spPr>
            <p:style>
              <a:lnRef idx="2">
                <a:schemeClr val="lt1">
                  <a:hueOff val="0"/>
                  <a:satOff val="0"/>
                  <a:lumOff val="0"/>
                  <a:alphaOff val="0"/>
                </a:schemeClr>
              </a:lnRef>
              <a:fillRef idx="1">
                <a:scrgbClr r="0" g="0" b="0"/>
              </a:fillRef>
              <a:effectRef idx="0">
                <a:schemeClr val="accent3">
                  <a:tint val="50000"/>
                  <a:hueOff val="1659389"/>
                  <a:satOff val="80000"/>
                  <a:lumOff val="1586"/>
                  <a:alphaOff val="0"/>
                </a:schemeClr>
              </a:effectRef>
              <a:fontRef idx="minor">
                <a:schemeClr val="lt1">
                  <a:hueOff val="0"/>
                  <a:satOff val="0"/>
                  <a:lumOff val="0"/>
                  <a:alphaOff val="0"/>
                </a:schemeClr>
              </a:fontRef>
            </p:style>
          </p:sp>
        </p:grpSp>
        <p:grpSp>
          <p:nvGrpSpPr>
            <p:cNvPr id="13" name="Groupe 12">
              <a:extLst>
                <a:ext uri="{FF2B5EF4-FFF2-40B4-BE49-F238E27FC236}">
                  <a16:creationId xmlns:a16="http://schemas.microsoft.com/office/drawing/2014/main" id="{C0AE6662-5EDE-5D3E-AECE-271D98FA76B5}"/>
                </a:ext>
              </a:extLst>
            </p:cNvPr>
            <p:cNvGrpSpPr/>
            <p:nvPr>
              <p:custDataLst>
                <p:tags r:id="rId8"/>
              </p:custDataLst>
            </p:nvPr>
          </p:nvGrpSpPr>
          <p:grpSpPr>
            <a:xfrm>
              <a:off x="3849940" y="3506285"/>
              <a:ext cx="1105307" cy="1451133"/>
              <a:chOff x="3640671" y="4135935"/>
              <a:chExt cx="1105307" cy="1451133"/>
            </a:xfrm>
          </p:grpSpPr>
          <p:sp>
            <p:nvSpPr>
              <p:cNvPr id="44" name="Forme libre : forme 43">
                <a:extLst>
                  <a:ext uri="{FF2B5EF4-FFF2-40B4-BE49-F238E27FC236}">
                    <a16:creationId xmlns:a16="http://schemas.microsoft.com/office/drawing/2014/main" id="{7035674A-AEDF-56D5-AD02-EAEEAD448DFB}"/>
                  </a:ext>
                </a:extLst>
              </p:cNvPr>
              <p:cNvSpPr/>
              <p:nvPr/>
            </p:nvSpPr>
            <p:spPr>
              <a:xfrm>
                <a:off x="3640671" y="4135935"/>
                <a:ext cx="1105307" cy="1451133"/>
              </a:xfrm>
              <a:custGeom>
                <a:avLst/>
                <a:gdLst>
                  <a:gd name="connsiteX0" fmla="*/ 0 w 970855"/>
                  <a:gd name="connsiteY0" fmla="*/ 97086 h 2091055"/>
                  <a:gd name="connsiteX1" fmla="*/ 97086 w 970855"/>
                  <a:gd name="connsiteY1" fmla="*/ 0 h 2091055"/>
                  <a:gd name="connsiteX2" fmla="*/ 873770 w 970855"/>
                  <a:gd name="connsiteY2" fmla="*/ 0 h 2091055"/>
                  <a:gd name="connsiteX3" fmla="*/ 970856 w 970855"/>
                  <a:gd name="connsiteY3" fmla="*/ 97086 h 2091055"/>
                  <a:gd name="connsiteX4" fmla="*/ 970855 w 970855"/>
                  <a:gd name="connsiteY4" fmla="*/ 1993970 h 2091055"/>
                  <a:gd name="connsiteX5" fmla="*/ 873769 w 970855"/>
                  <a:gd name="connsiteY5" fmla="*/ 2091056 h 2091055"/>
                  <a:gd name="connsiteX6" fmla="*/ 97086 w 970855"/>
                  <a:gd name="connsiteY6" fmla="*/ 2091055 h 2091055"/>
                  <a:gd name="connsiteX7" fmla="*/ 0 w 970855"/>
                  <a:gd name="connsiteY7" fmla="*/ 1993969 h 2091055"/>
                  <a:gd name="connsiteX8" fmla="*/ 0 w 970855"/>
                  <a:gd name="connsiteY8" fmla="*/ 97086 h 209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855" h="2091055">
                    <a:moveTo>
                      <a:pt x="0" y="97086"/>
                    </a:moveTo>
                    <a:cubicBezTo>
                      <a:pt x="0" y="43467"/>
                      <a:pt x="43467" y="0"/>
                      <a:pt x="97086" y="0"/>
                    </a:cubicBezTo>
                    <a:lnTo>
                      <a:pt x="873770" y="0"/>
                    </a:lnTo>
                    <a:cubicBezTo>
                      <a:pt x="927389" y="0"/>
                      <a:pt x="970856" y="43467"/>
                      <a:pt x="970856" y="97086"/>
                    </a:cubicBezTo>
                    <a:cubicBezTo>
                      <a:pt x="970856" y="729381"/>
                      <a:pt x="970855" y="1361675"/>
                      <a:pt x="970855" y="1993970"/>
                    </a:cubicBezTo>
                    <a:cubicBezTo>
                      <a:pt x="970855" y="2047589"/>
                      <a:pt x="927388" y="2091056"/>
                      <a:pt x="873769" y="2091056"/>
                    </a:cubicBezTo>
                    <a:lnTo>
                      <a:pt x="97086" y="2091055"/>
                    </a:lnTo>
                    <a:cubicBezTo>
                      <a:pt x="43467" y="2091055"/>
                      <a:pt x="0" y="2047588"/>
                      <a:pt x="0" y="1993969"/>
                    </a:cubicBezTo>
                    <a:lnTo>
                      <a:pt x="0" y="97086"/>
                    </a:lnTo>
                    <a:close/>
                  </a:path>
                </a:pathLst>
              </a:custGeom>
            </p:spPr>
            <p:style>
              <a:lnRef idx="2">
                <a:schemeClr val="lt1">
                  <a:hueOff val="0"/>
                  <a:satOff val="0"/>
                  <a:lumOff val="0"/>
                  <a:alphaOff val="0"/>
                </a:schemeClr>
              </a:lnRef>
              <a:fillRef idx="1">
                <a:schemeClr val="accent3">
                  <a:hueOff val="1626359"/>
                  <a:satOff val="60000"/>
                  <a:lumOff val="-8824"/>
                  <a:alphaOff val="0"/>
                </a:schemeClr>
              </a:fillRef>
              <a:effectRef idx="0">
                <a:schemeClr val="accent3">
                  <a:hueOff val="1626359"/>
                  <a:satOff val="60000"/>
                  <a:lumOff val="-8824"/>
                  <a:alphaOff val="0"/>
                </a:schemeClr>
              </a:effectRef>
              <a:fontRef idx="minor">
                <a:schemeClr val="lt1"/>
              </a:fontRef>
            </p:style>
            <p:txBody>
              <a:bodyPr spcFirstLastPara="0" vert="horz" wrap="square" lIns="78232" tIns="914654" rIns="78232" bIns="496443" numCol="1" spcCol="1270" anchor="ctr" anchorCtr="0">
                <a:noAutofit/>
              </a:bodyPr>
              <a:lstStyle/>
              <a:p>
                <a:pPr marL="0" lvl="0" indent="0" algn="ctr" defTabSz="488950">
                  <a:lnSpc>
                    <a:spcPct val="90000"/>
                  </a:lnSpc>
                  <a:spcBef>
                    <a:spcPct val="0"/>
                  </a:spcBef>
                  <a:spcAft>
                    <a:spcPct val="35000"/>
                  </a:spcAft>
                  <a:buNone/>
                </a:pPr>
                <a:endParaRPr lang="fr-CA" sz="1100" kern="1200" dirty="0"/>
              </a:p>
              <a:p>
                <a:pPr marL="0" lvl="0" indent="0" algn="ctr" defTabSz="488950">
                  <a:lnSpc>
                    <a:spcPct val="90000"/>
                  </a:lnSpc>
                  <a:spcBef>
                    <a:spcPct val="0"/>
                  </a:spcBef>
                  <a:spcAft>
                    <a:spcPct val="35000"/>
                  </a:spcAft>
                  <a:buNone/>
                </a:pPr>
                <a:endParaRPr lang="fr-CA" sz="1100" dirty="0"/>
              </a:p>
              <a:p>
                <a:pPr marL="0" lvl="0" indent="0" algn="ctr" defTabSz="488950">
                  <a:lnSpc>
                    <a:spcPct val="90000"/>
                  </a:lnSpc>
                  <a:spcBef>
                    <a:spcPct val="0"/>
                  </a:spcBef>
                  <a:spcAft>
                    <a:spcPct val="35000"/>
                  </a:spcAft>
                  <a:buNone/>
                </a:pPr>
                <a:r>
                  <a:rPr lang="fr-CA" sz="1100" kern="1200" dirty="0"/>
                  <a:t>Ajustements</a:t>
                </a:r>
              </a:p>
            </p:txBody>
          </p:sp>
          <p:sp>
            <p:nvSpPr>
              <p:cNvPr id="45" name="Ellipse 44" descr="Boulier avec un remplissage uni">
                <a:extLst>
                  <a:ext uri="{FF2B5EF4-FFF2-40B4-BE49-F238E27FC236}">
                    <a16:creationId xmlns:a16="http://schemas.microsoft.com/office/drawing/2014/main" id="{651B3E6E-D291-9F93-BE50-60EC66A4AE51}"/>
                  </a:ext>
                </a:extLst>
              </p:cNvPr>
              <p:cNvSpPr/>
              <p:nvPr/>
            </p:nvSpPr>
            <p:spPr>
              <a:xfrm>
                <a:off x="3823430" y="4261399"/>
                <a:ext cx="696321" cy="696321"/>
              </a:xfrm>
              <a:prstGeom prst="ellipse">
                <a:avLst/>
              </a:prstGeom>
              <a:blipFill>
                <a:blip r:embed="rId52">
                  <a:extLst>
                    <a:ext uri="{96DAC541-7B7A-43D3-8B79-37D633B846F1}">
                      <asvg:svgBlip xmlns:asvg="http://schemas.microsoft.com/office/drawing/2016/SVG/main" r:embed="rId53"/>
                    </a:ext>
                  </a:extLst>
                </a:blip>
                <a:srcRect/>
                <a:stretch>
                  <a:fillRect/>
                </a:stretch>
              </a:blipFill>
            </p:spPr>
            <p:style>
              <a:lnRef idx="2">
                <a:schemeClr val="lt1">
                  <a:hueOff val="0"/>
                  <a:satOff val="0"/>
                  <a:lumOff val="0"/>
                  <a:alphaOff val="0"/>
                </a:schemeClr>
              </a:lnRef>
              <a:fillRef idx="1">
                <a:scrgbClr r="0" g="0" b="0"/>
              </a:fillRef>
              <a:effectRef idx="0">
                <a:schemeClr val="accent3">
                  <a:tint val="50000"/>
                  <a:hueOff val="1244542"/>
                  <a:satOff val="60000"/>
                  <a:lumOff val="1190"/>
                  <a:alphaOff val="0"/>
                </a:schemeClr>
              </a:effectRef>
              <a:fontRef idx="minor">
                <a:schemeClr val="lt1">
                  <a:hueOff val="0"/>
                  <a:satOff val="0"/>
                  <a:lumOff val="0"/>
                  <a:alphaOff val="0"/>
                </a:schemeClr>
              </a:fontRef>
            </p:style>
          </p:sp>
        </p:grpSp>
        <p:sp>
          <p:nvSpPr>
            <p:cNvPr id="14" name="Accolade fermante 13">
              <a:extLst>
                <a:ext uri="{FF2B5EF4-FFF2-40B4-BE49-F238E27FC236}">
                  <a16:creationId xmlns:a16="http://schemas.microsoft.com/office/drawing/2014/main" id="{38F4FD69-B758-51B0-931D-793D820B11B9}"/>
                </a:ext>
              </a:extLst>
            </p:cNvPr>
            <p:cNvSpPr/>
            <p:nvPr>
              <p:custDataLst>
                <p:tags r:id="rId9"/>
              </p:custDataLst>
            </p:nvPr>
          </p:nvSpPr>
          <p:spPr>
            <a:xfrm rot="5400000">
              <a:off x="8032223" y="1258970"/>
              <a:ext cx="237614" cy="3527531"/>
            </a:xfrm>
            <a:prstGeom prst="rightBrace">
              <a:avLst>
                <a:gd name="adj1" fmla="val 0"/>
                <a:gd name="adj2" fmla="val 51305"/>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grpSp>
          <p:nvGrpSpPr>
            <p:cNvPr id="15" name="Groupe 14">
              <a:extLst>
                <a:ext uri="{FF2B5EF4-FFF2-40B4-BE49-F238E27FC236}">
                  <a16:creationId xmlns:a16="http://schemas.microsoft.com/office/drawing/2014/main" id="{C0C31DA9-1CB5-EBA0-D5C5-A943EE5A2138}"/>
                </a:ext>
              </a:extLst>
            </p:cNvPr>
            <p:cNvGrpSpPr/>
            <p:nvPr>
              <p:custDataLst>
                <p:tags r:id="rId10"/>
              </p:custDataLst>
            </p:nvPr>
          </p:nvGrpSpPr>
          <p:grpSpPr>
            <a:xfrm>
              <a:off x="9958941" y="3506286"/>
              <a:ext cx="1105306" cy="1451133"/>
              <a:chOff x="9599206" y="4135935"/>
              <a:chExt cx="970855" cy="1451133"/>
            </a:xfrm>
          </p:grpSpPr>
          <p:sp>
            <p:nvSpPr>
              <p:cNvPr id="42" name="Forme libre : forme 41">
                <a:extLst>
                  <a:ext uri="{FF2B5EF4-FFF2-40B4-BE49-F238E27FC236}">
                    <a16:creationId xmlns:a16="http://schemas.microsoft.com/office/drawing/2014/main" id="{8C991A9A-2388-7793-491D-39D0B13CF09A}"/>
                  </a:ext>
                </a:extLst>
              </p:cNvPr>
              <p:cNvSpPr/>
              <p:nvPr/>
            </p:nvSpPr>
            <p:spPr>
              <a:xfrm>
                <a:off x="9599206" y="4135935"/>
                <a:ext cx="970855" cy="1451133"/>
              </a:xfrm>
              <a:custGeom>
                <a:avLst/>
                <a:gdLst>
                  <a:gd name="connsiteX0" fmla="*/ 0 w 970855"/>
                  <a:gd name="connsiteY0" fmla="*/ 97086 h 2091055"/>
                  <a:gd name="connsiteX1" fmla="*/ 97086 w 970855"/>
                  <a:gd name="connsiteY1" fmla="*/ 0 h 2091055"/>
                  <a:gd name="connsiteX2" fmla="*/ 873770 w 970855"/>
                  <a:gd name="connsiteY2" fmla="*/ 0 h 2091055"/>
                  <a:gd name="connsiteX3" fmla="*/ 970856 w 970855"/>
                  <a:gd name="connsiteY3" fmla="*/ 97086 h 2091055"/>
                  <a:gd name="connsiteX4" fmla="*/ 970855 w 970855"/>
                  <a:gd name="connsiteY4" fmla="*/ 1993970 h 2091055"/>
                  <a:gd name="connsiteX5" fmla="*/ 873769 w 970855"/>
                  <a:gd name="connsiteY5" fmla="*/ 2091056 h 2091055"/>
                  <a:gd name="connsiteX6" fmla="*/ 97086 w 970855"/>
                  <a:gd name="connsiteY6" fmla="*/ 2091055 h 2091055"/>
                  <a:gd name="connsiteX7" fmla="*/ 0 w 970855"/>
                  <a:gd name="connsiteY7" fmla="*/ 1993969 h 2091055"/>
                  <a:gd name="connsiteX8" fmla="*/ 0 w 970855"/>
                  <a:gd name="connsiteY8" fmla="*/ 97086 h 209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855" h="2091055">
                    <a:moveTo>
                      <a:pt x="0" y="97086"/>
                    </a:moveTo>
                    <a:cubicBezTo>
                      <a:pt x="0" y="43467"/>
                      <a:pt x="43467" y="0"/>
                      <a:pt x="97086" y="0"/>
                    </a:cubicBezTo>
                    <a:lnTo>
                      <a:pt x="873770" y="0"/>
                    </a:lnTo>
                    <a:cubicBezTo>
                      <a:pt x="927389" y="0"/>
                      <a:pt x="970856" y="43467"/>
                      <a:pt x="970856" y="97086"/>
                    </a:cubicBezTo>
                    <a:cubicBezTo>
                      <a:pt x="970856" y="729381"/>
                      <a:pt x="970855" y="1361675"/>
                      <a:pt x="970855" y="1993970"/>
                    </a:cubicBezTo>
                    <a:cubicBezTo>
                      <a:pt x="970855" y="2047589"/>
                      <a:pt x="927388" y="2091056"/>
                      <a:pt x="873769" y="2091056"/>
                    </a:cubicBezTo>
                    <a:lnTo>
                      <a:pt x="97086" y="2091055"/>
                    </a:lnTo>
                    <a:cubicBezTo>
                      <a:pt x="43467" y="2091055"/>
                      <a:pt x="0" y="2047588"/>
                      <a:pt x="0" y="1993969"/>
                    </a:cubicBezTo>
                    <a:lnTo>
                      <a:pt x="0" y="97086"/>
                    </a:lnTo>
                    <a:close/>
                  </a:path>
                </a:pathLst>
              </a:custGeom>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78232" tIns="914654" rIns="78232" bIns="496443" numCol="1" spcCol="1270" anchor="ctr" anchorCtr="0">
                <a:noAutofit/>
              </a:bodyPr>
              <a:lstStyle/>
              <a:p>
                <a:pPr marL="0" lvl="0" indent="0" algn="ctr" defTabSz="488950">
                  <a:lnSpc>
                    <a:spcPct val="90000"/>
                  </a:lnSpc>
                  <a:spcBef>
                    <a:spcPct val="0"/>
                  </a:spcBef>
                  <a:spcAft>
                    <a:spcPct val="35000"/>
                  </a:spcAft>
                  <a:buNone/>
                </a:pPr>
                <a:endParaRPr lang="fr-CA" sz="1100" kern="1200" dirty="0"/>
              </a:p>
              <a:p>
                <a:pPr marL="0" lvl="0" indent="0" algn="ctr" defTabSz="488950">
                  <a:lnSpc>
                    <a:spcPct val="90000"/>
                  </a:lnSpc>
                  <a:spcBef>
                    <a:spcPct val="0"/>
                  </a:spcBef>
                  <a:spcAft>
                    <a:spcPct val="35000"/>
                  </a:spcAft>
                  <a:buNone/>
                </a:pPr>
                <a:endParaRPr lang="fr-CA" sz="1100" dirty="0"/>
              </a:p>
              <a:p>
                <a:pPr marL="0" lvl="0" indent="0" algn="ctr" defTabSz="488950">
                  <a:lnSpc>
                    <a:spcPct val="90000"/>
                  </a:lnSpc>
                  <a:spcBef>
                    <a:spcPct val="0"/>
                  </a:spcBef>
                  <a:spcAft>
                    <a:spcPct val="35000"/>
                  </a:spcAft>
                  <a:buNone/>
                </a:pPr>
                <a:r>
                  <a:rPr lang="fr-CA" sz="1100" kern="1200" dirty="0"/>
                  <a:t>Confirmation</a:t>
                </a:r>
              </a:p>
            </p:txBody>
          </p:sp>
          <p:sp>
            <p:nvSpPr>
              <p:cNvPr id="43" name="Ellipse 42" descr="Loupe avec un remplissage uni">
                <a:extLst>
                  <a:ext uri="{FF2B5EF4-FFF2-40B4-BE49-F238E27FC236}">
                    <a16:creationId xmlns:a16="http://schemas.microsoft.com/office/drawing/2014/main" id="{9E32B478-6E09-3FB7-D187-C2918A8780DC}"/>
                  </a:ext>
                </a:extLst>
              </p:cNvPr>
              <p:cNvSpPr/>
              <p:nvPr/>
            </p:nvSpPr>
            <p:spPr>
              <a:xfrm>
                <a:off x="9757033" y="4271818"/>
                <a:ext cx="655199" cy="696321"/>
              </a:xfrm>
              <a:prstGeom prst="ellipse">
                <a:avLst/>
              </a:prstGeom>
              <a:blipFill>
                <a:blip r:embed="rId54">
                  <a:extLst>
                    <a:ext uri="{96DAC541-7B7A-43D3-8B79-37D633B846F1}">
                      <asvg:svgBlip xmlns:asvg="http://schemas.microsoft.com/office/drawing/2016/SVG/main" r:embed="rId55"/>
                    </a:ext>
                  </a:extLst>
                </a:blip>
                <a:srcRect/>
                <a:stretch>
                  <a:fillRect/>
                </a:stretch>
              </a:blipFill>
            </p:spPr>
            <p:style>
              <a:lnRef idx="2">
                <a:schemeClr val="lt1">
                  <a:hueOff val="0"/>
                  <a:satOff val="0"/>
                  <a:lumOff val="0"/>
                  <a:alphaOff val="0"/>
                </a:schemeClr>
              </a:lnRef>
              <a:fillRef idx="1">
                <a:scrgbClr r="0" g="0" b="0"/>
              </a:fillRef>
              <a:effectRef idx="0">
                <a:schemeClr val="accent3">
                  <a:tint val="50000"/>
                  <a:hueOff val="2074236"/>
                  <a:satOff val="100000"/>
                  <a:lumOff val="1983"/>
                  <a:alphaOff val="0"/>
                </a:schemeClr>
              </a:effectRef>
              <a:fontRef idx="minor">
                <a:schemeClr val="lt1">
                  <a:hueOff val="0"/>
                  <a:satOff val="0"/>
                  <a:lumOff val="0"/>
                  <a:alphaOff val="0"/>
                </a:schemeClr>
              </a:fontRef>
            </p:style>
          </p:sp>
        </p:grpSp>
        <p:cxnSp>
          <p:nvCxnSpPr>
            <p:cNvPr id="16" name="Connecteur droit 15">
              <a:extLst>
                <a:ext uri="{FF2B5EF4-FFF2-40B4-BE49-F238E27FC236}">
                  <a16:creationId xmlns:a16="http://schemas.microsoft.com/office/drawing/2014/main" id="{E24922F4-4235-A2F4-970A-450FAB07973C}"/>
                </a:ext>
              </a:extLst>
            </p:cNvPr>
            <p:cNvCxnSpPr>
              <a:cxnSpLocks/>
            </p:cNvCxnSpPr>
            <p:nvPr>
              <p:custDataLst>
                <p:tags r:id="rId11"/>
              </p:custDataLst>
            </p:nvPr>
          </p:nvCxnSpPr>
          <p:spPr>
            <a:xfrm>
              <a:off x="1368140" y="2870533"/>
              <a:ext cx="242992" cy="522215"/>
            </a:xfrm>
            <a:prstGeom prst="line">
              <a:avLst/>
            </a:prstGeom>
          </p:spPr>
          <p:style>
            <a:lnRef idx="3">
              <a:schemeClr val="accent2"/>
            </a:lnRef>
            <a:fillRef idx="0">
              <a:schemeClr val="accent2"/>
            </a:fillRef>
            <a:effectRef idx="2">
              <a:schemeClr val="accent2"/>
            </a:effectRef>
            <a:fontRef idx="minor">
              <a:schemeClr val="tx1"/>
            </a:fontRef>
          </p:style>
        </p:cxnSp>
        <p:sp>
          <p:nvSpPr>
            <p:cNvPr id="17" name="ZoneTexte 16">
              <a:extLst>
                <a:ext uri="{FF2B5EF4-FFF2-40B4-BE49-F238E27FC236}">
                  <a16:creationId xmlns:a16="http://schemas.microsoft.com/office/drawing/2014/main" id="{9C1D30B0-699E-F1B9-EF09-2E1E3A4EA313}"/>
                </a:ext>
              </a:extLst>
            </p:cNvPr>
            <p:cNvSpPr txBox="1"/>
            <p:nvPr>
              <p:custDataLst>
                <p:tags r:id="rId12"/>
              </p:custDataLst>
            </p:nvPr>
          </p:nvSpPr>
          <p:spPr>
            <a:xfrm>
              <a:off x="10106841" y="1868122"/>
              <a:ext cx="529312" cy="369332"/>
            </a:xfrm>
            <a:prstGeom prst="rect">
              <a:avLst/>
            </a:prstGeom>
            <a:noFill/>
          </p:spPr>
          <p:txBody>
            <a:bodyPr wrap="none" rtlCol="0">
              <a:spAutoFit/>
            </a:bodyPr>
            <a:lstStyle/>
            <a:p>
              <a:r>
                <a:rPr lang="fr-CA" dirty="0"/>
                <a:t>T+1</a:t>
              </a:r>
            </a:p>
          </p:txBody>
        </p:sp>
        <p:sp>
          <p:nvSpPr>
            <p:cNvPr id="18" name="ZoneTexte 17">
              <a:extLst>
                <a:ext uri="{FF2B5EF4-FFF2-40B4-BE49-F238E27FC236}">
                  <a16:creationId xmlns:a16="http://schemas.microsoft.com/office/drawing/2014/main" id="{E797B726-CBE6-BCD0-64BC-89723769F34F}"/>
                </a:ext>
              </a:extLst>
            </p:cNvPr>
            <p:cNvSpPr txBox="1"/>
            <p:nvPr>
              <p:custDataLst>
                <p:tags r:id="rId13"/>
              </p:custDataLst>
            </p:nvPr>
          </p:nvSpPr>
          <p:spPr>
            <a:xfrm>
              <a:off x="10848780" y="1868122"/>
              <a:ext cx="529312" cy="369332"/>
            </a:xfrm>
            <a:prstGeom prst="rect">
              <a:avLst/>
            </a:prstGeom>
            <a:noFill/>
          </p:spPr>
          <p:txBody>
            <a:bodyPr wrap="none" rtlCol="0">
              <a:spAutoFit/>
            </a:bodyPr>
            <a:lstStyle/>
            <a:p>
              <a:r>
                <a:rPr lang="fr-CA" dirty="0"/>
                <a:t>T+2</a:t>
              </a:r>
            </a:p>
          </p:txBody>
        </p:sp>
        <p:sp>
          <p:nvSpPr>
            <p:cNvPr id="19" name="ZoneTexte 18">
              <a:extLst>
                <a:ext uri="{FF2B5EF4-FFF2-40B4-BE49-F238E27FC236}">
                  <a16:creationId xmlns:a16="http://schemas.microsoft.com/office/drawing/2014/main" id="{86451E6A-C56F-7407-112D-1FC6C4D9D887}"/>
                </a:ext>
              </a:extLst>
            </p:cNvPr>
            <p:cNvSpPr txBox="1"/>
            <p:nvPr>
              <p:custDataLst>
                <p:tags r:id="rId14"/>
              </p:custDataLst>
            </p:nvPr>
          </p:nvSpPr>
          <p:spPr>
            <a:xfrm rot="16200000">
              <a:off x="9685988" y="5842304"/>
              <a:ext cx="1516762" cy="415498"/>
            </a:xfrm>
            <a:prstGeom prst="rect">
              <a:avLst/>
            </a:prstGeom>
            <a:noFill/>
          </p:spPr>
          <p:txBody>
            <a:bodyPr wrap="none" rtlCol="0" anchor="ctr">
              <a:spAutoFit/>
            </a:bodyPr>
            <a:lstStyle/>
            <a:p>
              <a:r>
                <a:rPr lang="fr-CA" sz="1050" dirty="0"/>
                <a:t>COL : RFA</a:t>
              </a:r>
            </a:p>
            <a:p>
              <a:r>
                <a:rPr lang="fr-CA" sz="1050" dirty="0"/>
                <a:t>MES: Confirmation E102</a:t>
              </a:r>
            </a:p>
          </p:txBody>
        </p:sp>
        <p:sp>
          <p:nvSpPr>
            <p:cNvPr id="20" name="ZoneTexte 19">
              <a:extLst>
                <a:ext uri="{FF2B5EF4-FFF2-40B4-BE49-F238E27FC236}">
                  <a16:creationId xmlns:a16="http://schemas.microsoft.com/office/drawing/2014/main" id="{F3C53B64-5AF4-35DC-659A-05DE5FEEB387}"/>
                </a:ext>
              </a:extLst>
            </p:cNvPr>
            <p:cNvSpPr txBox="1"/>
            <p:nvPr>
              <p:custDataLst>
                <p:tags r:id="rId15"/>
              </p:custDataLst>
            </p:nvPr>
          </p:nvSpPr>
          <p:spPr>
            <a:xfrm rot="16200000">
              <a:off x="5814218" y="5709031"/>
              <a:ext cx="1800000" cy="415498"/>
            </a:xfrm>
            <a:prstGeom prst="rect">
              <a:avLst/>
            </a:prstGeom>
            <a:noFill/>
          </p:spPr>
          <p:txBody>
            <a:bodyPr wrap="square" rtlCol="0" anchor="ctr">
              <a:spAutoFit/>
            </a:bodyPr>
            <a:lstStyle/>
            <a:p>
              <a:r>
                <a:rPr lang="fr-CA" sz="1050" dirty="0"/>
                <a:t>COL : Bilan préliminaire </a:t>
              </a:r>
              <a:br>
                <a:rPr lang="fr-CA" sz="1050" dirty="0"/>
              </a:br>
              <a:r>
                <a:rPr lang="fr-CA" sz="1050" dirty="0"/>
                <a:t>d’utilisation des ressources</a:t>
              </a:r>
            </a:p>
          </p:txBody>
        </p:sp>
        <p:sp>
          <p:nvSpPr>
            <p:cNvPr id="21" name="ZoneTexte 20">
              <a:extLst>
                <a:ext uri="{FF2B5EF4-FFF2-40B4-BE49-F238E27FC236}">
                  <a16:creationId xmlns:a16="http://schemas.microsoft.com/office/drawing/2014/main" id="{C4BE41DC-D185-189B-0340-59534FBAA646}"/>
                </a:ext>
              </a:extLst>
            </p:cNvPr>
            <p:cNvSpPr txBox="1"/>
            <p:nvPr>
              <p:custDataLst>
                <p:tags r:id="rId16"/>
              </p:custDataLst>
            </p:nvPr>
          </p:nvSpPr>
          <p:spPr>
            <a:xfrm rot="16200000">
              <a:off x="6525625" y="5789822"/>
              <a:ext cx="1800000" cy="253916"/>
            </a:xfrm>
            <a:prstGeom prst="rect">
              <a:avLst/>
            </a:prstGeom>
            <a:noFill/>
          </p:spPr>
          <p:txBody>
            <a:bodyPr wrap="square" rtlCol="0" anchor="ctr">
              <a:spAutoFit/>
            </a:bodyPr>
            <a:lstStyle/>
            <a:p>
              <a:r>
                <a:rPr lang="fr-CA" sz="1050" dirty="0"/>
                <a:t>MES : Conciliation SOCRATE</a:t>
              </a:r>
            </a:p>
          </p:txBody>
        </p:sp>
        <p:sp>
          <p:nvSpPr>
            <p:cNvPr id="22" name="ZoneTexte 21">
              <a:extLst>
                <a:ext uri="{FF2B5EF4-FFF2-40B4-BE49-F238E27FC236}">
                  <a16:creationId xmlns:a16="http://schemas.microsoft.com/office/drawing/2014/main" id="{6F9EA4E6-8BBD-CF0C-1AB6-2115DFF8D6CA}"/>
                </a:ext>
              </a:extLst>
            </p:cNvPr>
            <p:cNvSpPr txBox="1"/>
            <p:nvPr>
              <p:custDataLst>
                <p:tags r:id="rId17"/>
              </p:custDataLst>
            </p:nvPr>
          </p:nvSpPr>
          <p:spPr>
            <a:xfrm rot="16200000">
              <a:off x="-376879" y="5789822"/>
              <a:ext cx="1800000" cy="253916"/>
            </a:xfrm>
            <a:prstGeom prst="rect">
              <a:avLst/>
            </a:prstGeom>
            <a:noFill/>
          </p:spPr>
          <p:txBody>
            <a:bodyPr wrap="square" rtlCol="0" anchor="ctr">
              <a:spAutoFit/>
            </a:bodyPr>
            <a:lstStyle/>
            <a:p>
              <a:r>
                <a:rPr lang="fr-CA" sz="1050" dirty="0"/>
                <a:t>MES : Mode de financement</a:t>
              </a:r>
            </a:p>
          </p:txBody>
        </p:sp>
        <p:sp>
          <p:nvSpPr>
            <p:cNvPr id="23" name="ZoneTexte 22">
              <a:extLst>
                <a:ext uri="{FF2B5EF4-FFF2-40B4-BE49-F238E27FC236}">
                  <a16:creationId xmlns:a16="http://schemas.microsoft.com/office/drawing/2014/main" id="{9656DF06-9647-C08C-8C69-1B11F885A6D5}"/>
                </a:ext>
              </a:extLst>
            </p:cNvPr>
            <p:cNvSpPr txBox="1"/>
            <p:nvPr>
              <p:custDataLst>
                <p:tags r:id="rId18"/>
              </p:custDataLst>
            </p:nvPr>
          </p:nvSpPr>
          <p:spPr>
            <a:xfrm rot="16200000">
              <a:off x="8706004" y="5628239"/>
              <a:ext cx="1800000" cy="577081"/>
            </a:xfrm>
            <a:prstGeom prst="rect">
              <a:avLst/>
            </a:prstGeom>
            <a:noFill/>
          </p:spPr>
          <p:txBody>
            <a:bodyPr wrap="none" rtlCol="0" anchor="ctr">
              <a:spAutoFit/>
            </a:bodyPr>
            <a:lstStyle/>
            <a:p>
              <a:r>
                <a:rPr lang="fr-CA" sz="1050" dirty="0"/>
                <a:t>COL : Bilan d’utilisation </a:t>
              </a:r>
              <a:br>
                <a:rPr lang="fr-CA" sz="1050" dirty="0"/>
              </a:br>
              <a:r>
                <a:rPr lang="fr-CA" sz="1050" dirty="0"/>
                <a:t>des ressources</a:t>
              </a:r>
            </a:p>
            <a:p>
              <a:r>
                <a:rPr lang="fr-CA" sz="1050" dirty="0"/>
                <a:t>(conciliation SPOC)</a:t>
              </a:r>
            </a:p>
          </p:txBody>
        </p:sp>
        <p:sp>
          <p:nvSpPr>
            <p:cNvPr id="24" name="ZoneTexte 23">
              <a:extLst>
                <a:ext uri="{FF2B5EF4-FFF2-40B4-BE49-F238E27FC236}">
                  <a16:creationId xmlns:a16="http://schemas.microsoft.com/office/drawing/2014/main" id="{47D0CC77-2483-3AB2-1914-42F3295F04B2}"/>
                </a:ext>
              </a:extLst>
            </p:cNvPr>
            <p:cNvSpPr txBox="1"/>
            <p:nvPr>
              <p:custDataLst>
                <p:tags r:id="rId19"/>
              </p:custDataLst>
            </p:nvPr>
          </p:nvSpPr>
          <p:spPr>
            <a:xfrm rot="16200000">
              <a:off x="-63899" y="5684754"/>
              <a:ext cx="1800000" cy="415498"/>
            </a:xfrm>
            <a:prstGeom prst="rect">
              <a:avLst/>
            </a:prstGeom>
            <a:noFill/>
          </p:spPr>
          <p:txBody>
            <a:bodyPr wrap="square" rtlCol="0" anchor="ctr">
              <a:spAutoFit/>
            </a:bodyPr>
            <a:lstStyle/>
            <a:p>
              <a:r>
                <a:rPr lang="fr-CA" sz="1050" dirty="0"/>
                <a:t>OS : Prévision des Inscriptions-cours</a:t>
              </a:r>
            </a:p>
          </p:txBody>
        </p:sp>
        <p:sp>
          <p:nvSpPr>
            <p:cNvPr id="25" name="ZoneTexte 24">
              <a:extLst>
                <a:ext uri="{FF2B5EF4-FFF2-40B4-BE49-F238E27FC236}">
                  <a16:creationId xmlns:a16="http://schemas.microsoft.com/office/drawing/2014/main" id="{7D8A48B3-0C88-D94D-B213-12F7AA5D2985}"/>
                </a:ext>
              </a:extLst>
            </p:cNvPr>
            <p:cNvSpPr txBox="1"/>
            <p:nvPr>
              <p:custDataLst>
                <p:tags r:id="rId20"/>
              </p:custDataLst>
            </p:nvPr>
          </p:nvSpPr>
          <p:spPr>
            <a:xfrm rot="16200000">
              <a:off x="253736" y="5789822"/>
              <a:ext cx="1800000" cy="253916"/>
            </a:xfrm>
            <a:prstGeom prst="rect">
              <a:avLst/>
            </a:prstGeom>
            <a:noFill/>
          </p:spPr>
          <p:txBody>
            <a:bodyPr wrap="square" rtlCol="0" anchor="ctr">
              <a:spAutoFit/>
            </a:bodyPr>
            <a:lstStyle/>
            <a:p>
              <a:r>
                <a:rPr lang="fr-CA" sz="1050" dirty="0"/>
                <a:t>COL : Projet d’allocation</a:t>
              </a:r>
            </a:p>
          </p:txBody>
        </p:sp>
        <p:sp>
          <p:nvSpPr>
            <p:cNvPr id="26" name="ZoneTexte 25">
              <a:extLst>
                <a:ext uri="{FF2B5EF4-FFF2-40B4-BE49-F238E27FC236}">
                  <a16:creationId xmlns:a16="http://schemas.microsoft.com/office/drawing/2014/main" id="{6916233B-C8CD-90BA-3EFD-4D2D6B7FD0E1}"/>
                </a:ext>
              </a:extLst>
            </p:cNvPr>
            <p:cNvSpPr txBox="1"/>
            <p:nvPr>
              <p:custDataLst>
                <p:tags r:id="rId21"/>
              </p:custDataLst>
            </p:nvPr>
          </p:nvSpPr>
          <p:spPr>
            <a:xfrm rot="16200000">
              <a:off x="779121" y="5709031"/>
              <a:ext cx="1800000" cy="415498"/>
            </a:xfrm>
            <a:prstGeom prst="rect">
              <a:avLst/>
            </a:prstGeom>
            <a:noFill/>
          </p:spPr>
          <p:txBody>
            <a:bodyPr wrap="square" rtlCol="0" anchor="ctr">
              <a:spAutoFit/>
            </a:bodyPr>
            <a:lstStyle/>
            <a:p>
              <a:r>
                <a:rPr lang="fr-CA" sz="1050" dirty="0"/>
                <a:t>Dépt : répartition des ressources entre les profs</a:t>
              </a:r>
            </a:p>
          </p:txBody>
        </p:sp>
        <p:sp>
          <p:nvSpPr>
            <p:cNvPr id="27" name="ZoneTexte 26">
              <a:extLst>
                <a:ext uri="{FF2B5EF4-FFF2-40B4-BE49-F238E27FC236}">
                  <a16:creationId xmlns:a16="http://schemas.microsoft.com/office/drawing/2014/main" id="{FC9BFEF5-BE07-E96B-62F3-D6F040EFBDBD}"/>
                </a:ext>
              </a:extLst>
            </p:cNvPr>
            <p:cNvSpPr txBox="1"/>
            <p:nvPr>
              <p:custDataLst>
                <p:tags r:id="rId22"/>
              </p:custDataLst>
            </p:nvPr>
          </p:nvSpPr>
          <p:spPr>
            <a:xfrm rot="16200000">
              <a:off x="1183820" y="5709031"/>
              <a:ext cx="1800000" cy="415498"/>
            </a:xfrm>
            <a:prstGeom prst="rect">
              <a:avLst/>
            </a:prstGeom>
            <a:noFill/>
          </p:spPr>
          <p:txBody>
            <a:bodyPr wrap="square" rtlCol="0" anchor="ctr">
              <a:spAutoFit/>
            </a:bodyPr>
            <a:lstStyle/>
            <a:p>
              <a:r>
                <a:rPr lang="fr-CA" sz="1050" dirty="0"/>
                <a:t>COL : Approbation des répartitions</a:t>
              </a:r>
            </a:p>
          </p:txBody>
        </p:sp>
        <p:sp>
          <p:nvSpPr>
            <p:cNvPr id="28" name="ZoneTexte 27">
              <a:extLst>
                <a:ext uri="{FF2B5EF4-FFF2-40B4-BE49-F238E27FC236}">
                  <a16:creationId xmlns:a16="http://schemas.microsoft.com/office/drawing/2014/main" id="{470C85E1-0BD5-23AB-DB26-4D64A92D9321}"/>
                </a:ext>
              </a:extLst>
            </p:cNvPr>
            <p:cNvSpPr txBox="1"/>
            <p:nvPr>
              <p:custDataLst>
                <p:tags r:id="rId23"/>
              </p:custDataLst>
            </p:nvPr>
          </p:nvSpPr>
          <p:spPr>
            <a:xfrm rot="17667412">
              <a:off x="3457199" y="847251"/>
              <a:ext cx="1800000" cy="415498"/>
            </a:xfrm>
            <a:prstGeom prst="rect">
              <a:avLst/>
            </a:prstGeom>
            <a:noFill/>
          </p:spPr>
          <p:txBody>
            <a:bodyPr wrap="square" rtlCol="0" anchor="ctr">
              <a:spAutoFit/>
            </a:bodyPr>
            <a:lstStyle/>
            <a:p>
              <a:r>
                <a:rPr lang="fr-CA" sz="1050" dirty="0"/>
                <a:t>COL : Calcul de la CI réelle </a:t>
              </a:r>
              <a:br>
                <a:rPr lang="fr-CA" sz="1050" dirty="0"/>
              </a:br>
              <a:r>
                <a:rPr lang="fr-CA" sz="1050" dirty="0"/>
                <a:t>(20 sept.)</a:t>
              </a:r>
            </a:p>
          </p:txBody>
        </p:sp>
        <p:sp>
          <p:nvSpPr>
            <p:cNvPr id="29" name="Accolade fermante 28">
              <a:extLst>
                <a:ext uri="{FF2B5EF4-FFF2-40B4-BE49-F238E27FC236}">
                  <a16:creationId xmlns:a16="http://schemas.microsoft.com/office/drawing/2014/main" id="{9F89FB0F-53B6-AC3D-D343-AEDE971A4238}"/>
                </a:ext>
              </a:extLst>
            </p:cNvPr>
            <p:cNvSpPr/>
            <p:nvPr>
              <p:custDataLst>
                <p:tags r:id="rId24"/>
              </p:custDataLst>
            </p:nvPr>
          </p:nvSpPr>
          <p:spPr>
            <a:xfrm rot="5400000">
              <a:off x="4220577" y="2652579"/>
              <a:ext cx="229585" cy="748347"/>
            </a:xfrm>
            <a:prstGeom prst="rightBrace">
              <a:avLst>
                <a:gd name="adj1" fmla="val 0"/>
                <a:gd name="adj2" fmla="val 51305"/>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30" name="ZoneTexte 29">
              <a:extLst>
                <a:ext uri="{FF2B5EF4-FFF2-40B4-BE49-F238E27FC236}">
                  <a16:creationId xmlns:a16="http://schemas.microsoft.com/office/drawing/2014/main" id="{AF137DD7-547B-19C1-33E8-F6773023942B}"/>
                </a:ext>
              </a:extLst>
            </p:cNvPr>
            <p:cNvSpPr txBox="1"/>
            <p:nvPr>
              <p:custDataLst>
                <p:tags r:id="rId25"/>
              </p:custDataLst>
            </p:nvPr>
          </p:nvSpPr>
          <p:spPr>
            <a:xfrm rot="16200000">
              <a:off x="2999388" y="5709031"/>
              <a:ext cx="1800000" cy="415498"/>
            </a:xfrm>
            <a:prstGeom prst="rect">
              <a:avLst/>
            </a:prstGeom>
            <a:noFill/>
          </p:spPr>
          <p:txBody>
            <a:bodyPr wrap="square" rtlCol="0" anchor="ctr">
              <a:spAutoFit/>
            </a:bodyPr>
            <a:lstStyle/>
            <a:p>
              <a:r>
                <a:rPr lang="fr-CA" sz="1050" dirty="0"/>
                <a:t>OS : Prévision des Inscriptions-cours</a:t>
              </a:r>
            </a:p>
          </p:txBody>
        </p:sp>
        <p:sp>
          <p:nvSpPr>
            <p:cNvPr id="31" name="ZoneTexte 30">
              <a:extLst>
                <a:ext uri="{FF2B5EF4-FFF2-40B4-BE49-F238E27FC236}">
                  <a16:creationId xmlns:a16="http://schemas.microsoft.com/office/drawing/2014/main" id="{6335B60F-1F10-5B93-3488-E6C530F015EA}"/>
                </a:ext>
              </a:extLst>
            </p:cNvPr>
            <p:cNvSpPr txBox="1"/>
            <p:nvPr>
              <p:custDataLst>
                <p:tags r:id="rId26"/>
              </p:custDataLst>
            </p:nvPr>
          </p:nvSpPr>
          <p:spPr>
            <a:xfrm rot="16200000">
              <a:off x="3265866" y="5789822"/>
              <a:ext cx="1800000" cy="253916"/>
            </a:xfrm>
            <a:prstGeom prst="rect">
              <a:avLst/>
            </a:prstGeom>
            <a:noFill/>
          </p:spPr>
          <p:txBody>
            <a:bodyPr wrap="square" rtlCol="0" anchor="ctr">
              <a:spAutoFit/>
            </a:bodyPr>
            <a:lstStyle/>
            <a:p>
              <a:r>
                <a:rPr lang="fr-CA" sz="1050" dirty="0"/>
                <a:t>COL : Projet d’allocation</a:t>
              </a:r>
            </a:p>
          </p:txBody>
        </p:sp>
        <p:sp>
          <p:nvSpPr>
            <p:cNvPr id="32" name="ZoneTexte 31">
              <a:extLst>
                <a:ext uri="{FF2B5EF4-FFF2-40B4-BE49-F238E27FC236}">
                  <a16:creationId xmlns:a16="http://schemas.microsoft.com/office/drawing/2014/main" id="{B1AA4187-8AB5-031D-9B7F-4524908F8AF9}"/>
                </a:ext>
              </a:extLst>
            </p:cNvPr>
            <p:cNvSpPr txBox="1"/>
            <p:nvPr>
              <p:custDataLst>
                <p:tags r:id="rId27"/>
              </p:custDataLst>
            </p:nvPr>
          </p:nvSpPr>
          <p:spPr>
            <a:xfrm rot="16200000">
              <a:off x="3532344" y="5709031"/>
              <a:ext cx="1800000" cy="415498"/>
            </a:xfrm>
            <a:prstGeom prst="rect">
              <a:avLst/>
            </a:prstGeom>
            <a:noFill/>
          </p:spPr>
          <p:txBody>
            <a:bodyPr wrap="square" rtlCol="0" anchor="ctr">
              <a:spAutoFit/>
            </a:bodyPr>
            <a:lstStyle/>
            <a:p>
              <a:r>
                <a:rPr lang="fr-CA" sz="1050" dirty="0"/>
                <a:t>Dépt : répartition des ressources entre les profs</a:t>
              </a:r>
            </a:p>
          </p:txBody>
        </p:sp>
        <p:sp>
          <p:nvSpPr>
            <p:cNvPr id="33" name="ZoneTexte 32">
              <a:extLst>
                <a:ext uri="{FF2B5EF4-FFF2-40B4-BE49-F238E27FC236}">
                  <a16:creationId xmlns:a16="http://schemas.microsoft.com/office/drawing/2014/main" id="{1D34C112-8E21-EF3F-D9CD-751731D597AA}"/>
                </a:ext>
              </a:extLst>
            </p:cNvPr>
            <p:cNvSpPr txBox="1"/>
            <p:nvPr>
              <p:custDataLst>
                <p:tags r:id="rId28"/>
              </p:custDataLst>
            </p:nvPr>
          </p:nvSpPr>
          <p:spPr>
            <a:xfrm rot="16200000">
              <a:off x="3879612" y="5709031"/>
              <a:ext cx="1800000" cy="415498"/>
            </a:xfrm>
            <a:prstGeom prst="rect">
              <a:avLst/>
            </a:prstGeom>
            <a:noFill/>
          </p:spPr>
          <p:txBody>
            <a:bodyPr wrap="square" rtlCol="0" anchor="ctr">
              <a:spAutoFit/>
            </a:bodyPr>
            <a:lstStyle/>
            <a:p>
              <a:r>
                <a:rPr lang="fr-CA" sz="1050" dirty="0"/>
                <a:t>COL : Approbation des répartitions</a:t>
              </a:r>
            </a:p>
          </p:txBody>
        </p:sp>
        <p:sp>
          <p:nvSpPr>
            <p:cNvPr id="34" name="ZoneTexte 33">
              <a:extLst>
                <a:ext uri="{FF2B5EF4-FFF2-40B4-BE49-F238E27FC236}">
                  <a16:creationId xmlns:a16="http://schemas.microsoft.com/office/drawing/2014/main" id="{522281B6-B1AE-A572-EA5C-52280EB8D4E8}"/>
                </a:ext>
              </a:extLst>
            </p:cNvPr>
            <p:cNvSpPr txBox="1"/>
            <p:nvPr>
              <p:custDataLst>
                <p:tags r:id="rId29"/>
              </p:custDataLst>
            </p:nvPr>
          </p:nvSpPr>
          <p:spPr>
            <a:xfrm rot="16200000">
              <a:off x="10291205" y="5789822"/>
              <a:ext cx="1800000" cy="253916"/>
            </a:xfrm>
            <a:prstGeom prst="rect">
              <a:avLst/>
            </a:prstGeom>
            <a:noFill/>
          </p:spPr>
          <p:txBody>
            <a:bodyPr wrap="none" rtlCol="0" anchor="ctr">
              <a:spAutoFit/>
            </a:bodyPr>
            <a:lstStyle/>
            <a:p>
              <a:r>
                <a:rPr lang="fr-CA" sz="1050" dirty="0"/>
                <a:t>MES: redressement possible</a:t>
              </a:r>
            </a:p>
          </p:txBody>
        </p:sp>
        <p:sp>
          <p:nvSpPr>
            <p:cNvPr id="35" name="ZoneTexte 34">
              <a:extLst>
                <a:ext uri="{FF2B5EF4-FFF2-40B4-BE49-F238E27FC236}">
                  <a16:creationId xmlns:a16="http://schemas.microsoft.com/office/drawing/2014/main" id="{D089ABC8-BA27-C338-87B6-3F43EA2D6123}"/>
                </a:ext>
              </a:extLst>
            </p:cNvPr>
            <p:cNvSpPr txBox="1"/>
            <p:nvPr>
              <p:custDataLst>
                <p:tags r:id="rId30"/>
              </p:custDataLst>
            </p:nvPr>
          </p:nvSpPr>
          <p:spPr>
            <a:xfrm rot="17667412">
              <a:off x="5630513" y="817961"/>
              <a:ext cx="1800000" cy="415498"/>
            </a:xfrm>
            <a:prstGeom prst="rect">
              <a:avLst/>
            </a:prstGeom>
            <a:noFill/>
          </p:spPr>
          <p:txBody>
            <a:bodyPr wrap="square" rtlCol="0" anchor="ctr">
              <a:spAutoFit/>
            </a:bodyPr>
            <a:lstStyle/>
            <a:p>
              <a:r>
                <a:rPr lang="fr-CA" sz="1050" dirty="0"/>
                <a:t>COL : Calcul de la CI réelle </a:t>
              </a:r>
              <a:br>
                <a:rPr lang="fr-CA" sz="1050" dirty="0"/>
              </a:br>
              <a:r>
                <a:rPr lang="fr-CA" sz="1050" dirty="0"/>
                <a:t>(15 févr.)</a:t>
              </a:r>
            </a:p>
          </p:txBody>
        </p:sp>
        <p:cxnSp>
          <p:nvCxnSpPr>
            <p:cNvPr id="36" name="Connecteur droit 35">
              <a:extLst>
                <a:ext uri="{FF2B5EF4-FFF2-40B4-BE49-F238E27FC236}">
                  <a16:creationId xmlns:a16="http://schemas.microsoft.com/office/drawing/2014/main" id="{4B018C90-57FB-B70E-5F56-6BF7EF5A5B95}"/>
                </a:ext>
              </a:extLst>
            </p:cNvPr>
            <p:cNvCxnSpPr>
              <a:cxnSpLocks/>
            </p:cNvCxnSpPr>
            <p:nvPr>
              <p:custDataLst>
                <p:tags r:id="rId31"/>
              </p:custDataLst>
            </p:nvPr>
          </p:nvCxnSpPr>
          <p:spPr>
            <a:xfrm flipV="1">
              <a:off x="3685289" y="132918"/>
              <a:ext cx="1414202" cy="2"/>
            </a:xfrm>
            <a:prstGeom prst="line">
              <a:avLst/>
            </a:prstGeom>
            <a:ln w="28575">
              <a:solidFill>
                <a:srgbClr val="AB6E00"/>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0BFCD448-259F-ED68-D145-FA5DB7425F6B}"/>
                </a:ext>
              </a:extLst>
            </p:cNvPr>
            <p:cNvCxnSpPr>
              <a:cxnSpLocks/>
            </p:cNvCxnSpPr>
            <p:nvPr>
              <p:custDataLst>
                <p:tags r:id="rId32"/>
              </p:custDataLst>
            </p:nvPr>
          </p:nvCxnSpPr>
          <p:spPr>
            <a:xfrm>
              <a:off x="5728522" y="132920"/>
              <a:ext cx="2964262" cy="0"/>
            </a:xfrm>
            <a:prstGeom prst="line">
              <a:avLst/>
            </a:prstGeom>
            <a:ln w="28575">
              <a:solidFill>
                <a:srgbClr val="AB6E00"/>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D932DFB6-2F40-F4D6-44E3-10C2324A8421}"/>
                </a:ext>
              </a:extLst>
            </p:cNvPr>
            <p:cNvCxnSpPr>
              <a:cxnSpLocks/>
            </p:cNvCxnSpPr>
            <p:nvPr>
              <p:custDataLst>
                <p:tags r:id="rId33"/>
              </p:custDataLst>
            </p:nvPr>
          </p:nvCxnSpPr>
          <p:spPr>
            <a:xfrm flipV="1">
              <a:off x="3735572" y="233909"/>
              <a:ext cx="692166" cy="1528262"/>
            </a:xfrm>
            <a:prstGeom prst="line">
              <a:avLst/>
            </a:prstGeom>
            <a:ln w="28575">
              <a:solidFill>
                <a:srgbClr val="AB6E00"/>
              </a:solidFill>
              <a:prstDash val="sysDot"/>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F342E573-9B97-88AB-9574-5B7A000F8817}"/>
                </a:ext>
              </a:extLst>
            </p:cNvPr>
            <p:cNvCxnSpPr>
              <a:cxnSpLocks/>
            </p:cNvCxnSpPr>
            <p:nvPr>
              <p:custDataLst>
                <p:tags r:id="rId34"/>
              </p:custDataLst>
            </p:nvPr>
          </p:nvCxnSpPr>
          <p:spPr>
            <a:xfrm flipV="1">
              <a:off x="5876354" y="233909"/>
              <a:ext cx="719865" cy="1589420"/>
            </a:xfrm>
            <a:prstGeom prst="line">
              <a:avLst/>
            </a:prstGeom>
            <a:ln w="28575">
              <a:solidFill>
                <a:srgbClr val="AB6E00"/>
              </a:solidFill>
              <a:prstDash val="sysDot"/>
            </a:ln>
          </p:spPr>
          <p:style>
            <a:lnRef idx="1">
              <a:schemeClr val="accent1"/>
            </a:lnRef>
            <a:fillRef idx="0">
              <a:schemeClr val="accent1"/>
            </a:fillRef>
            <a:effectRef idx="0">
              <a:schemeClr val="accent1"/>
            </a:effectRef>
            <a:fontRef idx="minor">
              <a:schemeClr val="tx1"/>
            </a:fontRef>
          </p:style>
        </p:cxnSp>
        <p:sp>
          <p:nvSpPr>
            <p:cNvPr id="40" name="ZoneTexte 39">
              <a:extLst>
                <a:ext uri="{FF2B5EF4-FFF2-40B4-BE49-F238E27FC236}">
                  <a16:creationId xmlns:a16="http://schemas.microsoft.com/office/drawing/2014/main" id="{CF96C2FB-9B71-205F-F581-D9F2623E4821}"/>
                </a:ext>
              </a:extLst>
            </p:cNvPr>
            <p:cNvSpPr txBox="1"/>
            <p:nvPr>
              <p:custDataLst>
                <p:tags r:id="rId35"/>
              </p:custDataLst>
            </p:nvPr>
          </p:nvSpPr>
          <p:spPr>
            <a:xfrm>
              <a:off x="2973666" y="1868122"/>
              <a:ext cx="296876" cy="369332"/>
            </a:xfrm>
            <a:prstGeom prst="rect">
              <a:avLst/>
            </a:prstGeom>
            <a:noFill/>
          </p:spPr>
          <p:txBody>
            <a:bodyPr wrap="none" rtlCol="0">
              <a:spAutoFit/>
            </a:bodyPr>
            <a:lstStyle/>
            <a:p>
              <a:r>
                <a:rPr lang="fr-CA" dirty="0"/>
                <a:t>T</a:t>
              </a:r>
            </a:p>
          </p:txBody>
        </p:sp>
        <p:sp>
          <p:nvSpPr>
            <p:cNvPr id="41" name="ZoneTexte 40">
              <a:extLst>
                <a:ext uri="{FF2B5EF4-FFF2-40B4-BE49-F238E27FC236}">
                  <a16:creationId xmlns:a16="http://schemas.microsoft.com/office/drawing/2014/main" id="{84274ACC-4B9F-9D77-FA22-2DD767693880}"/>
                </a:ext>
              </a:extLst>
            </p:cNvPr>
            <p:cNvSpPr txBox="1"/>
            <p:nvPr>
              <p:custDataLst>
                <p:tags r:id="rId36"/>
              </p:custDataLst>
            </p:nvPr>
          </p:nvSpPr>
          <p:spPr>
            <a:xfrm>
              <a:off x="463134" y="1868121"/>
              <a:ext cx="484428" cy="369332"/>
            </a:xfrm>
            <a:prstGeom prst="rect">
              <a:avLst/>
            </a:prstGeom>
            <a:noFill/>
          </p:spPr>
          <p:txBody>
            <a:bodyPr wrap="none" rtlCol="0">
              <a:spAutoFit/>
            </a:bodyPr>
            <a:lstStyle/>
            <a:p>
              <a:r>
                <a:rPr lang="fr-CA" dirty="0"/>
                <a:t>T-1</a:t>
              </a:r>
            </a:p>
          </p:txBody>
        </p:sp>
      </p:grpSp>
      <p:sp>
        <p:nvSpPr>
          <p:cNvPr id="12" name="ZoneTexte 11">
            <a:extLst>
              <a:ext uri="{FF2B5EF4-FFF2-40B4-BE49-F238E27FC236}">
                <a16:creationId xmlns:a16="http://schemas.microsoft.com/office/drawing/2014/main" id="{CD52AD6F-AF48-CC4C-4B81-BD235DDFF12F}"/>
              </a:ext>
            </a:extLst>
          </p:cNvPr>
          <p:cNvSpPr txBox="1"/>
          <p:nvPr/>
        </p:nvSpPr>
        <p:spPr>
          <a:xfrm>
            <a:off x="210811" y="-228795"/>
            <a:ext cx="11361907" cy="1085810"/>
          </a:xfrm>
          <a:prstGeom prst="rect">
            <a:avLst/>
          </a:prstGeom>
          <a:noFill/>
        </p:spPr>
        <p:txBody>
          <a:bodyPr wrap="square" rtlCol="0">
            <a:spAutoFit/>
          </a:bodyPr>
          <a:lstStyle/>
          <a:p>
            <a:pPr>
              <a:lnSpc>
                <a:spcPct val="150000"/>
              </a:lnSpc>
            </a:pPr>
            <a:r>
              <a:rPr lang="fr-CA" sz="4800" dirty="0"/>
              <a:t>Ligne du temps</a:t>
            </a:r>
          </a:p>
        </p:txBody>
      </p:sp>
    </p:spTree>
    <p:extLst>
      <p:ext uri="{BB962C8B-B14F-4D97-AF65-F5344CB8AC3E}">
        <p14:creationId xmlns:p14="http://schemas.microsoft.com/office/powerpoint/2010/main" val="19726691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C9D5BE-E2BC-82D5-C7E5-D720D4D4D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7775" y="5611856"/>
            <a:ext cx="1024540" cy="1024540"/>
          </a:xfrm>
          <a:prstGeom prst="rect">
            <a:avLst/>
          </a:prstGeom>
        </p:spPr>
      </p:pic>
      <p:sp>
        <p:nvSpPr>
          <p:cNvPr id="5" name="ZoneTexte 4">
            <a:extLst>
              <a:ext uri="{FF2B5EF4-FFF2-40B4-BE49-F238E27FC236}">
                <a16:creationId xmlns:a16="http://schemas.microsoft.com/office/drawing/2014/main" id="{63722EAC-1F9F-9D24-DAED-A8813CDF1E4A}"/>
              </a:ext>
            </a:extLst>
          </p:cNvPr>
          <p:cNvSpPr txBox="1"/>
          <p:nvPr/>
        </p:nvSpPr>
        <p:spPr>
          <a:xfrm>
            <a:off x="415046" y="221604"/>
            <a:ext cx="11361907" cy="1323439"/>
          </a:xfrm>
          <a:prstGeom prst="rect">
            <a:avLst/>
          </a:prstGeom>
          <a:noFill/>
        </p:spPr>
        <p:txBody>
          <a:bodyPr wrap="square" rtlCol="0">
            <a:spAutoFit/>
          </a:bodyPr>
          <a:lstStyle/>
          <a:p>
            <a:r>
              <a:rPr lang="fr-CA" sz="4000" b="1" dirty="0"/>
              <a:t>COMMENT</a:t>
            </a:r>
            <a:r>
              <a:rPr lang="fr-CA" sz="4000" dirty="0"/>
              <a:t> le financement est-il distribué aux les départements du cégep ?</a:t>
            </a:r>
          </a:p>
        </p:txBody>
      </p:sp>
      <p:sp>
        <p:nvSpPr>
          <p:cNvPr id="2" name="ZoneTexte 1">
            <a:extLst>
              <a:ext uri="{FF2B5EF4-FFF2-40B4-BE49-F238E27FC236}">
                <a16:creationId xmlns:a16="http://schemas.microsoft.com/office/drawing/2014/main" id="{DC9ABF06-4C54-8DBE-7597-59AE92FF4BE1}"/>
              </a:ext>
            </a:extLst>
          </p:cNvPr>
          <p:cNvSpPr txBox="1"/>
          <p:nvPr/>
        </p:nvSpPr>
        <p:spPr>
          <a:xfrm>
            <a:off x="306892" y="1472972"/>
            <a:ext cx="11265676" cy="584775"/>
          </a:xfrm>
          <a:prstGeom prst="rect">
            <a:avLst/>
          </a:prstGeom>
          <a:noFill/>
        </p:spPr>
        <p:txBody>
          <a:bodyPr wrap="square">
            <a:spAutoFit/>
          </a:bodyPr>
          <a:lstStyle/>
          <a:p>
            <a:pPr lvl="0"/>
            <a:r>
              <a:rPr lang="fr-CA" sz="3200" b="1" dirty="0"/>
              <a:t>Volet 2 – Les autres ressources à l’enseignement (PROJETS) </a:t>
            </a:r>
          </a:p>
        </p:txBody>
      </p:sp>
      <p:pic>
        <p:nvPicPr>
          <p:cNvPr id="3" name="Image 2">
            <a:extLst>
              <a:ext uri="{FF2B5EF4-FFF2-40B4-BE49-F238E27FC236}">
                <a16:creationId xmlns:a16="http://schemas.microsoft.com/office/drawing/2014/main" id="{32C1B06C-1B97-3258-33B0-ED86BF2B7B16}"/>
              </a:ext>
            </a:extLst>
          </p:cNvPr>
          <p:cNvPicPr>
            <a:picLocks noChangeAspect="1"/>
          </p:cNvPicPr>
          <p:nvPr/>
        </p:nvPicPr>
        <p:blipFill rotWithShape="1">
          <a:blip r:embed="rId3"/>
          <a:srcRect l="20645" t="33549" r="21613" b="50000"/>
          <a:stretch/>
        </p:blipFill>
        <p:spPr>
          <a:xfrm>
            <a:off x="1651820" y="2864873"/>
            <a:ext cx="8691716" cy="1392981"/>
          </a:xfrm>
          <a:prstGeom prst="rect">
            <a:avLst/>
          </a:prstGeom>
        </p:spPr>
      </p:pic>
      <p:sp>
        <p:nvSpPr>
          <p:cNvPr id="6" name="ZoneTexte 5">
            <a:extLst>
              <a:ext uri="{FF2B5EF4-FFF2-40B4-BE49-F238E27FC236}">
                <a16:creationId xmlns:a16="http://schemas.microsoft.com/office/drawing/2014/main" id="{440F0A11-1095-5048-920A-1CA64416E0E5}"/>
              </a:ext>
            </a:extLst>
          </p:cNvPr>
          <p:cNvSpPr txBox="1"/>
          <p:nvPr/>
        </p:nvSpPr>
        <p:spPr>
          <a:xfrm>
            <a:off x="306892" y="2211636"/>
            <a:ext cx="11265676" cy="584775"/>
          </a:xfrm>
          <a:prstGeom prst="rect">
            <a:avLst/>
          </a:prstGeom>
          <a:noFill/>
        </p:spPr>
        <p:txBody>
          <a:bodyPr wrap="square">
            <a:spAutoFit/>
          </a:bodyPr>
          <a:lstStyle/>
          <a:p>
            <a:pPr marL="457200" lvl="0" indent="-457200">
              <a:buFont typeface="Arial" panose="020B0604020202020204" pitchFamily="34" charset="0"/>
              <a:buChar char="•"/>
            </a:pPr>
            <a:r>
              <a:rPr lang="fr-CA" sz="3200" dirty="0"/>
              <a:t>Annexe VIII-2 de la convention collective</a:t>
            </a:r>
          </a:p>
        </p:txBody>
      </p:sp>
      <p:graphicFrame>
        <p:nvGraphicFramePr>
          <p:cNvPr id="7" name="Diagramme 6">
            <a:extLst>
              <a:ext uri="{FF2B5EF4-FFF2-40B4-BE49-F238E27FC236}">
                <a16:creationId xmlns:a16="http://schemas.microsoft.com/office/drawing/2014/main" id="{F0017A7E-E40E-9D43-2C91-25A4C6680A5A}"/>
              </a:ext>
            </a:extLst>
          </p:cNvPr>
          <p:cNvGraphicFramePr/>
          <p:nvPr/>
        </p:nvGraphicFramePr>
        <p:xfrm>
          <a:off x="5638023" y="2664688"/>
          <a:ext cx="4538365" cy="22121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ZoneTexte 7">
            <a:extLst>
              <a:ext uri="{FF2B5EF4-FFF2-40B4-BE49-F238E27FC236}">
                <a16:creationId xmlns:a16="http://schemas.microsoft.com/office/drawing/2014/main" id="{DB605F1D-3F74-37DA-6C50-E1E70DC757DF}"/>
              </a:ext>
            </a:extLst>
          </p:cNvPr>
          <p:cNvSpPr txBox="1"/>
          <p:nvPr/>
        </p:nvSpPr>
        <p:spPr>
          <a:xfrm>
            <a:off x="306892" y="4360488"/>
            <a:ext cx="11669760" cy="2308324"/>
          </a:xfrm>
          <a:prstGeom prst="rect">
            <a:avLst/>
          </a:prstGeom>
          <a:noFill/>
        </p:spPr>
        <p:txBody>
          <a:bodyPr wrap="square">
            <a:spAutoFit/>
          </a:bodyPr>
          <a:lstStyle/>
          <a:p>
            <a:pPr lvl="0"/>
            <a:r>
              <a:rPr lang="fr-CA" dirty="0">
                <a:solidFill>
                  <a:schemeClr val="bg1"/>
                </a:solidFill>
              </a:rPr>
              <a:t>À Drummondville</a:t>
            </a:r>
          </a:p>
          <a:p>
            <a:pPr lvl="0"/>
            <a:r>
              <a:rPr lang="fr-CA" dirty="0">
                <a:solidFill>
                  <a:schemeClr val="bg1"/>
                </a:solidFill>
              </a:rPr>
              <a:t>	Colonne B: - complète l’allocation de la coordination programme</a:t>
            </a:r>
          </a:p>
          <a:p>
            <a:pPr lvl="0"/>
            <a:r>
              <a:rPr lang="fr-CA" dirty="0">
                <a:solidFill>
                  <a:schemeClr val="bg1"/>
                </a:solidFill>
              </a:rPr>
              <a:t>			   - le reste sert aux mesures d’aide à la réussite</a:t>
            </a:r>
          </a:p>
          <a:p>
            <a:pPr lvl="0"/>
            <a:r>
              <a:rPr lang="fr-CA" dirty="0">
                <a:solidFill>
                  <a:schemeClr val="bg1"/>
                </a:solidFill>
              </a:rPr>
              <a:t>	Colonne C: finance les projets en lien avec le PSDR</a:t>
            </a:r>
          </a:p>
          <a:p>
            <a:pPr lvl="0"/>
            <a:r>
              <a:rPr lang="fr-CA" dirty="0">
                <a:solidFill>
                  <a:schemeClr val="bg1"/>
                </a:solidFill>
              </a:rPr>
              <a:t>	Colonne D : supplément pour la coordination (va en Soins infirmiers)</a:t>
            </a:r>
          </a:p>
          <a:p>
            <a:pPr lvl="0"/>
            <a:r>
              <a:rPr lang="fr-CA" dirty="0">
                <a:solidFill>
                  <a:schemeClr val="bg1"/>
                </a:solidFill>
              </a:rPr>
              <a:t>	Colonne E:  supplément pour la coordination des stages en Soins infirmiers</a:t>
            </a:r>
          </a:p>
          <a:p>
            <a:pPr lvl="0"/>
            <a:r>
              <a:rPr lang="fr-CA" dirty="0">
                <a:solidFill>
                  <a:schemeClr val="bg1"/>
                </a:solidFill>
              </a:rPr>
              <a:t>	Colonne F:  coordination des stages à supervision indirecte ( va en Sonorisation, TÉE, Pharmacie et TID/TIC)</a:t>
            </a:r>
          </a:p>
          <a:p>
            <a:pPr lvl="0"/>
            <a:r>
              <a:rPr lang="fr-CA" dirty="0">
                <a:solidFill>
                  <a:schemeClr val="bg1"/>
                </a:solidFill>
              </a:rPr>
              <a:t> </a:t>
            </a:r>
          </a:p>
        </p:txBody>
      </p:sp>
    </p:spTree>
    <p:extLst>
      <p:ext uri="{BB962C8B-B14F-4D97-AF65-F5344CB8AC3E}">
        <p14:creationId xmlns:p14="http://schemas.microsoft.com/office/powerpoint/2010/main" val="25708133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C9D5BE-E2BC-82D5-C7E5-D720D4D4D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6951" y="5653548"/>
            <a:ext cx="982848" cy="982848"/>
          </a:xfrm>
          <a:prstGeom prst="rect">
            <a:avLst/>
          </a:prstGeom>
        </p:spPr>
      </p:pic>
      <p:sp>
        <p:nvSpPr>
          <p:cNvPr id="5" name="ZoneTexte 4">
            <a:extLst>
              <a:ext uri="{FF2B5EF4-FFF2-40B4-BE49-F238E27FC236}">
                <a16:creationId xmlns:a16="http://schemas.microsoft.com/office/drawing/2014/main" id="{63722EAC-1F9F-9D24-DAED-A8813CDF1E4A}"/>
              </a:ext>
            </a:extLst>
          </p:cNvPr>
          <p:cNvSpPr txBox="1"/>
          <p:nvPr/>
        </p:nvSpPr>
        <p:spPr>
          <a:xfrm>
            <a:off x="415046" y="221604"/>
            <a:ext cx="11361907" cy="1323439"/>
          </a:xfrm>
          <a:prstGeom prst="rect">
            <a:avLst/>
          </a:prstGeom>
          <a:noFill/>
        </p:spPr>
        <p:txBody>
          <a:bodyPr wrap="square" rtlCol="0">
            <a:spAutoFit/>
          </a:bodyPr>
          <a:lstStyle/>
          <a:p>
            <a:r>
              <a:rPr lang="fr-CA" sz="4000" b="1" dirty="0"/>
              <a:t>COMMENT</a:t>
            </a:r>
            <a:r>
              <a:rPr lang="fr-CA" sz="4000" dirty="0"/>
              <a:t> le financement est-il distribué aux les départements du cégep ?</a:t>
            </a:r>
          </a:p>
        </p:txBody>
      </p:sp>
      <p:sp>
        <p:nvSpPr>
          <p:cNvPr id="15" name="ZoneTexte 14">
            <a:extLst>
              <a:ext uri="{FF2B5EF4-FFF2-40B4-BE49-F238E27FC236}">
                <a16:creationId xmlns:a16="http://schemas.microsoft.com/office/drawing/2014/main" id="{468D877B-0766-F950-5D60-809F48D57DA6}"/>
              </a:ext>
            </a:extLst>
          </p:cNvPr>
          <p:cNvSpPr txBox="1"/>
          <p:nvPr/>
        </p:nvSpPr>
        <p:spPr>
          <a:xfrm>
            <a:off x="306892" y="1472972"/>
            <a:ext cx="11265676" cy="584775"/>
          </a:xfrm>
          <a:prstGeom prst="rect">
            <a:avLst/>
          </a:prstGeom>
          <a:noFill/>
        </p:spPr>
        <p:txBody>
          <a:bodyPr wrap="square">
            <a:spAutoFit/>
          </a:bodyPr>
          <a:lstStyle/>
          <a:p>
            <a:pPr lvl="0"/>
            <a:r>
              <a:rPr lang="fr-CA" sz="3200" b="1" dirty="0"/>
              <a:t>Volet 2 – Les autres ressources à l’enseignement (PROJETS) </a:t>
            </a:r>
          </a:p>
        </p:txBody>
      </p:sp>
      <p:graphicFrame>
        <p:nvGraphicFramePr>
          <p:cNvPr id="2" name="Tableau 1">
            <a:extLst>
              <a:ext uri="{FF2B5EF4-FFF2-40B4-BE49-F238E27FC236}">
                <a16:creationId xmlns:a16="http://schemas.microsoft.com/office/drawing/2014/main" id="{42B33353-240E-8664-E01F-C68BC5BE92E5}"/>
              </a:ext>
            </a:extLst>
          </p:cNvPr>
          <p:cNvGraphicFramePr>
            <a:graphicFrameLocks/>
          </p:cNvGraphicFramePr>
          <p:nvPr>
            <p:extLst>
              <p:ext uri="{D42A27DB-BD31-4B8C-83A1-F6EECF244321}">
                <p14:modId xmlns:p14="http://schemas.microsoft.com/office/powerpoint/2010/main" val="4126290636"/>
              </p:ext>
            </p:extLst>
          </p:nvPr>
        </p:nvGraphicFramePr>
        <p:xfrm>
          <a:off x="2166731" y="2057747"/>
          <a:ext cx="8468139" cy="3181025"/>
        </p:xfrm>
        <a:graphic>
          <a:graphicData uri="http://schemas.openxmlformats.org/drawingml/2006/table">
            <a:tbl>
              <a:tblPr firstRow="1" bandRow="1">
                <a:tableStyleId>{5C22544A-7EE6-4342-B048-85BDC9FD1C3A}</a:tableStyleId>
              </a:tblPr>
              <a:tblGrid>
                <a:gridCol w="5165836">
                  <a:extLst>
                    <a:ext uri="{9D8B030D-6E8A-4147-A177-3AD203B41FA5}">
                      <a16:colId xmlns:a16="http://schemas.microsoft.com/office/drawing/2014/main" val="2842416010"/>
                    </a:ext>
                  </a:extLst>
                </a:gridCol>
                <a:gridCol w="3302303">
                  <a:extLst>
                    <a:ext uri="{9D8B030D-6E8A-4147-A177-3AD203B41FA5}">
                      <a16:colId xmlns:a16="http://schemas.microsoft.com/office/drawing/2014/main" val="3044311395"/>
                    </a:ext>
                  </a:extLst>
                </a:gridCol>
              </a:tblGrid>
              <a:tr h="462103">
                <a:tc>
                  <a:txBody>
                    <a:bodyPr/>
                    <a:lstStyle/>
                    <a:p>
                      <a:pPr algn="ctr"/>
                      <a:r>
                        <a:rPr lang="fr-CA" sz="1600" b="1" dirty="0"/>
                        <a:t>Autres volets</a:t>
                      </a:r>
                    </a:p>
                  </a:txBody>
                  <a:tcPr marL="65468" marR="65468" marT="32734" marB="32734" anchor="ctr"/>
                </a:tc>
                <a:tc>
                  <a:txBody>
                    <a:bodyPr/>
                    <a:lstStyle/>
                    <a:p>
                      <a:pPr algn="ctr"/>
                      <a:r>
                        <a:rPr lang="fr-CA" sz="1600" b="1" dirty="0"/>
                        <a:t>Source </a:t>
                      </a:r>
                    </a:p>
                  </a:txBody>
                  <a:tcPr marL="65468" marR="65468" marT="32734" marB="32734" anchor="ctr"/>
                </a:tc>
                <a:extLst>
                  <a:ext uri="{0D108BD9-81ED-4DB2-BD59-A6C34878D82A}">
                    <a16:rowId xmlns:a16="http://schemas.microsoft.com/office/drawing/2014/main" val="11256835"/>
                  </a:ext>
                </a:extLst>
              </a:tr>
              <a:tr h="327867">
                <a:tc>
                  <a:txBody>
                    <a:bodyPr/>
                    <a:lstStyle/>
                    <a:p>
                      <a:r>
                        <a:rPr lang="fr-CA" sz="1600" b="0" dirty="0">
                          <a:latin typeface="+mn-lt"/>
                        </a:rPr>
                        <a:t>Prêts de services (5-15.00)</a:t>
                      </a:r>
                    </a:p>
                  </a:txBody>
                  <a:tcPr marL="65468" marR="65468" marT="32734" marB="32734" anchor="ctr"/>
                </a:tc>
                <a:tc>
                  <a:txBody>
                    <a:bodyPr/>
                    <a:lstStyle/>
                    <a:p>
                      <a:r>
                        <a:rPr lang="fr-CA" sz="1600" b="0" dirty="0">
                          <a:latin typeface="+mn-lt"/>
                        </a:rPr>
                        <a:t>Budget autre</a:t>
                      </a:r>
                      <a:endParaRPr lang="fr-CA" sz="1600" b="0" dirty="0">
                        <a:latin typeface="+mn-lt"/>
                        <a:cs typeface="Arial" panose="020B0604020202020204" pitchFamily="34" charset="0"/>
                      </a:endParaRPr>
                    </a:p>
                  </a:txBody>
                  <a:tcPr marL="65468" marR="65468" marT="32734" marB="32734" anchor="ctr"/>
                </a:tc>
                <a:extLst>
                  <a:ext uri="{0D108BD9-81ED-4DB2-BD59-A6C34878D82A}">
                    <a16:rowId xmlns:a16="http://schemas.microsoft.com/office/drawing/2014/main" val="2312542121"/>
                  </a:ext>
                </a:extLst>
              </a:tr>
              <a:tr h="597764">
                <a:tc>
                  <a:txBody>
                    <a:bodyPr/>
                    <a:lstStyle/>
                    <a:p>
                      <a:r>
                        <a:rPr lang="fr-CA" sz="1600" b="0" dirty="0">
                          <a:latin typeface="+mn-lt"/>
                        </a:rPr>
                        <a:t>Libération dans les CCTT</a:t>
                      </a:r>
                      <a:endParaRPr lang="fr-CA" sz="1600" b="0" dirty="0">
                        <a:latin typeface="+mn-lt"/>
                        <a:cs typeface="Arial" panose="020B0604020202020204" pitchFamily="34" charset="0"/>
                      </a:endParaRPr>
                    </a:p>
                  </a:txBody>
                  <a:tcPr marL="65468" marR="65468" marT="32734" marB="32734" anchor="ctr"/>
                </a:tc>
                <a:tc>
                  <a:txBody>
                    <a:bodyPr/>
                    <a:lstStyle/>
                    <a:p>
                      <a:r>
                        <a:rPr lang="fr-CA" sz="1600" b="0" dirty="0">
                          <a:latin typeface="+mn-lt"/>
                        </a:rPr>
                        <a:t>Financement provenant des centres de recherche</a:t>
                      </a:r>
                    </a:p>
                  </a:txBody>
                  <a:tcPr marL="65468" marR="65468" marT="32734" marB="32734" anchor="ctr"/>
                </a:tc>
                <a:extLst>
                  <a:ext uri="{0D108BD9-81ED-4DB2-BD59-A6C34878D82A}">
                    <a16:rowId xmlns:a16="http://schemas.microsoft.com/office/drawing/2014/main" val="150664730"/>
                  </a:ext>
                </a:extLst>
              </a:tr>
              <a:tr h="327867">
                <a:tc>
                  <a:txBody>
                    <a:bodyPr/>
                    <a:lstStyle/>
                    <a:p>
                      <a:r>
                        <a:rPr lang="fr-CA" sz="1600" b="0" dirty="0">
                          <a:latin typeface="+mn-lt"/>
                        </a:rPr>
                        <a:t>Projets de recherche PART-PAREA</a:t>
                      </a:r>
                      <a:endParaRPr lang="fr-CA" sz="1600" b="0" dirty="0">
                        <a:latin typeface="+mn-lt"/>
                        <a:cs typeface="Arial" panose="020B0604020202020204" pitchFamily="34" charset="0"/>
                      </a:endParaRPr>
                    </a:p>
                  </a:txBody>
                  <a:tcPr marL="65468" marR="65468" marT="32734" marB="32734" anchor="ctr"/>
                </a:tc>
                <a:tc>
                  <a:txBody>
                    <a:bodyPr/>
                    <a:lstStyle/>
                    <a:p>
                      <a:r>
                        <a:rPr lang="fr-CA" sz="1600" b="0" dirty="0">
                          <a:latin typeface="+mn-lt"/>
                        </a:rPr>
                        <a:t>R103</a:t>
                      </a:r>
                      <a:endParaRPr lang="fr-CA" sz="1600" b="0" dirty="0">
                        <a:latin typeface="+mn-lt"/>
                        <a:cs typeface="Arial" panose="020B0604020202020204" pitchFamily="34" charset="0"/>
                      </a:endParaRPr>
                    </a:p>
                  </a:txBody>
                  <a:tcPr marL="65468" marR="65468" marT="32734" marB="32734" anchor="ctr"/>
                </a:tc>
                <a:extLst>
                  <a:ext uri="{0D108BD9-81ED-4DB2-BD59-A6C34878D82A}">
                    <a16:rowId xmlns:a16="http://schemas.microsoft.com/office/drawing/2014/main" val="3299824763"/>
                  </a:ext>
                </a:extLst>
              </a:tr>
              <a:tr h="867660">
                <a:tc>
                  <a:txBody>
                    <a:bodyPr/>
                    <a:lstStyle/>
                    <a:p>
                      <a:r>
                        <a:rPr lang="fr-CA" sz="1600" b="0" dirty="0">
                          <a:latin typeface="+mn-lt"/>
                        </a:rPr>
                        <a:t>ATE (alternance travail-étude)</a:t>
                      </a:r>
                    </a:p>
                    <a:p>
                      <a:endParaRPr lang="fr-CA" sz="1600" b="0" dirty="0">
                        <a:latin typeface="+mn-lt"/>
                      </a:endParaRPr>
                    </a:p>
                    <a:p>
                      <a:r>
                        <a:rPr lang="fr-CA" sz="1600" b="0" dirty="0">
                          <a:latin typeface="+mn-lt"/>
                          <a:cs typeface="Arial" panose="020B0604020202020204" pitchFamily="34" charset="0"/>
                        </a:rPr>
                        <a:t>AMT (apprentissage en milieu de travail)</a:t>
                      </a:r>
                    </a:p>
                  </a:txBody>
                  <a:tcPr marL="65468" marR="65468" marT="32734" marB="32734" anchor="ctr"/>
                </a:tc>
                <a:tc>
                  <a:txBody>
                    <a:bodyPr/>
                    <a:lstStyle/>
                    <a:p>
                      <a:r>
                        <a:rPr lang="fr-CA" sz="1600" b="0" dirty="0">
                          <a:latin typeface="+mn-lt"/>
                        </a:rPr>
                        <a:t>S105 (apprentissage et mise en œuvre de compétences en milieu de travail)</a:t>
                      </a:r>
                      <a:endParaRPr lang="fr-CA" sz="1600" b="0" dirty="0">
                        <a:latin typeface="+mn-lt"/>
                        <a:cs typeface="Arial" panose="020B0604020202020204" pitchFamily="34" charset="0"/>
                      </a:endParaRPr>
                    </a:p>
                  </a:txBody>
                  <a:tcPr marL="65468" marR="65468" marT="32734" marB="32734" anchor="ctr"/>
                </a:tc>
                <a:extLst>
                  <a:ext uri="{0D108BD9-81ED-4DB2-BD59-A6C34878D82A}">
                    <a16:rowId xmlns:a16="http://schemas.microsoft.com/office/drawing/2014/main" val="1448815628"/>
                  </a:ext>
                </a:extLst>
              </a:tr>
              <a:tr h="597764">
                <a:tc>
                  <a:txBody>
                    <a:bodyPr/>
                    <a:lstStyle/>
                    <a:p>
                      <a:r>
                        <a:rPr lang="fr-CA" sz="1600" b="0" dirty="0">
                          <a:latin typeface="+mn-lt"/>
                          <a:cs typeface="Arial" panose="020B0604020202020204" pitchFamily="34" charset="0"/>
                        </a:rPr>
                        <a:t>Plan d’action pour la réussite : favoriser l’accès aux études, persévérance et </a:t>
                      </a:r>
                      <a:r>
                        <a:rPr lang="fr-CA" sz="1600" b="0" dirty="0" err="1">
                          <a:latin typeface="+mn-lt"/>
                          <a:cs typeface="Arial" panose="020B0604020202020204" pitchFamily="34" charset="0"/>
                        </a:rPr>
                        <a:t>diplômation</a:t>
                      </a:r>
                      <a:endParaRPr lang="fr-CA" sz="1600" b="0" dirty="0">
                        <a:latin typeface="+mn-lt"/>
                        <a:cs typeface="Arial" panose="020B0604020202020204" pitchFamily="34" charset="0"/>
                      </a:endParaRPr>
                    </a:p>
                  </a:txBody>
                  <a:tcPr marL="65468" marR="65468" marT="32734" marB="32734" anchor="ctr"/>
                </a:tc>
                <a:tc>
                  <a:txBody>
                    <a:bodyPr/>
                    <a:lstStyle/>
                    <a:p>
                      <a:r>
                        <a:rPr lang="fr-CA" sz="1600" b="0" dirty="0">
                          <a:latin typeface="+mn-lt"/>
                          <a:cs typeface="Arial" panose="020B0604020202020204" pitchFamily="34" charset="0"/>
                        </a:rPr>
                        <a:t>S119</a:t>
                      </a:r>
                    </a:p>
                  </a:txBody>
                  <a:tcPr marL="65468" marR="65468" marT="32734" marB="32734" anchor="ctr"/>
                </a:tc>
                <a:extLst>
                  <a:ext uri="{0D108BD9-81ED-4DB2-BD59-A6C34878D82A}">
                    <a16:rowId xmlns:a16="http://schemas.microsoft.com/office/drawing/2014/main" val="2559228316"/>
                  </a:ext>
                </a:extLst>
              </a:tr>
            </a:tbl>
          </a:graphicData>
        </a:graphic>
      </p:graphicFrame>
      <p:sp>
        <p:nvSpPr>
          <p:cNvPr id="3" name="ZoneTexte 2">
            <a:extLst>
              <a:ext uri="{FF2B5EF4-FFF2-40B4-BE49-F238E27FC236}">
                <a16:creationId xmlns:a16="http://schemas.microsoft.com/office/drawing/2014/main" id="{A013697A-5B33-EC95-71D6-9C9E49FA4588}"/>
              </a:ext>
            </a:extLst>
          </p:cNvPr>
          <p:cNvSpPr txBox="1"/>
          <p:nvPr/>
        </p:nvSpPr>
        <p:spPr>
          <a:xfrm>
            <a:off x="306892" y="5560197"/>
            <a:ext cx="11265676" cy="584775"/>
          </a:xfrm>
          <a:prstGeom prst="rect">
            <a:avLst/>
          </a:prstGeom>
          <a:noFill/>
        </p:spPr>
        <p:txBody>
          <a:bodyPr wrap="square">
            <a:spAutoFit/>
          </a:bodyPr>
          <a:lstStyle/>
          <a:p>
            <a:pPr marL="457200" lvl="0" indent="-457200">
              <a:buFont typeface="Arial" panose="020B0604020202020204" pitchFamily="34" charset="0"/>
              <a:buChar char="•"/>
            </a:pPr>
            <a:r>
              <a:rPr lang="fr-CA" sz="3200" dirty="0"/>
              <a:t>Le cégep peut aussi injecter des $$$ </a:t>
            </a:r>
            <a:r>
              <a:rPr lang="fr-CA" sz="3200" dirty="0">
                <a:sym typeface="Wingdings" panose="05000000000000000000" pitchFamily="2" charset="2"/>
              </a:rPr>
              <a:t> ETC</a:t>
            </a:r>
            <a:endParaRPr lang="fr-CA" sz="3200" dirty="0"/>
          </a:p>
        </p:txBody>
      </p:sp>
    </p:spTree>
    <p:extLst>
      <p:ext uri="{BB962C8B-B14F-4D97-AF65-F5344CB8AC3E}">
        <p14:creationId xmlns:p14="http://schemas.microsoft.com/office/powerpoint/2010/main" val="40388061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C9D5BE-E2BC-82D5-C7E5-D720D4D4D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6951" y="5653548"/>
            <a:ext cx="982848" cy="982848"/>
          </a:xfrm>
          <a:prstGeom prst="rect">
            <a:avLst/>
          </a:prstGeom>
        </p:spPr>
      </p:pic>
      <p:sp>
        <p:nvSpPr>
          <p:cNvPr id="5" name="ZoneTexte 4">
            <a:extLst>
              <a:ext uri="{FF2B5EF4-FFF2-40B4-BE49-F238E27FC236}">
                <a16:creationId xmlns:a16="http://schemas.microsoft.com/office/drawing/2014/main" id="{63722EAC-1F9F-9D24-DAED-A8813CDF1E4A}"/>
              </a:ext>
            </a:extLst>
          </p:cNvPr>
          <p:cNvSpPr txBox="1"/>
          <p:nvPr/>
        </p:nvSpPr>
        <p:spPr>
          <a:xfrm>
            <a:off x="415046" y="221604"/>
            <a:ext cx="11361907" cy="1323439"/>
          </a:xfrm>
          <a:prstGeom prst="rect">
            <a:avLst/>
          </a:prstGeom>
          <a:noFill/>
        </p:spPr>
        <p:txBody>
          <a:bodyPr wrap="square" rtlCol="0">
            <a:spAutoFit/>
          </a:bodyPr>
          <a:lstStyle/>
          <a:p>
            <a:r>
              <a:rPr lang="fr-CA" sz="4000" b="1" dirty="0"/>
              <a:t>COMMENT</a:t>
            </a:r>
            <a:r>
              <a:rPr lang="fr-CA" sz="4000" dirty="0"/>
              <a:t> le financement est-il distribué aux les départements du cégep ?</a:t>
            </a:r>
          </a:p>
        </p:txBody>
      </p:sp>
      <p:sp>
        <p:nvSpPr>
          <p:cNvPr id="15" name="ZoneTexte 14">
            <a:extLst>
              <a:ext uri="{FF2B5EF4-FFF2-40B4-BE49-F238E27FC236}">
                <a16:creationId xmlns:a16="http://schemas.microsoft.com/office/drawing/2014/main" id="{468D877B-0766-F950-5D60-809F48D57DA6}"/>
              </a:ext>
            </a:extLst>
          </p:cNvPr>
          <p:cNvSpPr txBox="1"/>
          <p:nvPr/>
        </p:nvSpPr>
        <p:spPr>
          <a:xfrm>
            <a:off x="306892" y="1472972"/>
            <a:ext cx="11265676" cy="584775"/>
          </a:xfrm>
          <a:prstGeom prst="rect">
            <a:avLst/>
          </a:prstGeom>
          <a:noFill/>
        </p:spPr>
        <p:txBody>
          <a:bodyPr wrap="square">
            <a:spAutoFit/>
          </a:bodyPr>
          <a:lstStyle/>
          <a:p>
            <a:pPr lvl="0"/>
            <a:r>
              <a:rPr lang="fr-CA" sz="3200" b="1" dirty="0"/>
              <a:t>Volet 2 – Les autres ressources à l’enseignement (PROJETS) </a:t>
            </a:r>
          </a:p>
        </p:txBody>
      </p:sp>
      <p:sp>
        <p:nvSpPr>
          <p:cNvPr id="20" name="ZoneTexte 19">
            <a:extLst>
              <a:ext uri="{FF2B5EF4-FFF2-40B4-BE49-F238E27FC236}">
                <a16:creationId xmlns:a16="http://schemas.microsoft.com/office/drawing/2014/main" id="{77E1B909-5F88-0DD8-40C8-3DDEFB54604F}"/>
              </a:ext>
            </a:extLst>
          </p:cNvPr>
          <p:cNvSpPr txBox="1"/>
          <p:nvPr/>
        </p:nvSpPr>
        <p:spPr>
          <a:xfrm>
            <a:off x="724123" y="2211636"/>
            <a:ext cx="11265676" cy="584775"/>
          </a:xfrm>
          <a:prstGeom prst="rect">
            <a:avLst/>
          </a:prstGeom>
          <a:noFill/>
        </p:spPr>
        <p:txBody>
          <a:bodyPr wrap="square">
            <a:spAutoFit/>
          </a:bodyPr>
          <a:lstStyle/>
          <a:p>
            <a:pPr marL="457200" lvl="0" indent="-457200">
              <a:buFont typeface="Arial" panose="020B0604020202020204" pitchFamily="34" charset="0"/>
              <a:buChar char="•"/>
            </a:pPr>
            <a:r>
              <a:rPr lang="fr-CA" sz="3200" dirty="0"/>
              <a:t>Déclaration des projets du Volet 2 </a:t>
            </a:r>
          </a:p>
        </p:txBody>
      </p:sp>
      <p:pic>
        <p:nvPicPr>
          <p:cNvPr id="22" name="Image 21">
            <a:extLst>
              <a:ext uri="{FF2B5EF4-FFF2-40B4-BE49-F238E27FC236}">
                <a16:creationId xmlns:a16="http://schemas.microsoft.com/office/drawing/2014/main" id="{4D52AE3F-A937-2C50-604A-BB0E996FF790}"/>
              </a:ext>
            </a:extLst>
          </p:cNvPr>
          <p:cNvPicPr>
            <a:picLocks noChangeAspect="1"/>
          </p:cNvPicPr>
          <p:nvPr/>
        </p:nvPicPr>
        <p:blipFill rotWithShape="1">
          <a:blip r:embed="rId3"/>
          <a:srcRect l="20788" t="17391" r="21413" b="7971"/>
          <a:stretch/>
        </p:blipFill>
        <p:spPr>
          <a:xfrm>
            <a:off x="3028906" y="2703680"/>
            <a:ext cx="5410384" cy="3929968"/>
          </a:xfrm>
          <a:prstGeom prst="rect">
            <a:avLst/>
          </a:prstGeom>
        </p:spPr>
      </p:pic>
    </p:spTree>
    <p:extLst>
      <p:ext uri="{BB962C8B-B14F-4D97-AF65-F5344CB8AC3E}">
        <p14:creationId xmlns:p14="http://schemas.microsoft.com/office/powerpoint/2010/main" val="1695468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C9D5BE-E2BC-82D5-C7E5-D720D4D4D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1691" y="6048288"/>
            <a:ext cx="588108" cy="588108"/>
          </a:xfrm>
          <a:prstGeom prst="rect">
            <a:avLst/>
          </a:prstGeom>
        </p:spPr>
      </p:pic>
      <p:sp>
        <p:nvSpPr>
          <p:cNvPr id="5" name="ZoneTexte 4">
            <a:extLst>
              <a:ext uri="{FF2B5EF4-FFF2-40B4-BE49-F238E27FC236}">
                <a16:creationId xmlns:a16="http://schemas.microsoft.com/office/drawing/2014/main" id="{63722EAC-1F9F-9D24-DAED-A8813CDF1E4A}"/>
              </a:ext>
            </a:extLst>
          </p:cNvPr>
          <p:cNvSpPr txBox="1"/>
          <p:nvPr/>
        </p:nvSpPr>
        <p:spPr>
          <a:xfrm>
            <a:off x="415046" y="221604"/>
            <a:ext cx="11361907" cy="1323439"/>
          </a:xfrm>
          <a:prstGeom prst="rect">
            <a:avLst/>
          </a:prstGeom>
          <a:noFill/>
        </p:spPr>
        <p:txBody>
          <a:bodyPr wrap="square" rtlCol="0">
            <a:spAutoFit/>
          </a:bodyPr>
          <a:lstStyle/>
          <a:p>
            <a:r>
              <a:rPr lang="fr-CA" sz="4000" b="1" dirty="0"/>
              <a:t>COMMENT</a:t>
            </a:r>
            <a:r>
              <a:rPr lang="fr-CA" sz="4000" dirty="0"/>
              <a:t> le financement est-il distribué aux les départements du cégep ?</a:t>
            </a:r>
          </a:p>
        </p:txBody>
      </p:sp>
      <p:sp>
        <p:nvSpPr>
          <p:cNvPr id="3" name="ZoneTexte 2">
            <a:extLst>
              <a:ext uri="{FF2B5EF4-FFF2-40B4-BE49-F238E27FC236}">
                <a16:creationId xmlns:a16="http://schemas.microsoft.com/office/drawing/2014/main" id="{81C50329-D169-DF59-B1BA-3AC550CEAE44}"/>
              </a:ext>
            </a:extLst>
          </p:cNvPr>
          <p:cNvSpPr txBox="1"/>
          <p:nvPr/>
        </p:nvSpPr>
        <p:spPr>
          <a:xfrm>
            <a:off x="4625210" y="1387427"/>
            <a:ext cx="2941579" cy="769441"/>
          </a:xfrm>
          <a:prstGeom prst="rect">
            <a:avLst/>
          </a:prstGeom>
          <a:noFill/>
        </p:spPr>
        <p:txBody>
          <a:bodyPr wrap="square">
            <a:spAutoFit/>
          </a:bodyPr>
          <a:lstStyle/>
          <a:p>
            <a:r>
              <a:rPr lang="fr-CA" sz="4400" b="1" dirty="0"/>
              <a:t>EN RÉSUMÉ</a:t>
            </a:r>
          </a:p>
        </p:txBody>
      </p:sp>
      <p:sp>
        <p:nvSpPr>
          <p:cNvPr id="16" name="ZoneTexte 15">
            <a:extLst>
              <a:ext uri="{FF2B5EF4-FFF2-40B4-BE49-F238E27FC236}">
                <a16:creationId xmlns:a16="http://schemas.microsoft.com/office/drawing/2014/main" id="{4F7F913F-BD2B-08C9-1AB3-575DE1AE7349}"/>
              </a:ext>
            </a:extLst>
          </p:cNvPr>
          <p:cNvSpPr txBox="1"/>
          <p:nvPr/>
        </p:nvSpPr>
        <p:spPr>
          <a:xfrm>
            <a:off x="283971" y="1956813"/>
            <a:ext cx="11624054" cy="1569660"/>
          </a:xfrm>
          <a:prstGeom prst="rect">
            <a:avLst/>
          </a:prstGeom>
          <a:noFill/>
        </p:spPr>
        <p:txBody>
          <a:bodyPr wrap="square">
            <a:spAutoFit/>
          </a:bodyPr>
          <a:lstStyle/>
          <a:p>
            <a:pPr marL="742950" indent="-742950">
              <a:buFont typeface="+mj-lt"/>
              <a:buAutoNum type="arabicPeriod"/>
            </a:pPr>
            <a:r>
              <a:rPr lang="fr-CA" sz="3200" dirty="0"/>
              <a:t>Les départements sont financés selon les prévisions de la Direction des études du nombre d’étudiants.es pour chaque cours</a:t>
            </a:r>
          </a:p>
        </p:txBody>
      </p:sp>
      <p:sp>
        <p:nvSpPr>
          <p:cNvPr id="18" name="ZoneTexte 17">
            <a:extLst>
              <a:ext uri="{FF2B5EF4-FFF2-40B4-BE49-F238E27FC236}">
                <a16:creationId xmlns:a16="http://schemas.microsoft.com/office/drawing/2014/main" id="{11C66126-518A-4B71-CF68-E1906ACF230B}"/>
              </a:ext>
            </a:extLst>
          </p:cNvPr>
          <p:cNvSpPr txBox="1"/>
          <p:nvPr/>
        </p:nvSpPr>
        <p:spPr>
          <a:xfrm>
            <a:off x="283971" y="3511084"/>
            <a:ext cx="11624054" cy="1077218"/>
          </a:xfrm>
          <a:prstGeom prst="rect">
            <a:avLst/>
          </a:prstGeom>
          <a:noFill/>
        </p:spPr>
        <p:txBody>
          <a:bodyPr wrap="square">
            <a:spAutoFit/>
          </a:bodyPr>
          <a:lstStyle/>
          <a:p>
            <a:pPr marL="742950" indent="-742950">
              <a:buFont typeface="+mj-lt"/>
              <a:buAutoNum type="arabicPeriod" startAt="2"/>
            </a:pPr>
            <a:r>
              <a:rPr lang="fr-CA" sz="3200" dirty="0"/>
              <a:t>Le nombre de groupes pour chaque cours est établi par le </a:t>
            </a:r>
            <a:r>
              <a:rPr lang="fr-CA" sz="3200" dirty="0" err="1"/>
              <a:t>NejTLS</a:t>
            </a:r>
            <a:r>
              <a:rPr lang="fr-CA" sz="3200" dirty="0"/>
              <a:t>. </a:t>
            </a:r>
          </a:p>
        </p:txBody>
      </p:sp>
      <p:sp>
        <p:nvSpPr>
          <p:cNvPr id="19" name="ZoneTexte 18">
            <a:extLst>
              <a:ext uri="{FF2B5EF4-FFF2-40B4-BE49-F238E27FC236}">
                <a16:creationId xmlns:a16="http://schemas.microsoft.com/office/drawing/2014/main" id="{C34876C9-8C1E-26FF-FFD2-90D6B70F2493}"/>
              </a:ext>
            </a:extLst>
          </p:cNvPr>
          <p:cNvSpPr txBox="1"/>
          <p:nvPr/>
        </p:nvSpPr>
        <p:spPr>
          <a:xfrm>
            <a:off x="283971" y="4572913"/>
            <a:ext cx="11624054" cy="1077218"/>
          </a:xfrm>
          <a:prstGeom prst="rect">
            <a:avLst/>
          </a:prstGeom>
          <a:noFill/>
        </p:spPr>
        <p:txBody>
          <a:bodyPr wrap="square">
            <a:spAutoFit/>
          </a:bodyPr>
          <a:lstStyle/>
          <a:p>
            <a:pPr marL="742950" indent="-742950">
              <a:buFont typeface="+mj-lt"/>
              <a:buAutoNum type="arabicPeriod" startAt="3"/>
            </a:pPr>
            <a:r>
              <a:rPr lang="fr-CA" sz="3200" dirty="0"/>
              <a:t>Plusieurs ressources du volet 1 (HP et PES) et du volet 2 (Coordination) servent à compléter les projets de répartition.</a:t>
            </a:r>
          </a:p>
        </p:txBody>
      </p:sp>
      <p:sp>
        <p:nvSpPr>
          <p:cNvPr id="20" name="ZoneTexte 19">
            <a:extLst>
              <a:ext uri="{FF2B5EF4-FFF2-40B4-BE49-F238E27FC236}">
                <a16:creationId xmlns:a16="http://schemas.microsoft.com/office/drawing/2014/main" id="{C1488594-0CBD-49B3-87AC-845EBE2359BF}"/>
              </a:ext>
            </a:extLst>
          </p:cNvPr>
          <p:cNvSpPr txBox="1"/>
          <p:nvPr/>
        </p:nvSpPr>
        <p:spPr>
          <a:xfrm>
            <a:off x="283971" y="5634742"/>
            <a:ext cx="11624054" cy="584775"/>
          </a:xfrm>
          <a:prstGeom prst="rect">
            <a:avLst/>
          </a:prstGeom>
          <a:noFill/>
        </p:spPr>
        <p:txBody>
          <a:bodyPr wrap="square">
            <a:spAutoFit/>
          </a:bodyPr>
          <a:lstStyle/>
          <a:p>
            <a:pPr marL="742950" indent="-742950">
              <a:buFont typeface="+mj-lt"/>
              <a:buAutoNum type="arabicPeriod" startAt="4"/>
            </a:pPr>
            <a:r>
              <a:rPr lang="fr-CA" sz="3200" dirty="0"/>
              <a:t>Plusieurs ressources servent à financer les projets du Volet 2.</a:t>
            </a:r>
          </a:p>
        </p:txBody>
      </p:sp>
    </p:spTree>
    <p:extLst>
      <p:ext uri="{BB962C8B-B14F-4D97-AF65-F5344CB8AC3E}">
        <p14:creationId xmlns:p14="http://schemas.microsoft.com/office/powerpoint/2010/main" val="387841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C9D5BE-E2BC-82D5-C7E5-D720D4D4D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9613" y="5806210"/>
            <a:ext cx="830186" cy="830186"/>
          </a:xfrm>
          <a:prstGeom prst="rect">
            <a:avLst/>
          </a:prstGeom>
        </p:spPr>
      </p:pic>
      <p:sp>
        <p:nvSpPr>
          <p:cNvPr id="5" name="ZoneTexte 4">
            <a:extLst>
              <a:ext uri="{FF2B5EF4-FFF2-40B4-BE49-F238E27FC236}">
                <a16:creationId xmlns:a16="http://schemas.microsoft.com/office/drawing/2014/main" id="{63722EAC-1F9F-9D24-DAED-A8813CDF1E4A}"/>
              </a:ext>
            </a:extLst>
          </p:cNvPr>
          <p:cNvSpPr txBox="1"/>
          <p:nvPr/>
        </p:nvSpPr>
        <p:spPr>
          <a:xfrm>
            <a:off x="415046" y="221604"/>
            <a:ext cx="11361907" cy="707886"/>
          </a:xfrm>
          <a:prstGeom prst="rect">
            <a:avLst/>
          </a:prstGeom>
          <a:noFill/>
        </p:spPr>
        <p:txBody>
          <a:bodyPr wrap="square" rtlCol="0">
            <a:spAutoFit/>
          </a:bodyPr>
          <a:lstStyle/>
          <a:p>
            <a:r>
              <a:rPr lang="fr-CA" sz="4000" b="1" dirty="0"/>
              <a:t>POURQUOI tout cela devrait-il m’intéresser ?</a:t>
            </a:r>
          </a:p>
        </p:txBody>
      </p:sp>
      <p:sp>
        <p:nvSpPr>
          <p:cNvPr id="2" name="ZoneTexte 1">
            <a:extLst>
              <a:ext uri="{FF2B5EF4-FFF2-40B4-BE49-F238E27FC236}">
                <a16:creationId xmlns:a16="http://schemas.microsoft.com/office/drawing/2014/main" id="{7DBF35F1-D509-6FF3-5B79-294F9587B468}"/>
              </a:ext>
            </a:extLst>
          </p:cNvPr>
          <p:cNvSpPr txBox="1"/>
          <p:nvPr/>
        </p:nvSpPr>
        <p:spPr>
          <a:xfrm>
            <a:off x="283972" y="2111589"/>
            <a:ext cx="11624054" cy="1200329"/>
          </a:xfrm>
          <a:prstGeom prst="rect">
            <a:avLst/>
          </a:prstGeom>
          <a:noFill/>
        </p:spPr>
        <p:txBody>
          <a:bodyPr wrap="square">
            <a:spAutoFit/>
          </a:bodyPr>
          <a:lstStyle/>
          <a:p>
            <a:pPr marL="742950" indent="-742950">
              <a:buFont typeface="+mj-lt"/>
              <a:buAutoNum type="arabicPeriod"/>
            </a:pPr>
            <a:r>
              <a:rPr lang="fr-CA" sz="3600" dirty="0"/>
              <a:t>Le projet de répartition détermine le nombre de postes disponibles dans un département.</a:t>
            </a:r>
          </a:p>
        </p:txBody>
      </p:sp>
      <p:sp>
        <p:nvSpPr>
          <p:cNvPr id="6" name="ZoneTexte 5">
            <a:extLst>
              <a:ext uri="{FF2B5EF4-FFF2-40B4-BE49-F238E27FC236}">
                <a16:creationId xmlns:a16="http://schemas.microsoft.com/office/drawing/2014/main" id="{E7427314-BAA1-EFBA-74AD-8FC550926B36}"/>
              </a:ext>
            </a:extLst>
          </p:cNvPr>
          <p:cNvSpPr txBox="1"/>
          <p:nvPr/>
        </p:nvSpPr>
        <p:spPr>
          <a:xfrm>
            <a:off x="283972" y="3665860"/>
            <a:ext cx="11624054" cy="1200329"/>
          </a:xfrm>
          <a:prstGeom prst="rect">
            <a:avLst/>
          </a:prstGeom>
          <a:noFill/>
        </p:spPr>
        <p:txBody>
          <a:bodyPr wrap="square">
            <a:spAutoFit/>
          </a:bodyPr>
          <a:lstStyle/>
          <a:p>
            <a:pPr marL="742950" indent="-742950">
              <a:buFont typeface="+mj-lt"/>
              <a:buAutoNum type="arabicPeriod" startAt="2"/>
            </a:pPr>
            <a:r>
              <a:rPr lang="fr-CA" sz="3600" dirty="0"/>
              <a:t>Le financement est un enjeu MAJEUR de négociation locale et nationale.</a:t>
            </a:r>
          </a:p>
        </p:txBody>
      </p:sp>
    </p:spTree>
    <p:extLst>
      <p:ext uri="{BB962C8B-B14F-4D97-AF65-F5344CB8AC3E}">
        <p14:creationId xmlns:p14="http://schemas.microsoft.com/office/powerpoint/2010/main" val="332919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C9D5BE-E2BC-82D5-C7E5-D720D4D4D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9613" y="5806210"/>
            <a:ext cx="830186" cy="830186"/>
          </a:xfrm>
          <a:prstGeom prst="rect">
            <a:avLst/>
          </a:prstGeom>
        </p:spPr>
      </p:pic>
      <p:sp>
        <p:nvSpPr>
          <p:cNvPr id="5" name="ZoneTexte 4">
            <a:extLst>
              <a:ext uri="{FF2B5EF4-FFF2-40B4-BE49-F238E27FC236}">
                <a16:creationId xmlns:a16="http://schemas.microsoft.com/office/drawing/2014/main" id="{63722EAC-1F9F-9D24-DAED-A8813CDF1E4A}"/>
              </a:ext>
            </a:extLst>
          </p:cNvPr>
          <p:cNvSpPr txBox="1"/>
          <p:nvPr/>
        </p:nvSpPr>
        <p:spPr>
          <a:xfrm>
            <a:off x="415046" y="221604"/>
            <a:ext cx="11361907" cy="707886"/>
          </a:xfrm>
          <a:prstGeom prst="rect">
            <a:avLst/>
          </a:prstGeom>
          <a:noFill/>
        </p:spPr>
        <p:txBody>
          <a:bodyPr wrap="square" rtlCol="0">
            <a:spAutoFit/>
          </a:bodyPr>
          <a:lstStyle/>
          <a:p>
            <a:r>
              <a:rPr lang="fr-CA" sz="4000" b="1" dirty="0"/>
              <a:t>POURQUOI tout cela devrait-il m’intéresser ?</a:t>
            </a:r>
          </a:p>
        </p:txBody>
      </p:sp>
      <p:sp>
        <p:nvSpPr>
          <p:cNvPr id="2" name="ZoneTexte 1">
            <a:extLst>
              <a:ext uri="{FF2B5EF4-FFF2-40B4-BE49-F238E27FC236}">
                <a16:creationId xmlns:a16="http://schemas.microsoft.com/office/drawing/2014/main" id="{7DBF35F1-D509-6FF3-5B79-294F9587B468}"/>
              </a:ext>
            </a:extLst>
          </p:cNvPr>
          <p:cNvSpPr txBox="1"/>
          <p:nvPr/>
        </p:nvSpPr>
        <p:spPr>
          <a:xfrm>
            <a:off x="283972" y="785428"/>
            <a:ext cx="11624054" cy="646331"/>
          </a:xfrm>
          <a:prstGeom prst="rect">
            <a:avLst/>
          </a:prstGeom>
          <a:noFill/>
        </p:spPr>
        <p:txBody>
          <a:bodyPr wrap="square">
            <a:spAutoFit/>
          </a:bodyPr>
          <a:lstStyle/>
          <a:p>
            <a:r>
              <a:rPr lang="fr-CA" sz="3600" dirty="0"/>
              <a:t>Le nombre de postes disponibles dans un département</a:t>
            </a:r>
          </a:p>
        </p:txBody>
      </p:sp>
      <p:sp>
        <p:nvSpPr>
          <p:cNvPr id="3" name="Titre 1">
            <a:extLst>
              <a:ext uri="{FF2B5EF4-FFF2-40B4-BE49-F238E27FC236}">
                <a16:creationId xmlns:a16="http://schemas.microsoft.com/office/drawing/2014/main" id="{297EF7BF-29B8-F496-A8E4-CFDB4163DF86}"/>
              </a:ext>
            </a:extLst>
          </p:cNvPr>
          <p:cNvSpPr>
            <a:spLocks noGrp="1"/>
          </p:cNvSpPr>
          <p:nvPr>
            <p:ph type="title"/>
          </p:nvPr>
        </p:nvSpPr>
        <p:spPr>
          <a:xfrm>
            <a:off x="662988" y="1264659"/>
            <a:ext cx="11574753" cy="1000978"/>
          </a:xfrm>
        </p:spPr>
        <p:txBody>
          <a:bodyPr>
            <a:normAutofit/>
          </a:bodyPr>
          <a:lstStyle/>
          <a:p>
            <a:r>
              <a:rPr lang="fr-CA" sz="3300" b="1" cap="all" dirty="0">
                <a:latin typeface="Calibri" panose="020F0502020204030204" pitchFamily="34" charset="0"/>
                <a:cs typeface="Calibri" panose="020F0502020204030204" pitchFamily="34" charset="0"/>
              </a:rPr>
              <a:t>Poste : ce que dit la convention collective(1-2.27, 8-4.07)</a:t>
            </a:r>
          </a:p>
        </p:txBody>
      </p:sp>
      <p:sp>
        <p:nvSpPr>
          <p:cNvPr id="7" name="Espace réservé du contenu 2">
            <a:extLst>
              <a:ext uri="{FF2B5EF4-FFF2-40B4-BE49-F238E27FC236}">
                <a16:creationId xmlns:a16="http://schemas.microsoft.com/office/drawing/2014/main" id="{1478D95A-8A19-4077-6A4E-AE8D784D2FEF}"/>
              </a:ext>
            </a:extLst>
          </p:cNvPr>
          <p:cNvSpPr>
            <a:spLocks noGrp="1"/>
          </p:cNvSpPr>
          <p:nvPr>
            <p:ph idx="1"/>
          </p:nvPr>
        </p:nvSpPr>
        <p:spPr>
          <a:xfrm>
            <a:off x="524114" y="2193629"/>
            <a:ext cx="10445991" cy="4590185"/>
          </a:xfrm>
        </p:spPr>
        <p:txBody>
          <a:bodyPr>
            <a:normAutofit/>
          </a:bodyPr>
          <a:lstStyle/>
          <a:p>
            <a:pPr lvl="0"/>
            <a:r>
              <a:rPr lang="fr-CA" sz="2400" dirty="0">
                <a:solidFill>
                  <a:schemeClr val="tx1"/>
                </a:solidFill>
              </a:rPr>
              <a:t>Un poste est créé par la partie entière de l’allocation à la discipline pour le volet 1 de la tâche d’enseignement + coordination départementale/ programme/stages</a:t>
            </a:r>
          </a:p>
          <a:p>
            <a:pPr lvl="0"/>
            <a:r>
              <a:rPr lang="fr-CA" sz="2400" dirty="0">
                <a:solidFill>
                  <a:schemeClr val="tx1"/>
                </a:solidFill>
              </a:rPr>
              <a:t>La fraction d’allocation supérieure à 0,90 crée également un poste</a:t>
            </a:r>
          </a:p>
          <a:p>
            <a:pPr marL="0" indent="0">
              <a:spcBef>
                <a:spcPts val="0"/>
              </a:spcBef>
              <a:spcAft>
                <a:spcPts val="600"/>
              </a:spcAft>
              <a:buNone/>
            </a:pPr>
            <a:endParaRPr lang="fr-CA" sz="1300" dirty="0">
              <a:solidFill>
                <a:schemeClr val="tx1"/>
              </a:solidFill>
            </a:endParaRPr>
          </a:p>
          <a:p>
            <a:pPr marL="0" indent="0">
              <a:spcBef>
                <a:spcPts val="0"/>
              </a:spcBef>
              <a:spcAft>
                <a:spcPts val="600"/>
              </a:spcAft>
              <a:buNone/>
            </a:pPr>
            <a:endParaRPr lang="fr-CA" sz="1300" dirty="0">
              <a:solidFill>
                <a:schemeClr val="tx1"/>
              </a:solidFill>
            </a:endParaRPr>
          </a:p>
          <a:p>
            <a:pPr marL="0" indent="0">
              <a:spcBef>
                <a:spcPts val="0"/>
              </a:spcBef>
              <a:spcAft>
                <a:spcPts val="600"/>
              </a:spcAft>
              <a:buNone/>
            </a:pPr>
            <a:endParaRPr lang="fr-CA" sz="1300" dirty="0">
              <a:solidFill>
                <a:schemeClr val="tx1"/>
              </a:solidFill>
            </a:endParaRPr>
          </a:p>
          <a:p>
            <a:pPr marL="0" indent="0">
              <a:spcBef>
                <a:spcPts val="0"/>
              </a:spcBef>
              <a:spcAft>
                <a:spcPts val="600"/>
              </a:spcAft>
              <a:buNone/>
            </a:pPr>
            <a:endParaRPr lang="fr-CA" sz="1300" dirty="0">
              <a:solidFill>
                <a:schemeClr val="tx1"/>
              </a:solidFill>
            </a:endParaRPr>
          </a:p>
          <a:p>
            <a:pPr marL="0" indent="0">
              <a:spcBef>
                <a:spcPts val="0"/>
              </a:spcBef>
              <a:spcAft>
                <a:spcPts val="600"/>
              </a:spcAft>
              <a:buNone/>
            </a:pPr>
            <a:endParaRPr lang="fr-CA" sz="1300" dirty="0">
              <a:solidFill>
                <a:schemeClr val="tx1"/>
              </a:solidFill>
            </a:endParaRPr>
          </a:p>
          <a:p>
            <a:pPr marL="0" indent="0">
              <a:spcBef>
                <a:spcPts val="0"/>
              </a:spcBef>
              <a:spcAft>
                <a:spcPts val="600"/>
              </a:spcAft>
              <a:buNone/>
            </a:pPr>
            <a:r>
              <a:rPr lang="fr-CA" sz="2400" b="1" dirty="0">
                <a:solidFill>
                  <a:schemeClr val="tx1"/>
                </a:solidFill>
              </a:rPr>
              <a:t>Par exemple </a:t>
            </a:r>
            <a:r>
              <a:rPr lang="fr-CA" sz="2400" dirty="0">
                <a:solidFill>
                  <a:schemeClr val="tx1"/>
                </a:solidFill>
              </a:rPr>
              <a:t>: </a:t>
            </a:r>
          </a:p>
          <a:p>
            <a:pPr>
              <a:spcBef>
                <a:spcPts val="0"/>
              </a:spcBef>
              <a:spcAft>
                <a:spcPts val="600"/>
              </a:spcAft>
            </a:pPr>
            <a:r>
              <a:rPr lang="fr-CA" sz="2400" dirty="0">
                <a:solidFill>
                  <a:schemeClr val="tx1"/>
                </a:solidFill>
              </a:rPr>
              <a:t>Si le nombre d’enseignants prévu est 5,8, le nombre de postes à prévoir est de 5</a:t>
            </a:r>
          </a:p>
          <a:p>
            <a:pPr>
              <a:spcBef>
                <a:spcPts val="0"/>
              </a:spcBef>
              <a:spcAft>
                <a:spcPts val="600"/>
              </a:spcAft>
            </a:pPr>
            <a:r>
              <a:rPr lang="fr-CA" sz="2400" dirty="0">
                <a:solidFill>
                  <a:schemeClr val="tx1"/>
                </a:solidFill>
              </a:rPr>
              <a:t>Si le nombre d’enseignants prévu est 5,9, le nombre de postes à prévoir est de 6</a:t>
            </a:r>
          </a:p>
          <a:p>
            <a:pPr marL="0" indent="0">
              <a:spcBef>
                <a:spcPts val="0"/>
              </a:spcBef>
              <a:spcAft>
                <a:spcPts val="600"/>
              </a:spcAft>
              <a:buNone/>
            </a:pPr>
            <a:endParaRPr lang="fr-CA" sz="1300" dirty="0">
              <a:solidFill>
                <a:schemeClr val="tx1"/>
              </a:solidFill>
              <a:latin typeface="Calibri" panose="020F0502020204030204" pitchFamily="34" charset="0"/>
              <a:cs typeface="Calibri" panose="020F0502020204030204" pitchFamily="34" charset="0"/>
            </a:endParaRPr>
          </a:p>
        </p:txBody>
      </p:sp>
      <p:sp>
        <p:nvSpPr>
          <p:cNvPr id="8" name="Rectangle à coins arrondis 5">
            <a:extLst>
              <a:ext uri="{FF2B5EF4-FFF2-40B4-BE49-F238E27FC236}">
                <a16:creationId xmlns:a16="http://schemas.microsoft.com/office/drawing/2014/main" id="{D2C7C3D7-12F3-20D2-AC51-ADA01093DA88}"/>
              </a:ext>
            </a:extLst>
          </p:cNvPr>
          <p:cNvSpPr/>
          <p:nvPr/>
        </p:nvSpPr>
        <p:spPr>
          <a:xfrm>
            <a:off x="882482" y="3753336"/>
            <a:ext cx="9955897" cy="1176155"/>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r>
              <a:rPr lang="fr-CA" sz="2400" b="1" dirty="0"/>
              <a:t>Poste = Volet 1 (enseignement + fixe (colonne A, annexe VIII-2) + CD et CP + coordination stages + minimum 35% EBP</a:t>
            </a:r>
          </a:p>
        </p:txBody>
      </p:sp>
    </p:spTree>
    <p:extLst>
      <p:ext uri="{BB962C8B-B14F-4D97-AF65-F5344CB8AC3E}">
        <p14:creationId xmlns:p14="http://schemas.microsoft.com/office/powerpoint/2010/main" val="24370779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C9D5BE-E2BC-82D5-C7E5-D720D4D4D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37777" y="6184374"/>
            <a:ext cx="452021" cy="452021"/>
          </a:xfrm>
          <a:prstGeom prst="rect">
            <a:avLst/>
          </a:prstGeom>
        </p:spPr>
      </p:pic>
      <p:sp>
        <p:nvSpPr>
          <p:cNvPr id="5" name="ZoneTexte 4">
            <a:extLst>
              <a:ext uri="{FF2B5EF4-FFF2-40B4-BE49-F238E27FC236}">
                <a16:creationId xmlns:a16="http://schemas.microsoft.com/office/drawing/2014/main" id="{63722EAC-1F9F-9D24-DAED-A8813CDF1E4A}"/>
              </a:ext>
            </a:extLst>
          </p:cNvPr>
          <p:cNvSpPr txBox="1"/>
          <p:nvPr/>
        </p:nvSpPr>
        <p:spPr>
          <a:xfrm>
            <a:off x="415046" y="221604"/>
            <a:ext cx="11361907" cy="707886"/>
          </a:xfrm>
          <a:prstGeom prst="rect">
            <a:avLst/>
          </a:prstGeom>
          <a:noFill/>
        </p:spPr>
        <p:txBody>
          <a:bodyPr wrap="square" rtlCol="0">
            <a:spAutoFit/>
          </a:bodyPr>
          <a:lstStyle/>
          <a:p>
            <a:r>
              <a:rPr lang="fr-CA" sz="4000" b="1" dirty="0"/>
              <a:t>POURQUOI tout cela devrait-il m’intéresser ?</a:t>
            </a:r>
          </a:p>
        </p:txBody>
      </p:sp>
      <p:sp>
        <p:nvSpPr>
          <p:cNvPr id="2" name="ZoneTexte 1">
            <a:extLst>
              <a:ext uri="{FF2B5EF4-FFF2-40B4-BE49-F238E27FC236}">
                <a16:creationId xmlns:a16="http://schemas.microsoft.com/office/drawing/2014/main" id="{7DBF35F1-D509-6FF3-5B79-294F9587B468}"/>
              </a:ext>
            </a:extLst>
          </p:cNvPr>
          <p:cNvSpPr txBox="1"/>
          <p:nvPr/>
        </p:nvSpPr>
        <p:spPr>
          <a:xfrm>
            <a:off x="283972" y="983947"/>
            <a:ext cx="11624054" cy="646331"/>
          </a:xfrm>
          <a:prstGeom prst="rect">
            <a:avLst/>
          </a:prstGeom>
          <a:noFill/>
        </p:spPr>
        <p:txBody>
          <a:bodyPr wrap="square">
            <a:spAutoFit/>
          </a:bodyPr>
          <a:lstStyle/>
          <a:p>
            <a:r>
              <a:rPr lang="fr-CA" sz="3600" dirty="0"/>
              <a:t>Le nombre de postes disponibles dans un département</a:t>
            </a:r>
          </a:p>
        </p:txBody>
      </p:sp>
      <p:pic>
        <p:nvPicPr>
          <p:cNvPr id="17" name="Image 16">
            <a:extLst>
              <a:ext uri="{FF2B5EF4-FFF2-40B4-BE49-F238E27FC236}">
                <a16:creationId xmlns:a16="http://schemas.microsoft.com/office/drawing/2014/main" id="{0146F461-7978-E230-3F52-BBF7EB4915B6}"/>
              </a:ext>
            </a:extLst>
          </p:cNvPr>
          <p:cNvPicPr>
            <a:picLocks noChangeAspect="1"/>
          </p:cNvPicPr>
          <p:nvPr/>
        </p:nvPicPr>
        <p:blipFill rotWithShape="1">
          <a:blip r:embed="rId3"/>
          <a:srcRect l="1210" t="37276" r="6808" b="24301"/>
          <a:stretch/>
        </p:blipFill>
        <p:spPr>
          <a:xfrm>
            <a:off x="398764" y="2349908"/>
            <a:ext cx="11591034" cy="2723537"/>
          </a:xfrm>
          <a:prstGeom prst="rect">
            <a:avLst/>
          </a:prstGeom>
        </p:spPr>
      </p:pic>
      <p:sp>
        <p:nvSpPr>
          <p:cNvPr id="15" name="Rectangle 14">
            <a:extLst>
              <a:ext uri="{FF2B5EF4-FFF2-40B4-BE49-F238E27FC236}">
                <a16:creationId xmlns:a16="http://schemas.microsoft.com/office/drawing/2014/main" id="{6F57A030-3BBA-E5FA-6118-7BDF61EC6109}"/>
              </a:ext>
            </a:extLst>
          </p:cNvPr>
          <p:cNvSpPr/>
          <p:nvPr/>
        </p:nvSpPr>
        <p:spPr>
          <a:xfrm>
            <a:off x="604682" y="4033100"/>
            <a:ext cx="11303343" cy="1554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ZoneTexte 17">
            <a:extLst>
              <a:ext uri="{FF2B5EF4-FFF2-40B4-BE49-F238E27FC236}">
                <a16:creationId xmlns:a16="http://schemas.microsoft.com/office/drawing/2014/main" id="{C8287C2D-948C-0F1D-6147-6AC8030A928D}"/>
              </a:ext>
            </a:extLst>
          </p:cNvPr>
          <p:cNvSpPr txBox="1"/>
          <p:nvPr/>
        </p:nvSpPr>
        <p:spPr>
          <a:xfrm>
            <a:off x="444326" y="5151856"/>
            <a:ext cx="11624054" cy="954107"/>
          </a:xfrm>
          <a:prstGeom prst="rect">
            <a:avLst/>
          </a:prstGeom>
          <a:noFill/>
        </p:spPr>
        <p:txBody>
          <a:bodyPr wrap="square">
            <a:spAutoFit/>
          </a:bodyPr>
          <a:lstStyle/>
          <a:p>
            <a:r>
              <a:rPr lang="fr-CA" sz="2800" dirty="0">
                <a:solidFill>
                  <a:schemeClr val="bg1"/>
                </a:solidFill>
              </a:rPr>
              <a:t>Dans cet exemple, en BIOLOGIE, si l’enseignante se qualifie pour la permanence, alors le cégep lui accorde.</a:t>
            </a:r>
          </a:p>
        </p:txBody>
      </p:sp>
    </p:spTree>
    <p:extLst>
      <p:ext uri="{BB962C8B-B14F-4D97-AF65-F5344CB8AC3E}">
        <p14:creationId xmlns:p14="http://schemas.microsoft.com/office/powerpoint/2010/main" val="19459099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CCF0F7C-9B71-2837-2471-ABC7ABA84F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6962" y="5261043"/>
            <a:ext cx="1375353" cy="1375353"/>
          </a:xfrm>
          <a:prstGeom prst="rect">
            <a:avLst/>
          </a:prstGeom>
        </p:spPr>
      </p:pic>
      <p:pic>
        <p:nvPicPr>
          <p:cNvPr id="5" name="Image 4">
            <a:hlinkClick r:id="rId3"/>
            <a:extLst>
              <a:ext uri="{FF2B5EF4-FFF2-40B4-BE49-F238E27FC236}">
                <a16:creationId xmlns:a16="http://schemas.microsoft.com/office/drawing/2014/main" id="{1C8B474E-90AD-3116-B5D8-7AEB001DED88}"/>
              </a:ext>
            </a:extLst>
          </p:cNvPr>
          <p:cNvPicPr>
            <a:picLocks noChangeAspect="1"/>
          </p:cNvPicPr>
          <p:nvPr/>
        </p:nvPicPr>
        <p:blipFill rotWithShape="1">
          <a:blip r:embed="rId4"/>
          <a:srcRect l="15972" t="18294" r="17216" b="29829"/>
          <a:stretch/>
        </p:blipFill>
        <p:spPr>
          <a:xfrm>
            <a:off x="1809134" y="1946786"/>
            <a:ext cx="8239433" cy="3598608"/>
          </a:xfrm>
          <a:prstGeom prst="rect">
            <a:avLst/>
          </a:prstGeom>
        </p:spPr>
      </p:pic>
      <p:sp>
        <p:nvSpPr>
          <p:cNvPr id="6" name="ZoneTexte 5">
            <a:extLst>
              <a:ext uri="{FF2B5EF4-FFF2-40B4-BE49-F238E27FC236}">
                <a16:creationId xmlns:a16="http://schemas.microsoft.com/office/drawing/2014/main" id="{F9FD847E-81D6-9685-988A-D686B44D8301}"/>
              </a:ext>
            </a:extLst>
          </p:cNvPr>
          <p:cNvSpPr txBox="1"/>
          <p:nvPr/>
        </p:nvSpPr>
        <p:spPr>
          <a:xfrm>
            <a:off x="415046" y="221604"/>
            <a:ext cx="11361907" cy="707886"/>
          </a:xfrm>
          <a:prstGeom prst="rect">
            <a:avLst/>
          </a:prstGeom>
          <a:noFill/>
        </p:spPr>
        <p:txBody>
          <a:bodyPr wrap="square" rtlCol="0">
            <a:spAutoFit/>
          </a:bodyPr>
          <a:lstStyle/>
          <a:p>
            <a:r>
              <a:rPr lang="fr-CA" sz="4000" b="1" dirty="0"/>
              <a:t>POURQUOI tout cela devrait-il m’intéresser ?</a:t>
            </a:r>
          </a:p>
        </p:txBody>
      </p:sp>
      <p:sp>
        <p:nvSpPr>
          <p:cNvPr id="8" name="ZoneTexte 7">
            <a:extLst>
              <a:ext uri="{FF2B5EF4-FFF2-40B4-BE49-F238E27FC236}">
                <a16:creationId xmlns:a16="http://schemas.microsoft.com/office/drawing/2014/main" id="{09549C87-2B4E-20D6-9DC3-9358448F1C2A}"/>
              </a:ext>
            </a:extLst>
          </p:cNvPr>
          <p:cNvSpPr txBox="1"/>
          <p:nvPr/>
        </p:nvSpPr>
        <p:spPr>
          <a:xfrm>
            <a:off x="283972" y="983947"/>
            <a:ext cx="11624054" cy="646331"/>
          </a:xfrm>
          <a:prstGeom prst="rect">
            <a:avLst/>
          </a:prstGeom>
          <a:noFill/>
        </p:spPr>
        <p:txBody>
          <a:bodyPr wrap="square">
            <a:spAutoFit/>
          </a:bodyPr>
          <a:lstStyle/>
          <a:p>
            <a:r>
              <a:rPr lang="fr-CA" sz="3600" dirty="0"/>
              <a:t>Et comment puis-je me qualifier pour un poste ???</a:t>
            </a:r>
          </a:p>
        </p:txBody>
      </p:sp>
      <p:sp>
        <p:nvSpPr>
          <p:cNvPr id="10" name="ZoneTexte 9">
            <a:extLst>
              <a:ext uri="{FF2B5EF4-FFF2-40B4-BE49-F238E27FC236}">
                <a16:creationId xmlns:a16="http://schemas.microsoft.com/office/drawing/2014/main" id="{A61D291E-02B2-E513-65F4-577B7C3F7E57}"/>
              </a:ext>
            </a:extLst>
          </p:cNvPr>
          <p:cNvSpPr txBox="1"/>
          <p:nvPr/>
        </p:nvSpPr>
        <p:spPr>
          <a:xfrm>
            <a:off x="283972" y="5764053"/>
            <a:ext cx="9469628" cy="584775"/>
          </a:xfrm>
          <a:prstGeom prst="rect">
            <a:avLst/>
          </a:prstGeom>
          <a:noFill/>
        </p:spPr>
        <p:txBody>
          <a:bodyPr wrap="square">
            <a:spAutoFit/>
          </a:bodyPr>
          <a:lstStyle/>
          <a:p>
            <a:r>
              <a:rPr lang="fr-CA" sz="3200" dirty="0">
                <a:solidFill>
                  <a:schemeClr val="bg1"/>
                </a:solidFill>
              </a:rPr>
              <a:t>https://fec.lacsq.org/vos-droits/convention-et-guides/</a:t>
            </a:r>
          </a:p>
        </p:txBody>
      </p:sp>
    </p:spTree>
    <p:extLst>
      <p:ext uri="{BB962C8B-B14F-4D97-AF65-F5344CB8AC3E}">
        <p14:creationId xmlns:p14="http://schemas.microsoft.com/office/powerpoint/2010/main" val="335472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CCF0F7C-9B71-2837-2471-ABC7ABA84F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4835" y="5338916"/>
            <a:ext cx="1297480" cy="1297480"/>
          </a:xfrm>
          <a:prstGeom prst="rect">
            <a:avLst/>
          </a:prstGeom>
        </p:spPr>
      </p:pic>
      <p:sp>
        <p:nvSpPr>
          <p:cNvPr id="6" name="ZoneTexte 5">
            <a:extLst>
              <a:ext uri="{FF2B5EF4-FFF2-40B4-BE49-F238E27FC236}">
                <a16:creationId xmlns:a16="http://schemas.microsoft.com/office/drawing/2014/main" id="{F9FD847E-81D6-9685-988A-D686B44D8301}"/>
              </a:ext>
            </a:extLst>
          </p:cNvPr>
          <p:cNvSpPr txBox="1"/>
          <p:nvPr/>
        </p:nvSpPr>
        <p:spPr>
          <a:xfrm>
            <a:off x="415046" y="221604"/>
            <a:ext cx="11361907" cy="707886"/>
          </a:xfrm>
          <a:prstGeom prst="rect">
            <a:avLst/>
          </a:prstGeom>
          <a:noFill/>
        </p:spPr>
        <p:txBody>
          <a:bodyPr wrap="square" rtlCol="0">
            <a:spAutoFit/>
          </a:bodyPr>
          <a:lstStyle/>
          <a:p>
            <a:r>
              <a:rPr lang="fr-CA" sz="4000" b="1" dirty="0"/>
              <a:t>POURQUOI tout cela devrait-il m’intéresser ?</a:t>
            </a:r>
          </a:p>
        </p:txBody>
      </p:sp>
      <p:sp>
        <p:nvSpPr>
          <p:cNvPr id="8" name="ZoneTexte 7">
            <a:extLst>
              <a:ext uri="{FF2B5EF4-FFF2-40B4-BE49-F238E27FC236}">
                <a16:creationId xmlns:a16="http://schemas.microsoft.com/office/drawing/2014/main" id="{09549C87-2B4E-20D6-9DC3-9358448F1C2A}"/>
              </a:ext>
            </a:extLst>
          </p:cNvPr>
          <p:cNvSpPr txBox="1"/>
          <p:nvPr/>
        </p:nvSpPr>
        <p:spPr>
          <a:xfrm>
            <a:off x="283972" y="983947"/>
            <a:ext cx="11624054" cy="1200329"/>
          </a:xfrm>
          <a:prstGeom prst="rect">
            <a:avLst/>
          </a:prstGeom>
          <a:noFill/>
        </p:spPr>
        <p:txBody>
          <a:bodyPr wrap="square">
            <a:spAutoFit/>
          </a:bodyPr>
          <a:lstStyle/>
          <a:p>
            <a:r>
              <a:rPr lang="fr-CA" sz="3600" dirty="0"/>
              <a:t>Le financement est une enjeu MAJEUR de négociation locale et nationale.</a:t>
            </a:r>
          </a:p>
        </p:txBody>
      </p:sp>
      <p:sp>
        <p:nvSpPr>
          <p:cNvPr id="2" name="ZoneTexte 1">
            <a:extLst>
              <a:ext uri="{FF2B5EF4-FFF2-40B4-BE49-F238E27FC236}">
                <a16:creationId xmlns:a16="http://schemas.microsoft.com/office/drawing/2014/main" id="{95F624C4-ADFF-4FB4-C69E-2C5266F17236}"/>
              </a:ext>
            </a:extLst>
          </p:cNvPr>
          <p:cNvSpPr txBox="1"/>
          <p:nvPr/>
        </p:nvSpPr>
        <p:spPr>
          <a:xfrm>
            <a:off x="283972" y="2184276"/>
            <a:ext cx="11624054" cy="2123658"/>
          </a:xfrm>
          <a:prstGeom prst="rect">
            <a:avLst/>
          </a:prstGeom>
          <a:noFill/>
        </p:spPr>
        <p:txBody>
          <a:bodyPr wrap="square">
            <a:spAutoFit/>
          </a:bodyPr>
          <a:lstStyle/>
          <a:p>
            <a:r>
              <a:rPr lang="fr-CA" sz="3600" u="sng" dirty="0"/>
              <a:t>Localement</a:t>
            </a:r>
          </a:p>
          <a:p>
            <a:pPr marL="742950" indent="-742950">
              <a:buFont typeface="+mj-lt"/>
              <a:buAutoNum type="arabicPeriod"/>
            </a:pPr>
            <a:r>
              <a:rPr lang="fr-CA" sz="3200" dirty="0"/>
              <a:t>Quand les prévisions de la Direction des études ont des conséquences sur notre charge de travail.</a:t>
            </a:r>
          </a:p>
          <a:p>
            <a:r>
              <a:rPr lang="fr-CA" sz="3200" dirty="0"/>
              <a:t>				-&gt; </a:t>
            </a:r>
            <a:r>
              <a:rPr lang="fr-CA" sz="3200" dirty="0" err="1"/>
              <a:t>sur-embauche</a:t>
            </a:r>
            <a:r>
              <a:rPr lang="fr-CA" sz="3200" dirty="0"/>
              <a:t> et sous-embauche</a:t>
            </a:r>
          </a:p>
        </p:txBody>
      </p:sp>
      <p:sp>
        <p:nvSpPr>
          <p:cNvPr id="4" name="ZoneTexte 3">
            <a:extLst>
              <a:ext uri="{FF2B5EF4-FFF2-40B4-BE49-F238E27FC236}">
                <a16:creationId xmlns:a16="http://schemas.microsoft.com/office/drawing/2014/main" id="{45B1AB9F-5152-F881-4CE3-56F9B2A86A33}"/>
              </a:ext>
            </a:extLst>
          </p:cNvPr>
          <p:cNvSpPr txBox="1"/>
          <p:nvPr/>
        </p:nvSpPr>
        <p:spPr>
          <a:xfrm>
            <a:off x="283971" y="4553656"/>
            <a:ext cx="10659331" cy="2062103"/>
          </a:xfrm>
          <a:prstGeom prst="rect">
            <a:avLst/>
          </a:prstGeom>
          <a:noFill/>
        </p:spPr>
        <p:txBody>
          <a:bodyPr wrap="square">
            <a:spAutoFit/>
          </a:bodyPr>
          <a:lstStyle/>
          <a:p>
            <a:pPr marL="742950" indent="-742950">
              <a:buFont typeface="+mj-lt"/>
              <a:buAutoNum type="arabicPeriod" startAt="2"/>
            </a:pPr>
            <a:r>
              <a:rPr lang="fr-CA" sz="3200" dirty="0"/>
              <a:t>Quand les départements n’arrivent pas à faire leurs répartitions des tâches.</a:t>
            </a:r>
          </a:p>
          <a:p>
            <a:r>
              <a:rPr lang="fr-CA" sz="3200" dirty="0"/>
              <a:t>				-&gt; où trouver des ressources pour les aider</a:t>
            </a:r>
          </a:p>
          <a:p>
            <a:r>
              <a:rPr lang="fr-CA" sz="3200" dirty="0"/>
              <a:t>				=&gt; HP, PES, A112, Volet 2, piger dans la masse, etc.</a:t>
            </a:r>
          </a:p>
        </p:txBody>
      </p:sp>
    </p:spTree>
    <p:extLst>
      <p:ext uri="{BB962C8B-B14F-4D97-AF65-F5344CB8AC3E}">
        <p14:creationId xmlns:p14="http://schemas.microsoft.com/office/powerpoint/2010/main" val="52070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CCF0F7C-9B71-2837-2471-ABC7ABA84F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4835" y="5338916"/>
            <a:ext cx="1297480" cy="1297480"/>
          </a:xfrm>
          <a:prstGeom prst="rect">
            <a:avLst/>
          </a:prstGeom>
        </p:spPr>
      </p:pic>
      <p:sp>
        <p:nvSpPr>
          <p:cNvPr id="6" name="ZoneTexte 5">
            <a:extLst>
              <a:ext uri="{FF2B5EF4-FFF2-40B4-BE49-F238E27FC236}">
                <a16:creationId xmlns:a16="http://schemas.microsoft.com/office/drawing/2014/main" id="{F9FD847E-81D6-9685-988A-D686B44D8301}"/>
              </a:ext>
            </a:extLst>
          </p:cNvPr>
          <p:cNvSpPr txBox="1"/>
          <p:nvPr/>
        </p:nvSpPr>
        <p:spPr>
          <a:xfrm>
            <a:off x="415046" y="221604"/>
            <a:ext cx="11361907" cy="707886"/>
          </a:xfrm>
          <a:prstGeom prst="rect">
            <a:avLst/>
          </a:prstGeom>
          <a:noFill/>
        </p:spPr>
        <p:txBody>
          <a:bodyPr wrap="square" rtlCol="0">
            <a:spAutoFit/>
          </a:bodyPr>
          <a:lstStyle/>
          <a:p>
            <a:r>
              <a:rPr lang="fr-CA" sz="4000" b="1" dirty="0"/>
              <a:t>POURQUOI tout cela devrait-il m’intéresser ?</a:t>
            </a:r>
          </a:p>
        </p:txBody>
      </p:sp>
      <p:sp>
        <p:nvSpPr>
          <p:cNvPr id="8" name="ZoneTexte 7">
            <a:extLst>
              <a:ext uri="{FF2B5EF4-FFF2-40B4-BE49-F238E27FC236}">
                <a16:creationId xmlns:a16="http://schemas.microsoft.com/office/drawing/2014/main" id="{09549C87-2B4E-20D6-9DC3-9358448F1C2A}"/>
              </a:ext>
            </a:extLst>
          </p:cNvPr>
          <p:cNvSpPr txBox="1"/>
          <p:nvPr/>
        </p:nvSpPr>
        <p:spPr>
          <a:xfrm>
            <a:off x="283972" y="983947"/>
            <a:ext cx="11624054" cy="1200329"/>
          </a:xfrm>
          <a:prstGeom prst="rect">
            <a:avLst/>
          </a:prstGeom>
          <a:noFill/>
        </p:spPr>
        <p:txBody>
          <a:bodyPr wrap="square">
            <a:spAutoFit/>
          </a:bodyPr>
          <a:lstStyle/>
          <a:p>
            <a:r>
              <a:rPr lang="fr-CA" sz="3600" dirty="0"/>
              <a:t>Le financement est une enjeu MAJEUR de négociation locale et nationale.</a:t>
            </a:r>
          </a:p>
        </p:txBody>
      </p:sp>
      <p:sp>
        <p:nvSpPr>
          <p:cNvPr id="2" name="ZoneTexte 1">
            <a:extLst>
              <a:ext uri="{FF2B5EF4-FFF2-40B4-BE49-F238E27FC236}">
                <a16:creationId xmlns:a16="http://schemas.microsoft.com/office/drawing/2014/main" id="{95F624C4-ADFF-4FB4-C69E-2C5266F17236}"/>
              </a:ext>
            </a:extLst>
          </p:cNvPr>
          <p:cNvSpPr txBox="1"/>
          <p:nvPr/>
        </p:nvSpPr>
        <p:spPr>
          <a:xfrm>
            <a:off x="283972" y="2184276"/>
            <a:ext cx="11624054" cy="646331"/>
          </a:xfrm>
          <a:prstGeom prst="rect">
            <a:avLst/>
          </a:prstGeom>
          <a:noFill/>
        </p:spPr>
        <p:txBody>
          <a:bodyPr wrap="square">
            <a:spAutoFit/>
          </a:bodyPr>
          <a:lstStyle/>
          <a:p>
            <a:r>
              <a:rPr lang="fr-CA" sz="3600" u="sng" dirty="0"/>
              <a:t>Localement</a:t>
            </a:r>
          </a:p>
        </p:txBody>
      </p:sp>
      <p:pic>
        <p:nvPicPr>
          <p:cNvPr id="5" name="Image 4">
            <a:extLst>
              <a:ext uri="{FF2B5EF4-FFF2-40B4-BE49-F238E27FC236}">
                <a16:creationId xmlns:a16="http://schemas.microsoft.com/office/drawing/2014/main" id="{D1715888-8DBC-658E-8F63-B7BEBF2230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4580" y="1798925"/>
            <a:ext cx="6449961" cy="4837471"/>
          </a:xfrm>
          <a:prstGeom prst="rect">
            <a:avLst/>
          </a:prstGeom>
        </p:spPr>
      </p:pic>
    </p:spTree>
    <p:extLst>
      <p:ext uri="{BB962C8B-B14F-4D97-AF65-F5344CB8AC3E}">
        <p14:creationId xmlns:p14="http://schemas.microsoft.com/office/powerpoint/2010/main" val="602282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CCF0F7C-9B71-2837-2471-ABC7ABA84F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6962" y="5261043"/>
            <a:ext cx="1375353" cy="1375353"/>
          </a:xfrm>
          <a:prstGeom prst="rect">
            <a:avLst/>
          </a:prstGeom>
        </p:spPr>
      </p:pic>
      <p:sp>
        <p:nvSpPr>
          <p:cNvPr id="3" name="ZoneTexte 2">
            <a:extLst>
              <a:ext uri="{FF2B5EF4-FFF2-40B4-BE49-F238E27FC236}">
                <a16:creationId xmlns:a16="http://schemas.microsoft.com/office/drawing/2014/main" id="{260527AF-EE2F-3EEB-7A82-C6C274F38161}"/>
              </a:ext>
            </a:extLst>
          </p:cNvPr>
          <p:cNvSpPr txBox="1"/>
          <p:nvPr/>
        </p:nvSpPr>
        <p:spPr>
          <a:xfrm>
            <a:off x="311351" y="15428"/>
            <a:ext cx="11361907" cy="1085810"/>
          </a:xfrm>
          <a:prstGeom prst="rect">
            <a:avLst/>
          </a:prstGeom>
          <a:noFill/>
        </p:spPr>
        <p:txBody>
          <a:bodyPr wrap="square" rtlCol="0">
            <a:spAutoFit/>
          </a:bodyPr>
          <a:lstStyle/>
          <a:p>
            <a:pPr>
              <a:lnSpc>
                <a:spcPct val="150000"/>
              </a:lnSpc>
            </a:pPr>
            <a:r>
              <a:rPr lang="fr-CA" sz="4800" b="1" dirty="0"/>
              <a:t>QUI</a:t>
            </a:r>
            <a:r>
              <a:rPr lang="fr-CA" sz="4800" dirty="0"/>
              <a:t> finance les cégeps ? </a:t>
            </a:r>
          </a:p>
        </p:txBody>
      </p:sp>
      <p:sp>
        <p:nvSpPr>
          <p:cNvPr id="4" name="Content Placeholder 11">
            <a:extLst>
              <a:ext uri="{FF2B5EF4-FFF2-40B4-BE49-F238E27FC236}">
                <a16:creationId xmlns:a16="http://schemas.microsoft.com/office/drawing/2014/main" id="{3F32F2B5-F50B-FE57-0967-F53FB412C80E}"/>
              </a:ext>
            </a:extLst>
          </p:cNvPr>
          <p:cNvSpPr txBox="1">
            <a:spLocks/>
          </p:cNvSpPr>
          <p:nvPr/>
        </p:nvSpPr>
        <p:spPr>
          <a:xfrm>
            <a:off x="803776" y="3025972"/>
            <a:ext cx="6190412" cy="334445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fr-CA" sz="2800" dirty="0"/>
          </a:p>
        </p:txBody>
      </p:sp>
      <p:pic>
        <p:nvPicPr>
          <p:cNvPr id="13" name="Image 12">
            <a:hlinkClick r:id="rId3"/>
            <a:extLst>
              <a:ext uri="{FF2B5EF4-FFF2-40B4-BE49-F238E27FC236}">
                <a16:creationId xmlns:a16="http://schemas.microsoft.com/office/drawing/2014/main" id="{ACF8097A-780A-C335-7CCB-1E17B6078F26}"/>
              </a:ext>
            </a:extLst>
          </p:cNvPr>
          <p:cNvPicPr>
            <a:picLocks noChangeAspect="1"/>
          </p:cNvPicPr>
          <p:nvPr/>
        </p:nvPicPr>
        <p:blipFill rotWithShape="1">
          <a:blip r:embed="rId4"/>
          <a:srcRect l="34113" t="19641" r="36210" b="10251"/>
          <a:stretch/>
        </p:blipFill>
        <p:spPr>
          <a:xfrm>
            <a:off x="1318505" y="2156684"/>
            <a:ext cx="2595717" cy="3449200"/>
          </a:xfrm>
          <a:prstGeom prst="rect">
            <a:avLst/>
          </a:prstGeom>
        </p:spPr>
      </p:pic>
      <p:sp>
        <p:nvSpPr>
          <p:cNvPr id="16" name="Espace réservé du contenu 2">
            <a:extLst>
              <a:ext uri="{FF2B5EF4-FFF2-40B4-BE49-F238E27FC236}">
                <a16:creationId xmlns:a16="http://schemas.microsoft.com/office/drawing/2014/main" id="{A419728E-398B-3C7B-99DA-B036404E5951}"/>
              </a:ext>
            </a:extLst>
          </p:cNvPr>
          <p:cNvSpPr txBox="1">
            <a:spLocks/>
          </p:cNvSpPr>
          <p:nvPr/>
        </p:nvSpPr>
        <p:spPr>
          <a:xfrm>
            <a:off x="4670322" y="1825625"/>
            <a:ext cx="6683477" cy="437853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CA" sz="4000" dirty="0">
                <a:solidFill>
                  <a:srgbClr val="FF0000"/>
                </a:solidFill>
              </a:rPr>
              <a:t>F</a:t>
            </a:r>
            <a:r>
              <a:rPr lang="fr-CA" sz="4000" dirty="0"/>
              <a:t> : Allocations fixes</a:t>
            </a:r>
          </a:p>
          <a:p>
            <a:pPr algn="l"/>
            <a:r>
              <a:rPr lang="fr-CA" sz="4000" dirty="0">
                <a:solidFill>
                  <a:schemeClr val="accent4">
                    <a:lumMod val="75000"/>
                  </a:schemeClr>
                </a:solidFill>
              </a:rPr>
              <a:t>A</a:t>
            </a:r>
            <a:r>
              <a:rPr lang="fr-CA" sz="4000" dirty="0"/>
              <a:t> : Activités pédagogiques</a:t>
            </a:r>
          </a:p>
          <a:p>
            <a:pPr algn="l"/>
            <a:r>
              <a:rPr lang="fr-CA" sz="4000" dirty="0">
                <a:solidFill>
                  <a:srgbClr val="33CC33"/>
                </a:solidFill>
              </a:rPr>
              <a:t>B</a:t>
            </a:r>
            <a:r>
              <a:rPr lang="fr-CA" sz="4000" dirty="0"/>
              <a:t> : Bâtiments</a:t>
            </a:r>
          </a:p>
          <a:p>
            <a:pPr algn="l"/>
            <a:r>
              <a:rPr lang="fr-CA" sz="4000" dirty="0">
                <a:solidFill>
                  <a:schemeClr val="accent5">
                    <a:lumMod val="50000"/>
                  </a:schemeClr>
                </a:solidFill>
              </a:rPr>
              <a:t>R</a:t>
            </a:r>
            <a:r>
              <a:rPr lang="fr-CA" sz="4000" dirty="0"/>
              <a:t> : Recherche et régions</a:t>
            </a:r>
          </a:p>
          <a:p>
            <a:pPr algn="l"/>
            <a:r>
              <a:rPr lang="fr-CA" sz="4000" dirty="0">
                <a:solidFill>
                  <a:srgbClr val="7030A0"/>
                </a:solidFill>
              </a:rPr>
              <a:t>E</a:t>
            </a:r>
            <a:r>
              <a:rPr lang="fr-CA" sz="4000" dirty="0"/>
              <a:t> : Enseignants</a:t>
            </a:r>
          </a:p>
          <a:p>
            <a:pPr algn="l"/>
            <a:r>
              <a:rPr lang="fr-CA" sz="4000" dirty="0">
                <a:solidFill>
                  <a:srgbClr val="0070C0"/>
                </a:solidFill>
              </a:rPr>
              <a:t>S</a:t>
            </a:r>
            <a:r>
              <a:rPr lang="fr-CA" sz="4000" dirty="0"/>
              <a:t> : Allocations spéciales </a:t>
            </a:r>
          </a:p>
        </p:txBody>
      </p:sp>
      <p:sp>
        <p:nvSpPr>
          <p:cNvPr id="18" name="ZoneTexte 17">
            <a:extLst>
              <a:ext uri="{FF2B5EF4-FFF2-40B4-BE49-F238E27FC236}">
                <a16:creationId xmlns:a16="http://schemas.microsoft.com/office/drawing/2014/main" id="{10333456-332A-5B2A-EAC0-C8743961A1FF}"/>
              </a:ext>
            </a:extLst>
          </p:cNvPr>
          <p:cNvSpPr txBox="1"/>
          <p:nvPr/>
        </p:nvSpPr>
        <p:spPr>
          <a:xfrm>
            <a:off x="4670322" y="1056184"/>
            <a:ext cx="6096000" cy="769441"/>
          </a:xfrm>
          <a:prstGeom prst="rect">
            <a:avLst/>
          </a:prstGeom>
          <a:noFill/>
        </p:spPr>
        <p:txBody>
          <a:bodyPr wrap="square">
            <a:spAutoFit/>
          </a:bodyPr>
          <a:lstStyle/>
          <a:p>
            <a:r>
              <a:rPr lang="fr-CA" sz="4400" dirty="0"/>
              <a:t>Le FABRES</a:t>
            </a:r>
          </a:p>
        </p:txBody>
      </p:sp>
      <p:sp>
        <p:nvSpPr>
          <p:cNvPr id="5" name="ZoneTexte 4">
            <a:extLst>
              <a:ext uri="{FF2B5EF4-FFF2-40B4-BE49-F238E27FC236}">
                <a16:creationId xmlns:a16="http://schemas.microsoft.com/office/drawing/2014/main" id="{504D91C0-66AD-5432-4940-CADEB6378B32}"/>
              </a:ext>
            </a:extLst>
          </p:cNvPr>
          <p:cNvSpPr txBox="1"/>
          <p:nvPr/>
        </p:nvSpPr>
        <p:spPr>
          <a:xfrm>
            <a:off x="1134644" y="5880989"/>
            <a:ext cx="6094324" cy="646331"/>
          </a:xfrm>
          <a:prstGeom prst="rect">
            <a:avLst/>
          </a:prstGeom>
          <a:noFill/>
        </p:spPr>
        <p:txBody>
          <a:bodyPr wrap="square">
            <a:spAutoFit/>
          </a:bodyPr>
          <a:lstStyle/>
          <a:p>
            <a:r>
              <a:rPr lang="fr-CA" dirty="0"/>
              <a:t>https://www.quebec.ca/education/cegep/services/regles-budgetaires-reddition-compte-cegeps</a:t>
            </a:r>
          </a:p>
        </p:txBody>
      </p:sp>
    </p:spTree>
    <p:extLst>
      <p:ext uri="{BB962C8B-B14F-4D97-AF65-F5344CB8AC3E}">
        <p14:creationId xmlns:p14="http://schemas.microsoft.com/office/powerpoint/2010/main" val="318478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C9D5BE-E2BC-82D5-C7E5-D720D4D4D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6962" y="5261043"/>
            <a:ext cx="1375353" cy="1375353"/>
          </a:xfrm>
          <a:prstGeom prst="rect">
            <a:avLst/>
          </a:prstGeom>
        </p:spPr>
      </p:pic>
      <p:sp>
        <p:nvSpPr>
          <p:cNvPr id="2" name="ZoneTexte 1">
            <a:extLst>
              <a:ext uri="{FF2B5EF4-FFF2-40B4-BE49-F238E27FC236}">
                <a16:creationId xmlns:a16="http://schemas.microsoft.com/office/drawing/2014/main" id="{8F1348A8-5FDC-8AA3-C53B-464453340713}"/>
              </a:ext>
            </a:extLst>
          </p:cNvPr>
          <p:cNvSpPr txBox="1"/>
          <p:nvPr/>
        </p:nvSpPr>
        <p:spPr>
          <a:xfrm>
            <a:off x="283972" y="2184276"/>
            <a:ext cx="11624054" cy="3600986"/>
          </a:xfrm>
          <a:prstGeom prst="rect">
            <a:avLst/>
          </a:prstGeom>
          <a:noFill/>
        </p:spPr>
        <p:txBody>
          <a:bodyPr wrap="square">
            <a:spAutoFit/>
          </a:bodyPr>
          <a:lstStyle/>
          <a:p>
            <a:r>
              <a:rPr lang="fr-CA" sz="3600" u="sng" dirty="0"/>
              <a:t>National (FEC)</a:t>
            </a:r>
          </a:p>
          <a:p>
            <a:r>
              <a:rPr lang="fr-CA" sz="3200" dirty="0"/>
              <a:t>	Élaboration des revendications lors des négociations de notre 	convention collective (table sectorielle)</a:t>
            </a:r>
          </a:p>
          <a:p>
            <a:r>
              <a:rPr lang="fr-CA" sz="3200" dirty="0"/>
              <a:t>-&gt; Revoir le calcul de la Ci</a:t>
            </a:r>
          </a:p>
          <a:p>
            <a:r>
              <a:rPr lang="fr-CA" sz="3200" dirty="0"/>
              <a:t>=&gt; Bonifier certaines allocations et retirer le Kir</a:t>
            </a:r>
          </a:p>
          <a:p>
            <a:r>
              <a:rPr lang="fr-CA" sz="3200" dirty="0"/>
              <a:t>≡&gt; Revoir les normes (courbes) de financement de certains   </a:t>
            </a:r>
            <a:br>
              <a:rPr lang="fr-CA" sz="3200" dirty="0"/>
            </a:br>
            <a:r>
              <a:rPr lang="fr-CA" sz="3200" dirty="0"/>
              <a:t>      programmes (ex.: Soins infirmiers, Pharmacie, autres…) </a:t>
            </a:r>
          </a:p>
        </p:txBody>
      </p:sp>
      <p:sp>
        <p:nvSpPr>
          <p:cNvPr id="6" name="ZoneTexte 5">
            <a:extLst>
              <a:ext uri="{FF2B5EF4-FFF2-40B4-BE49-F238E27FC236}">
                <a16:creationId xmlns:a16="http://schemas.microsoft.com/office/drawing/2014/main" id="{F17BC7E5-F98F-164A-797C-2F31C64F37F2}"/>
              </a:ext>
            </a:extLst>
          </p:cNvPr>
          <p:cNvSpPr txBox="1"/>
          <p:nvPr/>
        </p:nvSpPr>
        <p:spPr>
          <a:xfrm>
            <a:off x="415046" y="221604"/>
            <a:ext cx="11361907" cy="707886"/>
          </a:xfrm>
          <a:prstGeom prst="rect">
            <a:avLst/>
          </a:prstGeom>
          <a:noFill/>
        </p:spPr>
        <p:txBody>
          <a:bodyPr wrap="square" rtlCol="0">
            <a:spAutoFit/>
          </a:bodyPr>
          <a:lstStyle/>
          <a:p>
            <a:r>
              <a:rPr lang="fr-CA" sz="4000" b="1" dirty="0"/>
              <a:t>POURQUOI tout cela devrait-il m’intéresser ?</a:t>
            </a:r>
          </a:p>
        </p:txBody>
      </p:sp>
    </p:spTree>
    <p:extLst>
      <p:ext uri="{BB962C8B-B14F-4D97-AF65-F5344CB8AC3E}">
        <p14:creationId xmlns:p14="http://schemas.microsoft.com/office/powerpoint/2010/main" val="13369360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C9D5BE-E2BC-82D5-C7E5-D720D4D4D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105" y="6007510"/>
            <a:ext cx="719412" cy="719412"/>
          </a:xfrm>
          <a:prstGeom prst="rect">
            <a:avLst/>
          </a:prstGeom>
        </p:spPr>
      </p:pic>
      <p:sp>
        <p:nvSpPr>
          <p:cNvPr id="2" name="ZoneTexte 1">
            <a:extLst>
              <a:ext uri="{FF2B5EF4-FFF2-40B4-BE49-F238E27FC236}">
                <a16:creationId xmlns:a16="http://schemas.microsoft.com/office/drawing/2014/main" id="{8F1348A8-5FDC-8AA3-C53B-464453340713}"/>
              </a:ext>
            </a:extLst>
          </p:cNvPr>
          <p:cNvSpPr txBox="1"/>
          <p:nvPr/>
        </p:nvSpPr>
        <p:spPr>
          <a:xfrm>
            <a:off x="283972" y="1355565"/>
            <a:ext cx="11624054" cy="646331"/>
          </a:xfrm>
          <a:prstGeom prst="rect">
            <a:avLst/>
          </a:prstGeom>
          <a:noFill/>
        </p:spPr>
        <p:txBody>
          <a:bodyPr wrap="square">
            <a:spAutoFit/>
          </a:bodyPr>
          <a:lstStyle/>
          <a:p>
            <a:r>
              <a:rPr lang="fr-CA" sz="3600" u="sng" dirty="0"/>
              <a:t>National (FEC)</a:t>
            </a:r>
            <a:r>
              <a:rPr lang="fr-CA" sz="3600" dirty="0"/>
              <a:t>   APPUYEZ VOTRE COMITÉ DE NÉGO</a:t>
            </a:r>
            <a:endParaRPr lang="fr-CA" sz="3600" u="sng" dirty="0"/>
          </a:p>
        </p:txBody>
      </p:sp>
      <p:pic>
        <p:nvPicPr>
          <p:cNvPr id="7" name="Image 6">
            <a:extLst>
              <a:ext uri="{FF2B5EF4-FFF2-40B4-BE49-F238E27FC236}">
                <a16:creationId xmlns:a16="http://schemas.microsoft.com/office/drawing/2014/main" id="{053BA327-A783-B8AA-95D9-10555B29ED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069" y="2001896"/>
            <a:ext cx="1994720" cy="2659626"/>
          </a:xfrm>
          <a:prstGeom prst="rect">
            <a:avLst/>
          </a:prstGeom>
        </p:spPr>
      </p:pic>
      <p:sp>
        <p:nvSpPr>
          <p:cNvPr id="10" name="ZoneTexte 9">
            <a:extLst>
              <a:ext uri="{FF2B5EF4-FFF2-40B4-BE49-F238E27FC236}">
                <a16:creationId xmlns:a16="http://schemas.microsoft.com/office/drawing/2014/main" id="{0CC48AA9-1335-0648-F7B8-BA09ABBE5FA3}"/>
              </a:ext>
            </a:extLst>
          </p:cNvPr>
          <p:cNvSpPr txBox="1"/>
          <p:nvPr/>
        </p:nvSpPr>
        <p:spPr>
          <a:xfrm>
            <a:off x="415046" y="4727295"/>
            <a:ext cx="2701780" cy="1815882"/>
          </a:xfrm>
          <a:prstGeom prst="rect">
            <a:avLst/>
          </a:prstGeom>
          <a:noFill/>
        </p:spPr>
        <p:txBody>
          <a:bodyPr wrap="square">
            <a:spAutoFit/>
          </a:bodyPr>
          <a:lstStyle/>
          <a:p>
            <a:pPr algn="ctr"/>
            <a:r>
              <a:rPr lang="fr-CA" sz="1600" b="1" dirty="0">
                <a:solidFill>
                  <a:schemeClr val="bg1"/>
                </a:solidFill>
              </a:rPr>
              <a:t>Julien Lacombe </a:t>
            </a:r>
            <a:br>
              <a:rPr lang="fr-CA" sz="1600" b="1" dirty="0">
                <a:solidFill>
                  <a:schemeClr val="bg1"/>
                </a:solidFill>
              </a:rPr>
            </a:br>
            <a:r>
              <a:rPr lang="fr-CA" sz="1600" dirty="0">
                <a:solidFill>
                  <a:schemeClr val="bg1"/>
                </a:solidFill>
              </a:rPr>
              <a:t>est enseignant en informatique à Lennoxville et membre du comité de négociation de l'Alliance des professeures et professeurs de cégep (ASPPC). </a:t>
            </a:r>
          </a:p>
        </p:txBody>
      </p:sp>
      <p:pic>
        <p:nvPicPr>
          <p:cNvPr id="12" name="Image 11">
            <a:extLst>
              <a:ext uri="{FF2B5EF4-FFF2-40B4-BE49-F238E27FC236}">
                <a16:creationId xmlns:a16="http://schemas.microsoft.com/office/drawing/2014/main" id="{AE64AFE8-9254-A8F3-61F5-6C03E428E8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8005" y="2001895"/>
            <a:ext cx="1994720" cy="2659627"/>
          </a:xfrm>
          <a:prstGeom prst="rect">
            <a:avLst/>
          </a:prstGeom>
        </p:spPr>
      </p:pic>
      <p:sp>
        <p:nvSpPr>
          <p:cNvPr id="14" name="ZoneTexte 13">
            <a:extLst>
              <a:ext uri="{FF2B5EF4-FFF2-40B4-BE49-F238E27FC236}">
                <a16:creationId xmlns:a16="http://schemas.microsoft.com/office/drawing/2014/main" id="{ACE856CA-D4BA-421B-0E88-CC719E4D4B18}"/>
              </a:ext>
            </a:extLst>
          </p:cNvPr>
          <p:cNvSpPr txBox="1"/>
          <p:nvPr/>
        </p:nvSpPr>
        <p:spPr>
          <a:xfrm>
            <a:off x="3152533" y="4727295"/>
            <a:ext cx="2560009" cy="2062103"/>
          </a:xfrm>
          <a:prstGeom prst="rect">
            <a:avLst/>
          </a:prstGeom>
          <a:noFill/>
        </p:spPr>
        <p:txBody>
          <a:bodyPr wrap="square">
            <a:spAutoFit/>
          </a:bodyPr>
          <a:lstStyle/>
          <a:p>
            <a:pPr algn="ctr"/>
            <a:r>
              <a:rPr lang="fr-CA" sz="1600" b="1" dirty="0">
                <a:solidFill>
                  <a:schemeClr val="bg1"/>
                </a:solidFill>
              </a:rPr>
              <a:t>Paul-Émile Houle </a:t>
            </a:r>
          </a:p>
          <a:p>
            <a:r>
              <a:rPr lang="fr-CA" sz="1600" dirty="0">
                <a:solidFill>
                  <a:schemeClr val="bg1"/>
                </a:solidFill>
              </a:rPr>
              <a:t>est enseignant en mathématiques au Cégep de Sainte-Foy et membre du comité de négociation de l'Alliance des professeures et professeurs de cégep (ASPPC). </a:t>
            </a:r>
          </a:p>
        </p:txBody>
      </p:sp>
      <p:pic>
        <p:nvPicPr>
          <p:cNvPr id="16" name="Image 15">
            <a:extLst>
              <a:ext uri="{FF2B5EF4-FFF2-40B4-BE49-F238E27FC236}">
                <a16:creationId xmlns:a16="http://schemas.microsoft.com/office/drawing/2014/main" id="{355B3E66-AA1B-9740-6936-C8B46E68B5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2290" y="2001892"/>
            <a:ext cx="1994720" cy="2659627"/>
          </a:xfrm>
          <a:prstGeom prst="rect">
            <a:avLst/>
          </a:prstGeom>
        </p:spPr>
      </p:pic>
      <p:sp>
        <p:nvSpPr>
          <p:cNvPr id="18" name="ZoneTexte 17">
            <a:extLst>
              <a:ext uri="{FF2B5EF4-FFF2-40B4-BE49-F238E27FC236}">
                <a16:creationId xmlns:a16="http://schemas.microsoft.com/office/drawing/2014/main" id="{750734B0-0BEE-5A9C-754F-C555E8A4E8F3}"/>
              </a:ext>
            </a:extLst>
          </p:cNvPr>
          <p:cNvSpPr txBox="1"/>
          <p:nvPr/>
        </p:nvSpPr>
        <p:spPr>
          <a:xfrm>
            <a:off x="5968181" y="4727295"/>
            <a:ext cx="2560009" cy="2062103"/>
          </a:xfrm>
          <a:prstGeom prst="rect">
            <a:avLst/>
          </a:prstGeom>
          <a:noFill/>
        </p:spPr>
        <p:txBody>
          <a:bodyPr wrap="square">
            <a:spAutoFit/>
          </a:bodyPr>
          <a:lstStyle/>
          <a:p>
            <a:pPr algn="ctr"/>
            <a:r>
              <a:rPr lang="fr-CA" sz="1600" b="1" dirty="0">
                <a:solidFill>
                  <a:schemeClr val="bg1"/>
                </a:solidFill>
              </a:rPr>
              <a:t>Rachel Sarrasin </a:t>
            </a:r>
          </a:p>
          <a:p>
            <a:r>
              <a:rPr lang="fr-CA" sz="1600" dirty="0">
                <a:solidFill>
                  <a:schemeClr val="bg1"/>
                </a:solidFill>
              </a:rPr>
              <a:t>est enseignante au Cégep Gérald-Godin, membre du comité de négociation de l'Alliance des professeures et professeurs de cégep (ASPPC) et co-responsable de la mobilisation.</a:t>
            </a:r>
          </a:p>
        </p:txBody>
      </p:sp>
      <p:pic>
        <p:nvPicPr>
          <p:cNvPr id="20" name="Image 19">
            <a:extLst>
              <a:ext uri="{FF2B5EF4-FFF2-40B4-BE49-F238E27FC236}">
                <a16:creationId xmlns:a16="http://schemas.microsoft.com/office/drawing/2014/main" id="{486A7355-BA4E-DE6F-DE85-E0F4C77BFA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46575" y="2001893"/>
            <a:ext cx="1994720" cy="2659627"/>
          </a:xfrm>
          <a:prstGeom prst="rect">
            <a:avLst/>
          </a:prstGeom>
        </p:spPr>
      </p:pic>
      <p:sp>
        <p:nvSpPr>
          <p:cNvPr id="22" name="ZoneTexte 21">
            <a:extLst>
              <a:ext uri="{FF2B5EF4-FFF2-40B4-BE49-F238E27FC236}">
                <a16:creationId xmlns:a16="http://schemas.microsoft.com/office/drawing/2014/main" id="{0ACF4541-199A-7793-F6E3-7D39377BD93C}"/>
              </a:ext>
            </a:extLst>
          </p:cNvPr>
          <p:cNvSpPr txBox="1"/>
          <p:nvPr/>
        </p:nvSpPr>
        <p:spPr>
          <a:xfrm>
            <a:off x="8783829" y="4727295"/>
            <a:ext cx="2734400" cy="1815882"/>
          </a:xfrm>
          <a:prstGeom prst="rect">
            <a:avLst/>
          </a:prstGeom>
          <a:noFill/>
        </p:spPr>
        <p:txBody>
          <a:bodyPr wrap="square">
            <a:spAutoFit/>
          </a:bodyPr>
          <a:lstStyle/>
          <a:p>
            <a:r>
              <a:rPr lang="fr-CA" sz="1600" b="1" dirty="0">
                <a:solidFill>
                  <a:schemeClr val="bg1"/>
                </a:solidFill>
              </a:rPr>
              <a:t>Nadine Bédard-St-Pierre</a:t>
            </a:r>
            <a:r>
              <a:rPr lang="fr-CA" sz="1600" dirty="0">
                <a:solidFill>
                  <a:schemeClr val="bg1"/>
                </a:solidFill>
              </a:rPr>
              <a:t> </a:t>
            </a:r>
          </a:p>
          <a:p>
            <a:r>
              <a:rPr lang="fr-CA" sz="1600" dirty="0">
                <a:solidFill>
                  <a:schemeClr val="bg1"/>
                </a:solidFill>
              </a:rPr>
              <a:t>est enseignante en science politique au Cégep de Sainte-Foy et </a:t>
            </a:r>
            <a:r>
              <a:rPr lang="fr-CA" sz="1600" dirty="0" err="1">
                <a:solidFill>
                  <a:schemeClr val="bg1"/>
                </a:solidFill>
              </a:rPr>
              <a:t>co</a:t>
            </a:r>
            <a:r>
              <a:rPr lang="fr-CA" sz="1600" dirty="0">
                <a:solidFill>
                  <a:schemeClr val="bg1"/>
                </a:solidFill>
              </a:rPr>
              <a:t>-porte-parole du comité de négociation de l'Alliance des professeures et professeurs de cégep (ASPPC).</a:t>
            </a:r>
          </a:p>
        </p:txBody>
      </p:sp>
      <p:sp>
        <p:nvSpPr>
          <p:cNvPr id="23" name="ZoneTexte 22">
            <a:extLst>
              <a:ext uri="{FF2B5EF4-FFF2-40B4-BE49-F238E27FC236}">
                <a16:creationId xmlns:a16="http://schemas.microsoft.com/office/drawing/2014/main" id="{51DFFC30-37D5-F85A-7BA1-E4396AC1152E}"/>
              </a:ext>
            </a:extLst>
          </p:cNvPr>
          <p:cNvSpPr txBox="1"/>
          <p:nvPr/>
        </p:nvSpPr>
        <p:spPr>
          <a:xfrm>
            <a:off x="415046" y="221604"/>
            <a:ext cx="11361907" cy="707886"/>
          </a:xfrm>
          <a:prstGeom prst="rect">
            <a:avLst/>
          </a:prstGeom>
          <a:noFill/>
        </p:spPr>
        <p:txBody>
          <a:bodyPr wrap="square" rtlCol="0">
            <a:spAutoFit/>
          </a:bodyPr>
          <a:lstStyle/>
          <a:p>
            <a:r>
              <a:rPr lang="fr-CA" sz="4000" b="1" dirty="0"/>
              <a:t>POURQUOI tout cela devrait-il m’intéresser ?</a:t>
            </a:r>
          </a:p>
        </p:txBody>
      </p:sp>
    </p:spTree>
    <p:extLst>
      <p:ext uri="{BB962C8B-B14F-4D97-AF65-F5344CB8AC3E}">
        <p14:creationId xmlns:p14="http://schemas.microsoft.com/office/powerpoint/2010/main" val="13332254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CCF0F7C-9B71-2837-2471-ABC7ABA84F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6962" y="5261043"/>
            <a:ext cx="1375353" cy="1375353"/>
          </a:xfrm>
          <a:prstGeom prst="rect">
            <a:avLst/>
          </a:prstGeom>
        </p:spPr>
      </p:pic>
      <p:sp>
        <p:nvSpPr>
          <p:cNvPr id="2" name="ZoneTexte 1">
            <a:extLst>
              <a:ext uri="{FF2B5EF4-FFF2-40B4-BE49-F238E27FC236}">
                <a16:creationId xmlns:a16="http://schemas.microsoft.com/office/drawing/2014/main" id="{8543F777-C687-A8CA-B1C2-89DCA6BD5D00}"/>
              </a:ext>
            </a:extLst>
          </p:cNvPr>
          <p:cNvSpPr txBox="1"/>
          <p:nvPr/>
        </p:nvSpPr>
        <p:spPr>
          <a:xfrm>
            <a:off x="311351" y="394020"/>
            <a:ext cx="11361907" cy="1015663"/>
          </a:xfrm>
          <a:prstGeom prst="rect">
            <a:avLst/>
          </a:prstGeom>
          <a:noFill/>
        </p:spPr>
        <p:txBody>
          <a:bodyPr wrap="square" rtlCol="0">
            <a:spAutoFit/>
          </a:bodyPr>
          <a:lstStyle/>
          <a:p>
            <a:pPr algn="ctr"/>
            <a:r>
              <a:rPr lang="fr-CA" sz="6000" dirty="0"/>
              <a:t>Remerciements</a:t>
            </a:r>
          </a:p>
        </p:txBody>
      </p:sp>
      <p:sp>
        <p:nvSpPr>
          <p:cNvPr id="3" name="ZoneTexte 2">
            <a:extLst>
              <a:ext uri="{FF2B5EF4-FFF2-40B4-BE49-F238E27FC236}">
                <a16:creationId xmlns:a16="http://schemas.microsoft.com/office/drawing/2014/main" id="{AF529A53-9412-3318-BC27-AB60D081C7D7}"/>
              </a:ext>
            </a:extLst>
          </p:cNvPr>
          <p:cNvSpPr txBox="1"/>
          <p:nvPr/>
        </p:nvSpPr>
        <p:spPr>
          <a:xfrm>
            <a:off x="545538" y="1619638"/>
            <a:ext cx="9813303" cy="5016758"/>
          </a:xfrm>
          <a:prstGeom prst="rect">
            <a:avLst/>
          </a:prstGeom>
          <a:noFill/>
        </p:spPr>
        <p:txBody>
          <a:bodyPr wrap="square" rtlCol="0">
            <a:spAutoFit/>
          </a:bodyPr>
          <a:lstStyle/>
          <a:p>
            <a:pPr marL="265113" indent="-265113">
              <a:buFont typeface="Arial" panose="020B0604020202020204" pitchFamily="34" charset="0"/>
              <a:buChar char="•"/>
            </a:pPr>
            <a:r>
              <a:rPr lang="fr-CA" sz="3200" b="1" dirty="0"/>
              <a:t>Louis Marchand </a:t>
            </a:r>
            <a:r>
              <a:rPr lang="fr-CA" sz="3200" dirty="0"/>
              <a:t>– ancien applicateur et 4</a:t>
            </a:r>
            <a:r>
              <a:rPr lang="fr-CA" sz="3200" baseline="30000" dirty="0"/>
              <a:t>e</a:t>
            </a:r>
            <a:r>
              <a:rPr lang="fr-CA" sz="3200" dirty="0"/>
              <a:t> dan en financement</a:t>
            </a:r>
          </a:p>
          <a:p>
            <a:pPr marL="265113" indent="-265113">
              <a:buFont typeface="Arial" panose="020B0604020202020204" pitchFamily="34" charset="0"/>
              <a:buChar char="•"/>
            </a:pPr>
            <a:r>
              <a:rPr lang="fr-CA" sz="3200" b="1" dirty="0"/>
              <a:t>Julie Payot </a:t>
            </a:r>
            <a:r>
              <a:rPr lang="fr-CA" sz="3200" dirty="0"/>
              <a:t>–conseillère en relation de travail élue à la FEC et conceptrice d’excellents </a:t>
            </a:r>
            <a:r>
              <a:rPr lang="fr-CA" sz="3200" dirty="0" err="1"/>
              <a:t>ppt</a:t>
            </a:r>
            <a:endParaRPr lang="fr-CA" sz="3200" dirty="0"/>
          </a:p>
          <a:p>
            <a:pPr marL="265113" indent="-265113">
              <a:buFont typeface="Arial" panose="020B0604020202020204" pitchFamily="34" charset="0"/>
              <a:buChar char="•"/>
            </a:pPr>
            <a:r>
              <a:rPr lang="fr-CA" sz="3200" b="1" dirty="0"/>
              <a:t>Julie Bellemare </a:t>
            </a:r>
            <a:r>
              <a:rPr lang="fr-CA" sz="3200" dirty="0"/>
              <a:t>– vice-présidente à la FEC et docteure en griefs et en calculs de Ci</a:t>
            </a:r>
          </a:p>
          <a:p>
            <a:pPr marL="265113" indent="-265113">
              <a:buFont typeface="Arial" panose="020B0604020202020204" pitchFamily="34" charset="0"/>
              <a:buChar char="•"/>
            </a:pPr>
            <a:r>
              <a:rPr lang="fr-CA" sz="3200" b="1" dirty="0"/>
              <a:t>Yannick Malouin </a:t>
            </a:r>
            <a:r>
              <a:rPr lang="fr-CA" sz="3200" dirty="0"/>
              <a:t>– président du syndicat des profs de Matane et Terminator de sur le financement</a:t>
            </a:r>
          </a:p>
          <a:p>
            <a:pPr marL="265113" indent="-265113">
              <a:buFont typeface="Arial" panose="020B0604020202020204" pitchFamily="34" charset="0"/>
              <a:buChar char="•"/>
            </a:pPr>
            <a:r>
              <a:rPr lang="fr-CA" sz="3200" dirty="0"/>
              <a:t>L’équipe syndicale du tonnerre : </a:t>
            </a:r>
            <a:r>
              <a:rPr lang="fr-CA" sz="3200" b="1" dirty="0"/>
              <a:t>Caroline Doré, Audrey Blair, Patrick </a:t>
            </a:r>
            <a:r>
              <a:rPr lang="fr-CA" sz="3200" b="1" dirty="0" err="1"/>
              <a:t>Laramée</a:t>
            </a:r>
            <a:r>
              <a:rPr lang="fr-CA" sz="3200" b="1" dirty="0"/>
              <a:t> et Alexandre Boisvert</a:t>
            </a:r>
          </a:p>
        </p:txBody>
      </p:sp>
    </p:spTree>
    <p:extLst>
      <p:ext uri="{BB962C8B-B14F-4D97-AF65-F5344CB8AC3E}">
        <p14:creationId xmlns:p14="http://schemas.microsoft.com/office/powerpoint/2010/main" val="37925633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AA2B72-F3B4-F4E5-D0E0-FB88496F5F1D}"/>
              </a:ext>
            </a:extLst>
          </p:cNvPr>
          <p:cNvSpPr>
            <a:spLocks noGrp="1"/>
          </p:cNvSpPr>
          <p:nvPr>
            <p:ph type="title"/>
          </p:nvPr>
        </p:nvSpPr>
        <p:spPr>
          <a:xfrm>
            <a:off x="761996" y="382385"/>
            <a:ext cx="10668004" cy="1113295"/>
          </a:xfrm>
        </p:spPr>
        <p:txBody>
          <a:bodyPr anchor="b">
            <a:normAutofit/>
          </a:bodyPr>
          <a:lstStyle/>
          <a:p>
            <a:r>
              <a:rPr lang="fr-CA" sz="3700" dirty="0"/>
              <a:t>Supplément</a:t>
            </a:r>
            <a:br>
              <a:rPr lang="fr-CA" sz="3700" dirty="0"/>
            </a:br>
            <a:r>
              <a:rPr lang="fr-CA" sz="3700" dirty="0"/>
              <a:t>Convention collective 8-4.06</a:t>
            </a:r>
          </a:p>
        </p:txBody>
      </p:sp>
      <p:sp>
        <p:nvSpPr>
          <p:cNvPr id="3" name="Espace réservé du contenu 2">
            <a:extLst>
              <a:ext uri="{FF2B5EF4-FFF2-40B4-BE49-F238E27FC236}">
                <a16:creationId xmlns:a16="http://schemas.microsoft.com/office/drawing/2014/main" id="{3A57EEDD-39BB-26D6-2B36-42125782A0AD}"/>
              </a:ext>
            </a:extLst>
          </p:cNvPr>
          <p:cNvSpPr>
            <a:spLocks noGrp="1"/>
          </p:cNvSpPr>
          <p:nvPr>
            <p:ph idx="1"/>
          </p:nvPr>
        </p:nvSpPr>
        <p:spPr>
          <a:xfrm>
            <a:off x="417095" y="1495680"/>
            <a:ext cx="11584405" cy="4511055"/>
          </a:xfrm>
        </p:spPr>
        <p:txBody>
          <a:bodyPr>
            <a:noAutofit/>
          </a:bodyPr>
          <a:lstStyle/>
          <a:p>
            <a:pPr marL="457200" indent="-457200">
              <a:lnSpc>
                <a:spcPct val="100000"/>
              </a:lnSpc>
              <a:buAutoNum type="arabicPeriod"/>
            </a:pPr>
            <a:r>
              <a:rPr lang="fr-CA" sz="2400" dirty="0"/>
              <a:t>Après avoir établi sa </a:t>
            </a:r>
            <a:r>
              <a:rPr lang="fr-CA" sz="2400" u="sng" dirty="0"/>
              <a:t>prévision d’inscriptions </a:t>
            </a:r>
            <a:r>
              <a:rPr lang="fr-CA" sz="2400" dirty="0"/>
              <a:t>aux cours ou aux programmes, selon le cas, pour l’année d’enseignement suivante, </a:t>
            </a:r>
          </a:p>
          <a:p>
            <a:pPr marL="457200" indent="-457200">
              <a:lnSpc>
                <a:spcPct val="100000"/>
              </a:lnSpc>
              <a:buAutoNum type="arabicPeriod"/>
            </a:pPr>
            <a:r>
              <a:rPr lang="fr-CA" sz="2400" dirty="0"/>
              <a:t>Le Collège prépare un </a:t>
            </a:r>
            <a:r>
              <a:rPr lang="fr-CA" sz="2400" u="sng" dirty="0"/>
              <a:t>projet de répartition </a:t>
            </a:r>
            <a:r>
              <a:rPr lang="fr-CA" sz="2400" dirty="0"/>
              <a:t>qui détermine le nombre d’enseignantes et d’enseignants pour chacune des disciplines et le présente au Syndicat </a:t>
            </a:r>
            <a:r>
              <a:rPr lang="fr-CA" sz="2400" u="sng" dirty="0"/>
              <a:t>au plus tard le 1</a:t>
            </a:r>
            <a:r>
              <a:rPr lang="fr-CA" sz="2400" u="sng" baseline="30000" dirty="0"/>
              <a:t>er</a:t>
            </a:r>
            <a:r>
              <a:rPr lang="fr-CA" sz="2400" u="sng" dirty="0"/>
              <a:t> mai</a:t>
            </a:r>
            <a:r>
              <a:rPr lang="fr-CA" sz="2400" dirty="0"/>
              <a:t>. </a:t>
            </a:r>
          </a:p>
          <a:p>
            <a:pPr marL="457200" indent="-457200">
              <a:lnSpc>
                <a:spcPct val="100000"/>
              </a:lnSpc>
              <a:buAutoNum type="arabicPeriod"/>
            </a:pPr>
            <a:r>
              <a:rPr lang="fr-CA" sz="2400" dirty="0"/>
              <a:t>Ce </a:t>
            </a:r>
            <a:r>
              <a:rPr lang="fr-CA" sz="2400" u="sng" dirty="0"/>
              <a:t>projet tient compte </a:t>
            </a:r>
            <a:r>
              <a:rPr lang="fr-CA" sz="2400" dirty="0"/>
              <a:t>de l’allocation faite au Collège conformément aux clauses 8-4.02 (volet 1 + Annexe VIII-2), 8-4.03 (Annexe VIII-5), 8-4.04 (Annexe VIII-2 : volet 2, colonnes D-E-F) et 8-4.05 (Annexe VIII-2 : colonne C).</a:t>
            </a:r>
          </a:p>
          <a:p>
            <a:pPr marL="457200" indent="-457200">
              <a:lnSpc>
                <a:spcPct val="100000"/>
              </a:lnSpc>
              <a:buAutoNum type="arabicPeriod"/>
            </a:pPr>
            <a:r>
              <a:rPr lang="fr-CA" sz="2400" dirty="0"/>
              <a:t>À défaut d’entente, et après un </a:t>
            </a:r>
            <a:r>
              <a:rPr lang="fr-CA" sz="2400" u="sng" dirty="0"/>
              <a:t>délai de trois (3) semaines, le Collège procède</a:t>
            </a:r>
            <a:r>
              <a:rPr lang="fr-CA" sz="2400" dirty="0"/>
              <a:t> dans le cadre du projet déposé en tenant compte des fluctuations pouvant intervenir dans les inscriptions aux cours ou aux programmes, selon le cas. Toutefois, ce délai ne peut avoir pour effet d’invalider les délais et la procédure de mise en disponibilité d’une enseignante ou d’un enseignant.</a:t>
            </a:r>
          </a:p>
        </p:txBody>
      </p:sp>
      <p:pic>
        <p:nvPicPr>
          <p:cNvPr id="4" name="Image 3">
            <a:extLst>
              <a:ext uri="{FF2B5EF4-FFF2-40B4-BE49-F238E27FC236}">
                <a16:creationId xmlns:a16="http://schemas.microsoft.com/office/drawing/2014/main" id="{31D89A2F-CDC6-E811-888B-C67F0334EF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2654" y="6006735"/>
            <a:ext cx="629661" cy="629661"/>
          </a:xfrm>
          <a:prstGeom prst="rect">
            <a:avLst/>
          </a:prstGeom>
        </p:spPr>
      </p:pic>
    </p:spTree>
    <p:extLst>
      <p:ext uri="{BB962C8B-B14F-4D97-AF65-F5344CB8AC3E}">
        <p14:creationId xmlns:p14="http://schemas.microsoft.com/office/powerpoint/2010/main" val="1822965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CCF0F7C-9B71-2837-2471-ABC7ABA84F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6962" y="5261043"/>
            <a:ext cx="1375353" cy="1375353"/>
          </a:xfrm>
          <a:prstGeom prst="rect">
            <a:avLst/>
          </a:prstGeom>
        </p:spPr>
      </p:pic>
      <p:sp>
        <p:nvSpPr>
          <p:cNvPr id="3" name="ZoneTexte 2">
            <a:extLst>
              <a:ext uri="{FF2B5EF4-FFF2-40B4-BE49-F238E27FC236}">
                <a16:creationId xmlns:a16="http://schemas.microsoft.com/office/drawing/2014/main" id="{260527AF-EE2F-3EEB-7A82-C6C274F38161}"/>
              </a:ext>
            </a:extLst>
          </p:cNvPr>
          <p:cNvSpPr txBox="1"/>
          <p:nvPr/>
        </p:nvSpPr>
        <p:spPr>
          <a:xfrm>
            <a:off x="311351" y="15428"/>
            <a:ext cx="11361907" cy="1085810"/>
          </a:xfrm>
          <a:prstGeom prst="rect">
            <a:avLst/>
          </a:prstGeom>
          <a:noFill/>
        </p:spPr>
        <p:txBody>
          <a:bodyPr wrap="square" rtlCol="0">
            <a:spAutoFit/>
          </a:bodyPr>
          <a:lstStyle/>
          <a:p>
            <a:pPr>
              <a:lnSpc>
                <a:spcPct val="150000"/>
              </a:lnSpc>
            </a:pPr>
            <a:r>
              <a:rPr lang="fr-CA" sz="4800" b="1" dirty="0"/>
              <a:t>QUI</a:t>
            </a:r>
            <a:r>
              <a:rPr lang="fr-CA" sz="4800" dirty="0"/>
              <a:t> finance aussi les cégeps ?</a:t>
            </a:r>
          </a:p>
        </p:txBody>
      </p:sp>
      <p:sp>
        <p:nvSpPr>
          <p:cNvPr id="4" name="Content Placeholder 11">
            <a:extLst>
              <a:ext uri="{FF2B5EF4-FFF2-40B4-BE49-F238E27FC236}">
                <a16:creationId xmlns:a16="http://schemas.microsoft.com/office/drawing/2014/main" id="{3F32F2B5-F50B-FE57-0967-F53FB412C80E}"/>
              </a:ext>
            </a:extLst>
          </p:cNvPr>
          <p:cNvSpPr txBox="1">
            <a:spLocks/>
          </p:cNvSpPr>
          <p:nvPr/>
        </p:nvSpPr>
        <p:spPr>
          <a:xfrm>
            <a:off x="803776" y="3025972"/>
            <a:ext cx="6190412" cy="334445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fr-CA" sz="2800" dirty="0"/>
          </a:p>
        </p:txBody>
      </p:sp>
      <p:sp>
        <p:nvSpPr>
          <p:cNvPr id="16" name="Espace réservé du contenu 2">
            <a:extLst>
              <a:ext uri="{FF2B5EF4-FFF2-40B4-BE49-F238E27FC236}">
                <a16:creationId xmlns:a16="http://schemas.microsoft.com/office/drawing/2014/main" id="{A419728E-398B-3C7B-99DA-B036404E5951}"/>
              </a:ext>
            </a:extLst>
          </p:cNvPr>
          <p:cNvSpPr txBox="1">
            <a:spLocks/>
          </p:cNvSpPr>
          <p:nvPr/>
        </p:nvSpPr>
        <p:spPr>
          <a:xfrm>
            <a:off x="4670322" y="1825625"/>
            <a:ext cx="6683477" cy="437853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CA" sz="4000" dirty="0"/>
              <a:t>Annexe VIII-2 (p. 343)</a:t>
            </a:r>
          </a:p>
          <a:p>
            <a:pPr algn="l"/>
            <a:endParaRPr lang="fr-CA" sz="4000" dirty="0"/>
          </a:p>
          <a:p>
            <a:pPr algn="l"/>
            <a:endParaRPr lang="fr-CA" sz="4000" dirty="0"/>
          </a:p>
          <a:p>
            <a:pPr algn="l"/>
            <a:r>
              <a:rPr lang="fr-CA" sz="4000" dirty="0"/>
              <a:t>Annexe VIII-5 (p. 347)</a:t>
            </a:r>
          </a:p>
          <a:p>
            <a:pPr algn="l"/>
            <a:endParaRPr lang="fr-CA" sz="4000" dirty="0"/>
          </a:p>
        </p:txBody>
      </p:sp>
      <p:pic>
        <p:nvPicPr>
          <p:cNvPr id="5" name="Image 4">
            <a:hlinkClick r:id="rId3"/>
            <a:extLst>
              <a:ext uri="{FF2B5EF4-FFF2-40B4-BE49-F238E27FC236}">
                <a16:creationId xmlns:a16="http://schemas.microsoft.com/office/drawing/2014/main" id="{57964058-1DF6-10A3-D431-2A78CC29FFDC}"/>
              </a:ext>
            </a:extLst>
          </p:cNvPr>
          <p:cNvPicPr>
            <a:picLocks noChangeAspect="1"/>
          </p:cNvPicPr>
          <p:nvPr/>
        </p:nvPicPr>
        <p:blipFill rotWithShape="1">
          <a:blip r:embed="rId4"/>
          <a:srcRect l="26451" t="15055" r="44113" b="22150"/>
          <a:stretch/>
        </p:blipFill>
        <p:spPr>
          <a:xfrm>
            <a:off x="727588" y="1642189"/>
            <a:ext cx="3588774" cy="4306530"/>
          </a:xfrm>
          <a:prstGeom prst="rect">
            <a:avLst/>
          </a:prstGeom>
        </p:spPr>
      </p:pic>
      <p:sp>
        <p:nvSpPr>
          <p:cNvPr id="10" name="ZoneTexte 9">
            <a:extLst>
              <a:ext uri="{FF2B5EF4-FFF2-40B4-BE49-F238E27FC236}">
                <a16:creationId xmlns:a16="http://schemas.microsoft.com/office/drawing/2014/main" id="{4669AC34-1274-562E-095F-A651ADBEBEAC}"/>
              </a:ext>
            </a:extLst>
          </p:cNvPr>
          <p:cNvSpPr txBox="1"/>
          <p:nvPr/>
        </p:nvSpPr>
        <p:spPr>
          <a:xfrm>
            <a:off x="4670322" y="1034372"/>
            <a:ext cx="6096000" cy="646331"/>
          </a:xfrm>
          <a:prstGeom prst="rect">
            <a:avLst/>
          </a:prstGeom>
          <a:noFill/>
        </p:spPr>
        <p:txBody>
          <a:bodyPr wrap="square">
            <a:spAutoFit/>
          </a:bodyPr>
          <a:lstStyle/>
          <a:p>
            <a:r>
              <a:rPr lang="fr-CA" sz="3600" dirty="0"/>
              <a:t>La convention collective (</a:t>
            </a:r>
            <a:r>
              <a:rPr lang="fr-CA" sz="3600" dirty="0" err="1"/>
              <a:t>c.c</a:t>
            </a:r>
            <a:r>
              <a:rPr lang="fr-CA" sz="3600" dirty="0"/>
              <a:t>)</a:t>
            </a:r>
          </a:p>
        </p:txBody>
      </p:sp>
      <p:sp>
        <p:nvSpPr>
          <p:cNvPr id="11" name="ZoneTexte 10">
            <a:extLst>
              <a:ext uri="{FF2B5EF4-FFF2-40B4-BE49-F238E27FC236}">
                <a16:creationId xmlns:a16="http://schemas.microsoft.com/office/drawing/2014/main" id="{733DC8A5-E55A-41FE-C3C4-71B8521BD0A7}"/>
              </a:ext>
            </a:extLst>
          </p:cNvPr>
          <p:cNvSpPr txBox="1"/>
          <p:nvPr/>
        </p:nvSpPr>
        <p:spPr>
          <a:xfrm>
            <a:off x="4741136" y="5302388"/>
            <a:ext cx="6096000" cy="1200329"/>
          </a:xfrm>
          <a:prstGeom prst="rect">
            <a:avLst/>
          </a:prstGeom>
          <a:noFill/>
        </p:spPr>
        <p:txBody>
          <a:bodyPr wrap="square">
            <a:spAutoFit/>
          </a:bodyPr>
          <a:lstStyle/>
          <a:p>
            <a:r>
              <a:rPr lang="fr-CA" sz="3600" dirty="0"/>
              <a:t>Ce financement est inclus dans la « E102 » du FABRES</a:t>
            </a:r>
          </a:p>
        </p:txBody>
      </p:sp>
      <p:sp>
        <p:nvSpPr>
          <p:cNvPr id="6" name="ZoneTexte 5">
            <a:extLst>
              <a:ext uri="{FF2B5EF4-FFF2-40B4-BE49-F238E27FC236}">
                <a16:creationId xmlns:a16="http://schemas.microsoft.com/office/drawing/2014/main" id="{DBE336A3-515C-4EE7-398D-AD76AF9ECF78}"/>
              </a:ext>
            </a:extLst>
          </p:cNvPr>
          <p:cNvSpPr txBox="1"/>
          <p:nvPr/>
        </p:nvSpPr>
        <p:spPr>
          <a:xfrm>
            <a:off x="727588" y="6102626"/>
            <a:ext cx="3794170" cy="646331"/>
          </a:xfrm>
          <a:prstGeom prst="rect">
            <a:avLst/>
          </a:prstGeom>
          <a:noFill/>
        </p:spPr>
        <p:txBody>
          <a:bodyPr wrap="square">
            <a:spAutoFit/>
          </a:bodyPr>
          <a:lstStyle/>
          <a:p>
            <a:r>
              <a:rPr lang="fr-CA" dirty="0"/>
              <a:t>https://fec.lacsq.org/vos-droits/convention-et-guides/</a:t>
            </a:r>
          </a:p>
        </p:txBody>
      </p:sp>
    </p:spTree>
    <p:extLst>
      <p:ext uri="{BB962C8B-B14F-4D97-AF65-F5344CB8AC3E}">
        <p14:creationId xmlns:p14="http://schemas.microsoft.com/office/powerpoint/2010/main" val="318669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CCF0F7C-9B71-2837-2471-ABC7ABA84F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6962" y="5261043"/>
            <a:ext cx="1375353" cy="1375353"/>
          </a:xfrm>
          <a:prstGeom prst="rect">
            <a:avLst/>
          </a:prstGeom>
        </p:spPr>
      </p:pic>
      <p:sp>
        <p:nvSpPr>
          <p:cNvPr id="5" name="Flèche : courbe vers le bas 4">
            <a:extLst>
              <a:ext uri="{FF2B5EF4-FFF2-40B4-BE49-F238E27FC236}">
                <a16:creationId xmlns:a16="http://schemas.microsoft.com/office/drawing/2014/main" id="{EF3F094D-4631-5ECE-6272-BA8071D1C7B8}"/>
              </a:ext>
            </a:extLst>
          </p:cNvPr>
          <p:cNvSpPr/>
          <p:nvPr/>
        </p:nvSpPr>
        <p:spPr>
          <a:xfrm>
            <a:off x="3716593" y="1612490"/>
            <a:ext cx="3097161" cy="54419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
        <p:nvSpPr>
          <p:cNvPr id="6" name="Titre 1">
            <a:extLst>
              <a:ext uri="{FF2B5EF4-FFF2-40B4-BE49-F238E27FC236}">
                <a16:creationId xmlns:a16="http://schemas.microsoft.com/office/drawing/2014/main" id="{861A76CD-89FC-2F6C-0927-F8F448974401}"/>
              </a:ext>
            </a:extLst>
          </p:cNvPr>
          <p:cNvSpPr txBox="1">
            <a:spLocks/>
          </p:cNvSpPr>
          <p:nvPr/>
        </p:nvSpPr>
        <p:spPr>
          <a:xfrm>
            <a:off x="5410125" y="1968116"/>
            <a:ext cx="4395340" cy="919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CA" sz="5400" dirty="0">
                <a:solidFill>
                  <a:schemeClr val="bg1"/>
                </a:solidFill>
              </a:rPr>
              <a:t>La E102</a:t>
            </a:r>
          </a:p>
        </p:txBody>
      </p:sp>
      <p:sp>
        <p:nvSpPr>
          <p:cNvPr id="8" name="Espace réservé du contenu 2">
            <a:extLst>
              <a:ext uri="{FF2B5EF4-FFF2-40B4-BE49-F238E27FC236}">
                <a16:creationId xmlns:a16="http://schemas.microsoft.com/office/drawing/2014/main" id="{38F8A8B1-C519-F0D8-0C97-17AE7D9ABAF1}"/>
              </a:ext>
            </a:extLst>
          </p:cNvPr>
          <p:cNvSpPr txBox="1">
            <a:spLocks/>
          </p:cNvSpPr>
          <p:nvPr/>
        </p:nvSpPr>
        <p:spPr>
          <a:xfrm>
            <a:off x="5130982" y="3138128"/>
            <a:ext cx="5417972" cy="493551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CA" sz="3200" dirty="0">
                <a:solidFill>
                  <a:schemeClr val="bg1"/>
                </a:solidFill>
              </a:rPr>
              <a:t>La E102 contient plusieurs sources de financement qu’on retrouve au projet de répartition:</a:t>
            </a:r>
          </a:p>
          <a:p>
            <a:pPr lvl="1"/>
            <a:r>
              <a:rPr lang="fr-CA" dirty="0">
                <a:solidFill>
                  <a:schemeClr val="bg1"/>
                </a:solidFill>
              </a:rPr>
              <a:t>Courbes de financement (RPFIN005)</a:t>
            </a:r>
          </a:p>
          <a:p>
            <a:pPr lvl="1"/>
            <a:r>
              <a:rPr lang="fr-CA" dirty="0">
                <a:solidFill>
                  <a:schemeClr val="bg1"/>
                </a:solidFill>
              </a:rPr>
              <a:t>Allocations volet 1 partie fixe (Annexe VIII-2 colonne A)</a:t>
            </a:r>
          </a:p>
          <a:p>
            <a:pPr lvl="1"/>
            <a:r>
              <a:rPr lang="fr-CA" dirty="0">
                <a:solidFill>
                  <a:schemeClr val="bg1"/>
                </a:solidFill>
              </a:rPr>
              <a:t>Allocations prévues à l’annexe VIII-5</a:t>
            </a:r>
          </a:p>
        </p:txBody>
      </p:sp>
      <p:sp>
        <p:nvSpPr>
          <p:cNvPr id="4" name="ZoneTexte 3">
            <a:extLst>
              <a:ext uri="{FF2B5EF4-FFF2-40B4-BE49-F238E27FC236}">
                <a16:creationId xmlns:a16="http://schemas.microsoft.com/office/drawing/2014/main" id="{644F3AE0-ADB0-E6F6-2F4E-E975F65D7DC7}"/>
              </a:ext>
            </a:extLst>
          </p:cNvPr>
          <p:cNvSpPr txBox="1"/>
          <p:nvPr/>
        </p:nvSpPr>
        <p:spPr>
          <a:xfrm>
            <a:off x="163868" y="-120121"/>
            <a:ext cx="11361907" cy="1085810"/>
          </a:xfrm>
          <a:prstGeom prst="rect">
            <a:avLst/>
          </a:prstGeom>
          <a:noFill/>
        </p:spPr>
        <p:txBody>
          <a:bodyPr wrap="square" rtlCol="0">
            <a:spAutoFit/>
          </a:bodyPr>
          <a:lstStyle/>
          <a:p>
            <a:pPr>
              <a:lnSpc>
                <a:spcPct val="150000"/>
              </a:lnSpc>
            </a:pPr>
            <a:r>
              <a:rPr lang="fr-CA" sz="4800" b="1" dirty="0"/>
              <a:t>QUI</a:t>
            </a:r>
            <a:r>
              <a:rPr lang="fr-CA" sz="4800" dirty="0"/>
              <a:t> finance donc les cégeps ?</a:t>
            </a:r>
          </a:p>
        </p:txBody>
      </p:sp>
      <p:pic>
        <p:nvPicPr>
          <p:cNvPr id="2" name="Image 1">
            <a:hlinkClick r:id="rId3"/>
            <a:extLst>
              <a:ext uri="{FF2B5EF4-FFF2-40B4-BE49-F238E27FC236}">
                <a16:creationId xmlns:a16="http://schemas.microsoft.com/office/drawing/2014/main" id="{06A0DAA7-B53B-167C-B21F-5582A4C9C794}"/>
              </a:ext>
            </a:extLst>
          </p:cNvPr>
          <p:cNvPicPr>
            <a:picLocks noChangeAspect="1"/>
          </p:cNvPicPr>
          <p:nvPr/>
        </p:nvPicPr>
        <p:blipFill rotWithShape="1">
          <a:blip r:embed="rId4"/>
          <a:srcRect l="34113" t="19641" r="36210" b="10251"/>
          <a:stretch/>
        </p:blipFill>
        <p:spPr>
          <a:xfrm>
            <a:off x="1318505" y="2156684"/>
            <a:ext cx="2595717" cy="3449200"/>
          </a:xfrm>
          <a:prstGeom prst="rect">
            <a:avLst/>
          </a:prstGeom>
        </p:spPr>
      </p:pic>
      <p:sp>
        <p:nvSpPr>
          <p:cNvPr id="9" name="ZoneTexte 8">
            <a:extLst>
              <a:ext uri="{FF2B5EF4-FFF2-40B4-BE49-F238E27FC236}">
                <a16:creationId xmlns:a16="http://schemas.microsoft.com/office/drawing/2014/main" id="{20DE5AB8-FACE-FEF8-9E1F-03A26B2D94F3}"/>
              </a:ext>
            </a:extLst>
          </p:cNvPr>
          <p:cNvSpPr txBox="1"/>
          <p:nvPr/>
        </p:nvSpPr>
        <p:spPr>
          <a:xfrm>
            <a:off x="1134644" y="5880989"/>
            <a:ext cx="6094324" cy="646331"/>
          </a:xfrm>
          <a:prstGeom prst="rect">
            <a:avLst/>
          </a:prstGeom>
          <a:noFill/>
        </p:spPr>
        <p:txBody>
          <a:bodyPr wrap="square">
            <a:spAutoFit/>
          </a:bodyPr>
          <a:lstStyle/>
          <a:p>
            <a:r>
              <a:rPr lang="fr-CA" dirty="0"/>
              <a:t>https://www.quebec.ca/education/cegep/services/regles-budgetaires-reddition-compte-cegeps</a:t>
            </a:r>
          </a:p>
        </p:txBody>
      </p:sp>
    </p:spTree>
    <p:extLst>
      <p:ext uri="{BB962C8B-B14F-4D97-AF65-F5344CB8AC3E}">
        <p14:creationId xmlns:p14="http://schemas.microsoft.com/office/powerpoint/2010/main" val="216133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CCF0F7C-9B71-2837-2471-ABC7ABA84F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5456" y="5729537"/>
            <a:ext cx="906859" cy="906859"/>
          </a:xfrm>
          <a:prstGeom prst="rect">
            <a:avLst/>
          </a:prstGeom>
        </p:spPr>
      </p:pic>
      <p:sp>
        <p:nvSpPr>
          <p:cNvPr id="2" name="ZoneTexte 1">
            <a:extLst>
              <a:ext uri="{FF2B5EF4-FFF2-40B4-BE49-F238E27FC236}">
                <a16:creationId xmlns:a16="http://schemas.microsoft.com/office/drawing/2014/main" id="{8543F777-C687-A8CA-B1C2-89DCA6BD5D00}"/>
              </a:ext>
            </a:extLst>
          </p:cNvPr>
          <p:cNvSpPr txBox="1"/>
          <p:nvPr/>
        </p:nvSpPr>
        <p:spPr>
          <a:xfrm>
            <a:off x="415046" y="-205748"/>
            <a:ext cx="11361907" cy="920252"/>
          </a:xfrm>
          <a:prstGeom prst="rect">
            <a:avLst/>
          </a:prstGeom>
          <a:noFill/>
        </p:spPr>
        <p:txBody>
          <a:bodyPr wrap="square" rtlCol="0">
            <a:spAutoFit/>
          </a:bodyPr>
          <a:lstStyle/>
          <a:p>
            <a:pPr>
              <a:lnSpc>
                <a:spcPct val="150000"/>
              </a:lnSpc>
            </a:pPr>
            <a:r>
              <a:rPr lang="fr-CA" sz="4000" b="1" dirty="0"/>
              <a:t>QU’EST-CE</a:t>
            </a:r>
            <a:r>
              <a:rPr lang="fr-CA" sz="4000" dirty="0"/>
              <a:t> qui est financé au juste ?</a:t>
            </a:r>
          </a:p>
        </p:txBody>
      </p:sp>
      <p:sp>
        <p:nvSpPr>
          <p:cNvPr id="10" name="Titre 1">
            <a:extLst>
              <a:ext uri="{FF2B5EF4-FFF2-40B4-BE49-F238E27FC236}">
                <a16:creationId xmlns:a16="http://schemas.microsoft.com/office/drawing/2014/main" id="{9FC04ACC-10CD-0C7A-9064-0AF12A26C15D}"/>
              </a:ext>
            </a:extLst>
          </p:cNvPr>
          <p:cNvSpPr txBox="1">
            <a:spLocks/>
          </p:cNvSpPr>
          <p:nvPr/>
        </p:nvSpPr>
        <p:spPr>
          <a:xfrm>
            <a:off x="158544" y="1128463"/>
            <a:ext cx="11874910" cy="132556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CA" dirty="0"/>
              <a:t>La E102 et ses courbes de financement</a:t>
            </a:r>
          </a:p>
        </p:txBody>
      </p:sp>
      <mc:AlternateContent xmlns:mc="http://schemas.openxmlformats.org/markup-compatibility/2006" xmlns:a14="http://schemas.microsoft.com/office/drawing/2010/main">
        <mc:Choice Requires="a14">
          <p:sp>
            <p:nvSpPr>
              <p:cNvPr id="11" name="Espace réservé du contenu 2">
                <a:extLst>
                  <a:ext uri="{FF2B5EF4-FFF2-40B4-BE49-F238E27FC236}">
                    <a16:creationId xmlns:a16="http://schemas.microsoft.com/office/drawing/2014/main" id="{BC6F84F4-B863-62F1-50E0-C8B494CA5639}"/>
                  </a:ext>
                </a:extLst>
              </p:cNvPr>
              <p:cNvSpPr txBox="1">
                <a:spLocks/>
              </p:cNvSpPr>
              <p:nvPr/>
            </p:nvSpPr>
            <p:spPr>
              <a:xfrm>
                <a:off x="838200" y="2395896"/>
                <a:ext cx="10515600" cy="4240499"/>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fr-CA" sz="3200" i="1" smtClean="0">
                              <a:latin typeface="Cambria Math" panose="02040503050406030204" pitchFamily="18" charset="0"/>
                            </a:rPr>
                          </m:ctrlPr>
                        </m:sSubPr>
                        <m:e>
                          <m:r>
                            <m:rPr>
                              <m:sty m:val="p"/>
                            </m:rPr>
                            <a:rPr lang="fr-CA" sz="3200" smtClean="0">
                              <a:latin typeface="Cambria Math" panose="02040503050406030204" pitchFamily="18" charset="0"/>
                            </a:rPr>
                            <m:t>Pi</m:t>
                          </m:r>
                        </m:e>
                        <m:sub>
                          <m:r>
                            <m:rPr>
                              <m:sty m:val="p"/>
                            </m:rPr>
                            <a:rPr lang="fr-CA" sz="3200" smtClean="0">
                              <a:latin typeface="Cambria Math" panose="02040503050406030204" pitchFamily="18" charset="0"/>
                            </a:rPr>
                            <m:t>prog</m:t>
                          </m:r>
                        </m:sub>
                      </m:sSub>
                      <m:r>
                        <a:rPr lang="fr-CA" sz="3200" smtClean="0">
                          <a:latin typeface="Cambria Math" panose="02040503050406030204" pitchFamily="18" charset="0"/>
                        </a:rPr>
                        <m:t>=</m:t>
                      </m:r>
                      <m:sSub>
                        <m:sSubPr>
                          <m:ctrlPr>
                            <a:rPr lang="fr-CA" sz="3200" i="1" smtClean="0">
                              <a:latin typeface="Cambria Math" panose="02040503050406030204" pitchFamily="18" charset="0"/>
                            </a:rPr>
                          </m:ctrlPr>
                        </m:sSubPr>
                        <m:e>
                          <m:r>
                            <m:rPr>
                              <m:sty m:val="p"/>
                            </m:rPr>
                            <a:rPr lang="fr-CA" sz="3200" smtClean="0">
                              <a:latin typeface="Cambria Math" panose="02040503050406030204" pitchFamily="18" charset="0"/>
                            </a:rPr>
                            <m:t>K</m:t>
                          </m:r>
                        </m:e>
                        <m:sub>
                          <m:r>
                            <m:rPr>
                              <m:sty m:val="p"/>
                            </m:rPr>
                            <a:rPr lang="fr-CA" sz="3200" smtClean="0">
                              <a:latin typeface="Cambria Math" panose="02040503050406030204" pitchFamily="18" charset="0"/>
                            </a:rPr>
                            <m:t>i</m:t>
                          </m:r>
                        </m:sub>
                      </m:sSub>
                      <m:r>
                        <a:rPr lang="fr-CA" sz="3200" smtClean="0">
                          <a:latin typeface="Cambria Math" panose="02040503050406030204" pitchFamily="18" charset="0"/>
                        </a:rPr>
                        <m:t>+</m:t>
                      </m:r>
                      <m:sSub>
                        <m:sSubPr>
                          <m:ctrlPr>
                            <a:rPr lang="fr-CA" sz="3200" i="1" smtClean="0">
                              <a:latin typeface="Cambria Math" panose="02040503050406030204" pitchFamily="18" charset="0"/>
                            </a:rPr>
                          </m:ctrlPr>
                        </m:sSubPr>
                        <m:e>
                          <m:r>
                            <m:rPr>
                              <m:sty m:val="p"/>
                            </m:rPr>
                            <a:rPr lang="fr-CA" sz="3200" smtClean="0">
                              <a:latin typeface="Cambria Math" panose="02040503050406030204" pitchFamily="18" charset="0"/>
                            </a:rPr>
                            <m:t>K</m:t>
                          </m:r>
                        </m:e>
                        <m:sub>
                          <m:r>
                            <m:rPr>
                              <m:sty m:val="p"/>
                            </m:rPr>
                            <a:rPr lang="fr-CA" sz="3200" smtClean="0">
                              <a:latin typeface="Cambria Math" panose="02040503050406030204" pitchFamily="18" charset="0"/>
                            </a:rPr>
                            <m:t>ir</m:t>
                          </m:r>
                        </m:sub>
                      </m:sSub>
                      <m:r>
                        <a:rPr lang="fr-CA" sz="3200" smtClean="0">
                          <a:latin typeface="Cambria Math" panose="02040503050406030204" pitchFamily="18" charset="0"/>
                        </a:rPr>
                        <m:t>+</m:t>
                      </m:r>
                      <m:nary>
                        <m:naryPr>
                          <m:chr m:val="∑"/>
                          <m:subHide m:val="on"/>
                          <m:supHide m:val="on"/>
                          <m:ctrlPr>
                            <a:rPr lang="fr-CA" sz="3200" i="1" smtClean="0">
                              <a:latin typeface="Cambria Math" panose="02040503050406030204" pitchFamily="18" charset="0"/>
                            </a:rPr>
                          </m:ctrlPr>
                        </m:naryPr>
                        <m:sub/>
                        <m:sup/>
                        <m:e>
                          <m:d>
                            <m:dPr>
                              <m:ctrlPr>
                                <a:rPr lang="fr-CA" sz="3200" i="1" smtClean="0">
                                  <a:latin typeface="Cambria Math" panose="02040503050406030204" pitchFamily="18" charset="0"/>
                                </a:rPr>
                              </m:ctrlPr>
                            </m:dPr>
                            <m:e>
                              <m:d>
                                <m:dPr>
                                  <m:ctrlPr>
                                    <a:rPr lang="fr-CA" sz="3200" i="1" smtClean="0">
                                      <a:latin typeface="Cambria Math" panose="02040503050406030204" pitchFamily="18" charset="0"/>
                                    </a:rPr>
                                  </m:ctrlPr>
                                </m:dPr>
                                <m:e>
                                  <m:sSub>
                                    <m:sSubPr>
                                      <m:ctrlPr>
                                        <a:rPr lang="fr-CA" sz="3200" i="1" smtClean="0">
                                          <a:latin typeface="Cambria Math" panose="02040503050406030204" pitchFamily="18" charset="0"/>
                                        </a:rPr>
                                      </m:ctrlPr>
                                    </m:sSubPr>
                                    <m:e>
                                      <m:r>
                                        <m:rPr>
                                          <m:sty m:val="p"/>
                                        </m:rPr>
                                        <a:rPr lang="fr-CA" sz="3200" smtClean="0">
                                          <a:latin typeface="Cambria Math" panose="02040503050406030204" pitchFamily="18" charset="0"/>
                                        </a:rPr>
                                        <m:t>Norme</m:t>
                                      </m:r>
                                    </m:e>
                                    <m:sub>
                                      <m:r>
                                        <m:rPr>
                                          <m:sty m:val="p"/>
                                        </m:rPr>
                                        <a:rPr lang="fr-CA" sz="3200" smtClean="0">
                                          <a:latin typeface="Cambria Math" panose="02040503050406030204" pitchFamily="18" charset="0"/>
                                        </a:rPr>
                                        <m:t>p</m:t>
                                      </m:r>
                                    </m:sub>
                                  </m:sSub>
                                  <m:r>
                                    <a:rPr lang="fr-CA" sz="3200" smtClean="0">
                                      <a:latin typeface="Cambria Math" panose="02040503050406030204" pitchFamily="18" charset="0"/>
                                      <a:ea typeface="Cambria Math" panose="02040503050406030204" pitchFamily="18" charset="0"/>
                                    </a:rPr>
                                    <m:t>×</m:t>
                                  </m:r>
                                  <m:sSub>
                                    <m:sSubPr>
                                      <m:ctrlPr>
                                        <a:rPr lang="fr-CA" sz="3200" i="1" smtClean="0">
                                          <a:latin typeface="Cambria Math" panose="02040503050406030204" pitchFamily="18" charset="0"/>
                                          <a:ea typeface="Cambria Math" panose="02040503050406030204" pitchFamily="18" charset="0"/>
                                        </a:rPr>
                                      </m:ctrlPr>
                                    </m:sSubPr>
                                    <m:e>
                                      <m:r>
                                        <m:rPr>
                                          <m:sty m:val="p"/>
                                        </m:rPr>
                                        <a:rPr lang="fr-CA" sz="3200" smtClean="0">
                                          <a:latin typeface="Cambria Math" panose="02040503050406030204" pitchFamily="18" charset="0"/>
                                          <a:ea typeface="Cambria Math" panose="02040503050406030204" pitchFamily="18" charset="0"/>
                                        </a:rPr>
                                        <m:t>pes</m:t>
                                      </m:r>
                                    </m:e>
                                    <m:sub>
                                      <m:r>
                                        <m:rPr>
                                          <m:sty m:val="p"/>
                                        </m:rPr>
                                        <a:rPr lang="fr-CA" sz="3200" smtClean="0">
                                          <a:latin typeface="Cambria Math" panose="02040503050406030204" pitchFamily="18" charset="0"/>
                                          <a:ea typeface="Cambria Math" panose="02040503050406030204" pitchFamily="18" charset="0"/>
                                        </a:rPr>
                                        <m:t>ip</m:t>
                                      </m:r>
                                    </m:sub>
                                  </m:sSub>
                                </m:e>
                              </m:d>
                              <m:r>
                                <a:rPr lang="fr-CA" sz="3200" smtClean="0">
                                  <a:latin typeface="Cambria Math" panose="02040503050406030204" pitchFamily="18" charset="0"/>
                                </a:rPr>
                                <m:t>+</m:t>
                              </m:r>
                              <m:sSub>
                                <m:sSubPr>
                                  <m:ctrlPr>
                                    <a:rPr lang="fr-CA" sz="3200" i="1" smtClean="0">
                                      <a:latin typeface="Cambria Math" panose="02040503050406030204" pitchFamily="18" charset="0"/>
                                    </a:rPr>
                                  </m:ctrlPr>
                                </m:sSubPr>
                                <m:e>
                                  <m:r>
                                    <m:rPr>
                                      <m:sty m:val="p"/>
                                    </m:rPr>
                                    <a:rPr lang="fr-CA" sz="3200" smtClean="0">
                                      <a:latin typeface="Cambria Math" panose="02040503050406030204" pitchFamily="18" charset="0"/>
                                    </a:rPr>
                                    <m:t>K</m:t>
                                  </m:r>
                                </m:e>
                                <m:sub>
                                  <m:r>
                                    <m:rPr>
                                      <m:sty m:val="p"/>
                                    </m:rPr>
                                    <a:rPr lang="fr-CA" sz="3200" smtClean="0">
                                      <a:latin typeface="Cambria Math" panose="02040503050406030204" pitchFamily="18" charset="0"/>
                                    </a:rPr>
                                    <m:t>p</m:t>
                                  </m:r>
                                </m:sub>
                              </m:sSub>
                            </m:e>
                          </m:d>
                          <m:r>
                            <a:rPr lang="fr-CA" sz="3200" smtClean="0">
                              <a:latin typeface="Cambria Math" panose="02040503050406030204" pitchFamily="18" charset="0"/>
                            </a:rPr>
                            <m:t>+</m:t>
                          </m:r>
                          <m:nary>
                            <m:naryPr>
                              <m:chr m:val="∑"/>
                              <m:subHide m:val="on"/>
                              <m:supHide m:val="on"/>
                              <m:ctrlPr>
                                <a:rPr lang="fr-CA" sz="3200" i="1" smtClean="0">
                                  <a:latin typeface="Cambria Math" panose="02040503050406030204" pitchFamily="18" charset="0"/>
                                </a:rPr>
                              </m:ctrlPr>
                            </m:naryPr>
                            <m:sub/>
                            <m:sup/>
                            <m:e>
                              <m:sSubSup>
                                <m:sSubSupPr>
                                  <m:ctrlPr>
                                    <a:rPr lang="fr-CA" sz="3200" i="1" smtClean="0">
                                      <a:latin typeface="Cambria Math" panose="02040503050406030204" pitchFamily="18" charset="0"/>
                                    </a:rPr>
                                  </m:ctrlPr>
                                </m:sSubSupPr>
                                <m:e>
                                  <m:r>
                                    <m:rPr>
                                      <m:sty m:val="p"/>
                                    </m:rPr>
                                    <a:rPr lang="fr-CA" sz="3200" smtClean="0">
                                      <a:latin typeface="Cambria Math" panose="02040503050406030204" pitchFamily="18" charset="0"/>
                                    </a:rPr>
                                    <m:t>K</m:t>
                                  </m:r>
                                </m:e>
                                <m:sub>
                                  <m:r>
                                    <m:rPr>
                                      <m:sty m:val="p"/>
                                    </m:rPr>
                                    <a:rPr lang="fr-CA" sz="3200" smtClean="0">
                                      <a:latin typeface="Cambria Math" panose="02040503050406030204" pitchFamily="18" charset="0"/>
                                    </a:rPr>
                                    <m:t>p</m:t>
                                  </m:r>
                                </m:sub>
                                <m:sup>
                                  <m:r>
                                    <a:rPr lang="fr-CA" sz="3200" smtClean="0">
                                      <a:latin typeface="Cambria Math" panose="02040503050406030204" pitchFamily="18" charset="0"/>
                                    </a:rPr>
                                    <m:t>′</m:t>
                                  </m:r>
                                </m:sup>
                              </m:sSubSup>
                              <m:r>
                                <a:rPr lang="fr-CA" sz="3200" smtClean="0">
                                  <a:latin typeface="Cambria Math" panose="02040503050406030204" pitchFamily="18" charset="0"/>
                                </a:rPr>
                                <m:t>+</m:t>
                              </m:r>
                              <m:sSub>
                                <m:sSubPr>
                                  <m:ctrlPr>
                                    <a:rPr lang="fr-CA" sz="3200" i="1" smtClean="0">
                                      <a:latin typeface="Cambria Math" panose="02040503050406030204" pitchFamily="18" charset="0"/>
                                    </a:rPr>
                                  </m:ctrlPr>
                                </m:sSubPr>
                                <m:e>
                                  <m:r>
                                    <m:rPr>
                                      <m:sty m:val="p"/>
                                    </m:rPr>
                                    <a:rPr lang="fr-CA" sz="3200" smtClean="0">
                                      <a:latin typeface="Cambria Math" panose="02040503050406030204" pitchFamily="18" charset="0"/>
                                    </a:rPr>
                                    <m:t>A</m:t>
                                  </m:r>
                                </m:e>
                                <m:sub>
                                  <m:r>
                                    <m:rPr>
                                      <m:sty m:val="p"/>
                                    </m:rPr>
                                    <a:rPr lang="fr-CA" sz="3200" smtClean="0">
                                      <a:latin typeface="Cambria Math" panose="02040503050406030204" pitchFamily="18" charset="0"/>
                                    </a:rPr>
                                    <m:t>s</m:t>
                                  </m:r>
                                </m:sub>
                              </m:sSub>
                            </m:e>
                          </m:nary>
                        </m:e>
                      </m:nary>
                    </m:oMath>
                  </m:oMathPara>
                </a14:m>
                <a:endParaRPr lang="fr-CA" dirty="0"/>
              </a:p>
              <a:p>
                <a:endParaRPr lang="fr-CA" dirty="0"/>
              </a:p>
              <a:p>
                <a14:m>
                  <m:oMath xmlns:m="http://schemas.openxmlformats.org/officeDocument/2006/math">
                    <m:sSub>
                      <m:sSubPr>
                        <m:ctrlPr>
                          <a:rPr lang="fr-CA" sz="3000" i="1" smtClean="0">
                            <a:latin typeface="Cambria Math" panose="02040503050406030204" pitchFamily="18" charset="0"/>
                          </a:rPr>
                        </m:ctrlPr>
                      </m:sSubPr>
                      <m:e>
                        <m:r>
                          <m:rPr>
                            <m:sty m:val="p"/>
                          </m:rPr>
                          <a:rPr lang="fr-CA" sz="3000" smtClean="0">
                            <a:latin typeface="Cambria Math" panose="02040503050406030204" pitchFamily="18" charset="0"/>
                          </a:rPr>
                          <m:t>Pi</m:t>
                        </m:r>
                      </m:e>
                      <m:sub>
                        <m:r>
                          <m:rPr>
                            <m:sty m:val="p"/>
                          </m:rPr>
                          <a:rPr lang="fr-CA" sz="3000" smtClean="0">
                            <a:latin typeface="Cambria Math" panose="02040503050406030204" pitchFamily="18" charset="0"/>
                          </a:rPr>
                          <m:t>prog</m:t>
                        </m:r>
                      </m:sub>
                    </m:sSub>
                  </m:oMath>
                </a14:m>
                <a:r>
                  <a:rPr lang="fr-CA" sz="3000" dirty="0"/>
                  <a:t>  est le nombre de profs </a:t>
                </a:r>
                <a:r>
                  <a:rPr lang="fr-CA" sz="3000" i="1" dirty="0"/>
                  <a:t>P</a:t>
                </a:r>
                <a:r>
                  <a:rPr lang="fr-CA" sz="3000" dirty="0"/>
                  <a:t> dans le cégep </a:t>
                </a:r>
                <a:r>
                  <a:rPr lang="fr-CA" sz="3000" i="1" dirty="0"/>
                  <a:t>i</a:t>
                </a:r>
                <a:r>
                  <a:rPr lang="fr-CA" sz="3000" dirty="0"/>
                  <a:t> pour les cours d’un programme.</a:t>
                </a:r>
              </a:p>
              <a:p>
                <a:endParaRPr lang="fr-CA" sz="3000" dirty="0"/>
              </a:p>
              <a:p>
                <a:r>
                  <a:rPr lang="fr-CA" sz="3000" dirty="0"/>
                  <a:t>Cette valeur est calculée en ETC (équivalent temps complet) c’est-à-dire un nombre de profs à temps complet pour l’année.</a:t>
                </a:r>
              </a:p>
            </p:txBody>
          </p:sp>
        </mc:Choice>
        <mc:Fallback xmlns="">
          <p:sp>
            <p:nvSpPr>
              <p:cNvPr id="11" name="Espace réservé du contenu 2">
                <a:extLst>
                  <a:ext uri="{FF2B5EF4-FFF2-40B4-BE49-F238E27FC236}">
                    <a16:creationId xmlns:a16="http://schemas.microsoft.com/office/drawing/2014/main" id="{BC6F84F4-B863-62F1-50E0-C8B494CA5639}"/>
                  </a:ext>
                </a:extLst>
              </p:cNvPr>
              <p:cNvSpPr txBox="1">
                <a:spLocks noRot="1" noChangeAspect="1" noMove="1" noResize="1" noEditPoints="1" noAdjustHandles="1" noChangeArrowheads="1" noChangeShapeType="1" noTextEdit="1"/>
              </p:cNvSpPr>
              <p:nvPr/>
            </p:nvSpPr>
            <p:spPr>
              <a:xfrm>
                <a:off x="838200" y="2395896"/>
                <a:ext cx="10515600" cy="4240499"/>
              </a:xfrm>
              <a:prstGeom prst="rect">
                <a:avLst/>
              </a:prstGeom>
              <a:blipFill>
                <a:blip r:embed="rId3"/>
                <a:stretch>
                  <a:fillRect l="-986" r="-1797"/>
                </a:stretch>
              </a:blipFill>
            </p:spPr>
            <p:txBody>
              <a:bodyPr/>
              <a:lstStyle/>
              <a:p>
                <a:r>
                  <a:rPr lang="fr-CA">
                    <a:noFill/>
                  </a:rPr>
                  <a:t> </a:t>
                </a:r>
              </a:p>
            </p:txBody>
          </p:sp>
        </mc:Fallback>
      </mc:AlternateContent>
    </p:spTree>
    <p:extLst>
      <p:ext uri="{BB962C8B-B14F-4D97-AF65-F5344CB8AC3E}">
        <p14:creationId xmlns:p14="http://schemas.microsoft.com/office/powerpoint/2010/main" val="2019519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046927A4-37B2-26FE-FA1D-2F52C639A8A1}"/>
                  </a:ext>
                </a:extLst>
              </p:cNvPr>
              <p:cNvSpPr>
                <a:spLocks noGrp="1"/>
              </p:cNvSpPr>
              <p:nvPr>
                <p:ph idx="1"/>
              </p:nvPr>
            </p:nvSpPr>
            <p:spPr>
              <a:xfrm>
                <a:off x="838200" y="1825625"/>
                <a:ext cx="10515600" cy="4644002"/>
              </a:xfrm>
            </p:spPr>
            <p:txBody>
              <a:bodyPr>
                <a:normAutofit fontScale="92500" lnSpcReduction="10000"/>
              </a:bodyPr>
              <a:lstStyle/>
              <a:p>
                <a:pPr marL="0" indent="0">
                  <a:buNone/>
                </a:pPr>
                <a14:m>
                  <m:oMathPara xmlns:m="http://schemas.openxmlformats.org/officeDocument/2006/math">
                    <m:oMathParaPr>
                      <m:jc m:val="centerGroup"/>
                    </m:oMathParaPr>
                    <m:oMath xmlns:m="http://schemas.openxmlformats.org/officeDocument/2006/math">
                      <m:sSub>
                        <m:sSubPr>
                          <m:ctrlPr>
                            <a:rPr lang="fr-CA" b="0" i="1" smtClean="0">
                              <a:latin typeface="Cambria Math" panose="02040503050406030204" pitchFamily="18" charset="0"/>
                            </a:rPr>
                          </m:ctrlPr>
                        </m:sSubPr>
                        <m:e>
                          <m:r>
                            <m:rPr>
                              <m:sty m:val="p"/>
                            </m:rPr>
                            <a:rPr lang="fr-CA" b="0" i="0" smtClean="0">
                              <a:latin typeface="Cambria Math" panose="02040503050406030204" pitchFamily="18" charset="0"/>
                            </a:rPr>
                            <m:t>Pi</m:t>
                          </m:r>
                        </m:e>
                        <m:sub>
                          <m:r>
                            <m:rPr>
                              <m:sty m:val="p"/>
                            </m:rPr>
                            <a:rPr lang="fr-CA" b="0" i="0" smtClean="0">
                              <a:latin typeface="Cambria Math" panose="02040503050406030204" pitchFamily="18" charset="0"/>
                            </a:rPr>
                            <m:t>prog</m:t>
                          </m:r>
                        </m:sub>
                      </m:sSub>
                      <m:r>
                        <a:rPr lang="fr-CA" b="0" i="0" smtClean="0">
                          <a:latin typeface="Cambria Math" panose="02040503050406030204" pitchFamily="18" charset="0"/>
                        </a:rPr>
                        <m:t>=</m:t>
                      </m:r>
                      <m:sSub>
                        <m:sSubPr>
                          <m:ctrlPr>
                            <a:rPr lang="fr-CA" b="0" i="1" smtClean="0">
                              <a:solidFill>
                                <a:schemeClr val="accent3">
                                  <a:lumMod val="75000"/>
                                </a:schemeClr>
                              </a:solidFill>
                              <a:latin typeface="Cambria Math" panose="02040503050406030204" pitchFamily="18" charset="0"/>
                            </a:rPr>
                          </m:ctrlPr>
                        </m:sSubPr>
                        <m:e>
                          <m:r>
                            <m:rPr>
                              <m:sty m:val="p"/>
                            </m:rPr>
                            <a:rPr lang="fr-CA" b="0" i="0" smtClean="0">
                              <a:solidFill>
                                <a:schemeClr val="accent3">
                                  <a:lumMod val="75000"/>
                                </a:schemeClr>
                              </a:solidFill>
                              <a:latin typeface="Cambria Math" panose="02040503050406030204" pitchFamily="18" charset="0"/>
                            </a:rPr>
                            <m:t>K</m:t>
                          </m:r>
                        </m:e>
                        <m:sub>
                          <m:r>
                            <m:rPr>
                              <m:sty m:val="p"/>
                            </m:rPr>
                            <a:rPr lang="fr-CA" b="0" i="0" smtClean="0">
                              <a:solidFill>
                                <a:schemeClr val="accent3">
                                  <a:lumMod val="75000"/>
                                </a:schemeClr>
                              </a:solidFill>
                              <a:latin typeface="Cambria Math" panose="02040503050406030204" pitchFamily="18" charset="0"/>
                            </a:rPr>
                            <m:t>i</m:t>
                          </m:r>
                        </m:sub>
                      </m:sSub>
                      <m:r>
                        <a:rPr lang="fr-CA" b="0" i="0" smtClean="0">
                          <a:latin typeface="Cambria Math" panose="02040503050406030204" pitchFamily="18" charset="0"/>
                        </a:rPr>
                        <m:t>+</m:t>
                      </m:r>
                      <m:sSub>
                        <m:sSubPr>
                          <m:ctrlPr>
                            <a:rPr lang="fr-CA" b="0" i="1" smtClean="0">
                              <a:solidFill>
                                <a:srgbClr val="FF0000"/>
                              </a:solidFill>
                              <a:latin typeface="Cambria Math" panose="02040503050406030204" pitchFamily="18" charset="0"/>
                            </a:rPr>
                          </m:ctrlPr>
                        </m:sSubPr>
                        <m:e>
                          <m:r>
                            <m:rPr>
                              <m:sty m:val="p"/>
                            </m:rPr>
                            <a:rPr lang="fr-CA" b="0" i="0" smtClean="0">
                              <a:solidFill>
                                <a:srgbClr val="FF0000"/>
                              </a:solidFill>
                              <a:latin typeface="Cambria Math" panose="02040503050406030204" pitchFamily="18" charset="0"/>
                            </a:rPr>
                            <m:t>K</m:t>
                          </m:r>
                        </m:e>
                        <m:sub>
                          <m:r>
                            <m:rPr>
                              <m:sty m:val="p"/>
                            </m:rPr>
                            <a:rPr lang="fr-CA" b="0" i="0" smtClean="0">
                              <a:solidFill>
                                <a:srgbClr val="FF0000"/>
                              </a:solidFill>
                              <a:latin typeface="Cambria Math" panose="02040503050406030204" pitchFamily="18" charset="0"/>
                            </a:rPr>
                            <m:t>ir</m:t>
                          </m:r>
                        </m:sub>
                      </m:sSub>
                      <m:r>
                        <a:rPr lang="fr-CA" b="0" i="0" smtClean="0">
                          <a:latin typeface="Cambria Math" panose="02040503050406030204" pitchFamily="18" charset="0"/>
                        </a:rPr>
                        <m:t>+</m:t>
                      </m:r>
                      <m:nary>
                        <m:naryPr>
                          <m:chr m:val="∑"/>
                          <m:subHide m:val="on"/>
                          <m:supHide m:val="on"/>
                          <m:ctrlPr>
                            <a:rPr lang="fr-CA" b="0" i="1" smtClean="0">
                              <a:latin typeface="Cambria Math" panose="02040503050406030204" pitchFamily="18" charset="0"/>
                            </a:rPr>
                          </m:ctrlPr>
                        </m:naryPr>
                        <m:sub/>
                        <m:sup/>
                        <m:e>
                          <m:d>
                            <m:dPr>
                              <m:ctrlPr>
                                <a:rPr lang="fr-CA" b="0" i="1" smtClean="0">
                                  <a:latin typeface="Cambria Math" panose="02040503050406030204" pitchFamily="18" charset="0"/>
                                </a:rPr>
                              </m:ctrlPr>
                            </m:dPr>
                            <m:e>
                              <m:d>
                                <m:dPr>
                                  <m:ctrlPr>
                                    <a:rPr lang="fr-CA" b="0" i="1" smtClean="0">
                                      <a:latin typeface="Cambria Math" panose="02040503050406030204" pitchFamily="18" charset="0"/>
                                    </a:rPr>
                                  </m:ctrlPr>
                                </m:dPr>
                                <m:e>
                                  <m:sSub>
                                    <m:sSubPr>
                                      <m:ctrlPr>
                                        <a:rPr lang="fr-CA" b="0" i="1" smtClean="0">
                                          <a:latin typeface="Cambria Math" panose="02040503050406030204" pitchFamily="18" charset="0"/>
                                        </a:rPr>
                                      </m:ctrlPr>
                                    </m:sSubPr>
                                    <m:e>
                                      <m:r>
                                        <m:rPr>
                                          <m:sty m:val="p"/>
                                        </m:rPr>
                                        <a:rPr lang="fr-CA" b="0" i="0" smtClean="0">
                                          <a:latin typeface="Cambria Math" panose="02040503050406030204" pitchFamily="18" charset="0"/>
                                        </a:rPr>
                                        <m:t>Norme</m:t>
                                      </m:r>
                                    </m:e>
                                    <m:sub>
                                      <m:r>
                                        <m:rPr>
                                          <m:sty m:val="p"/>
                                        </m:rPr>
                                        <a:rPr lang="fr-CA" b="0" i="0" smtClean="0">
                                          <a:latin typeface="Cambria Math" panose="02040503050406030204" pitchFamily="18" charset="0"/>
                                        </a:rPr>
                                        <m:t>p</m:t>
                                      </m:r>
                                    </m:sub>
                                  </m:sSub>
                                  <m:r>
                                    <a:rPr lang="fr-CA" b="0" i="0" smtClean="0">
                                      <a:latin typeface="Cambria Math" panose="02040503050406030204" pitchFamily="18" charset="0"/>
                                      <a:ea typeface="Cambria Math" panose="02040503050406030204" pitchFamily="18" charset="0"/>
                                    </a:rPr>
                                    <m:t>×</m:t>
                                  </m:r>
                                  <m:sSub>
                                    <m:sSubPr>
                                      <m:ctrlPr>
                                        <a:rPr lang="fr-CA" b="0" i="1" smtClean="0">
                                          <a:latin typeface="Cambria Math" panose="02040503050406030204" pitchFamily="18" charset="0"/>
                                          <a:ea typeface="Cambria Math" panose="02040503050406030204" pitchFamily="18" charset="0"/>
                                        </a:rPr>
                                      </m:ctrlPr>
                                    </m:sSubPr>
                                    <m:e>
                                      <m:r>
                                        <m:rPr>
                                          <m:sty m:val="p"/>
                                        </m:rPr>
                                        <a:rPr lang="fr-CA" b="0" i="0" smtClean="0">
                                          <a:latin typeface="Cambria Math" panose="02040503050406030204" pitchFamily="18" charset="0"/>
                                          <a:ea typeface="Cambria Math" panose="02040503050406030204" pitchFamily="18" charset="0"/>
                                        </a:rPr>
                                        <m:t>pes</m:t>
                                      </m:r>
                                    </m:e>
                                    <m:sub>
                                      <m:r>
                                        <m:rPr>
                                          <m:sty m:val="p"/>
                                        </m:rPr>
                                        <a:rPr lang="fr-CA" b="0" i="0" smtClean="0">
                                          <a:latin typeface="Cambria Math" panose="02040503050406030204" pitchFamily="18" charset="0"/>
                                          <a:ea typeface="Cambria Math" panose="02040503050406030204" pitchFamily="18" charset="0"/>
                                        </a:rPr>
                                        <m:t>ip</m:t>
                                      </m:r>
                                    </m:sub>
                                  </m:sSub>
                                </m:e>
                              </m:d>
                              <m:r>
                                <a:rPr lang="fr-CA" b="0" i="0" smtClean="0">
                                  <a:latin typeface="Cambria Math" panose="02040503050406030204" pitchFamily="18" charset="0"/>
                                </a:rPr>
                                <m:t>+</m:t>
                              </m:r>
                              <m:sSub>
                                <m:sSubPr>
                                  <m:ctrlPr>
                                    <a:rPr lang="fr-CA" b="0" i="1" smtClean="0">
                                      <a:latin typeface="Cambria Math" panose="02040503050406030204" pitchFamily="18" charset="0"/>
                                    </a:rPr>
                                  </m:ctrlPr>
                                </m:sSubPr>
                                <m:e>
                                  <m:r>
                                    <m:rPr>
                                      <m:sty m:val="p"/>
                                    </m:rPr>
                                    <a:rPr lang="fr-CA" b="0" i="0" smtClean="0">
                                      <a:latin typeface="Cambria Math" panose="02040503050406030204" pitchFamily="18" charset="0"/>
                                    </a:rPr>
                                    <m:t>K</m:t>
                                  </m:r>
                                </m:e>
                                <m:sub>
                                  <m:r>
                                    <m:rPr>
                                      <m:sty m:val="p"/>
                                    </m:rPr>
                                    <a:rPr lang="fr-CA" b="0" i="0" smtClean="0">
                                      <a:latin typeface="Cambria Math" panose="02040503050406030204" pitchFamily="18" charset="0"/>
                                    </a:rPr>
                                    <m:t>p</m:t>
                                  </m:r>
                                </m:sub>
                              </m:sSub>
                            </m:e>
                          </m:d>
                          <m:r>
                            <a:rPr lang="fr-CA" b="0" i="0" smtClean="0">
                              <a:latin typeface="Cambria Math" panose="02040503050406030204" pitchFamily="18" charset="0"/>
                            </a:rPr>
                            <m:t>+</m:t>
                          </m:r>
                          <m:nary>
                            <m:naryPr>
                              <m:chr m:val="∑"/>
                              <m:subHide m:val="on"/>
                              <m:supHide m:val="on"/>
                              <m:ctrlPr>
                                <a:rPr lang="fr-CA" b="0" i="1" smtClean="0">
                                  <a:solidFill>
                                    <a:schemeClr val="tx1"/>
                                  </a:solidFill>
                                  <a:latin typeface="Cambria Math" panose="02040503050406030204" pitchFamily="18" charset="0"/>
                                </a:rPr>
                              </m:ctrlPr>
                            </m:naryPr>
                            <m:sub/>
                            <m:sup/>
                            <m:e>
                              <m:sSubSup>
                                <m:sSubSupPr>
                                  <m:ctrlPr>
                                    <a:rPr lang="fr-CA" b="0" i="1" smtClean="0">
                                      <a:solidFill>
                                        <a:schemeClr val="tx1"/>
                                      </a:solidFill>
                                      <a:latin typeface="Cambria Math" panose="02040503050406030204" pitchFamily="18" charset="0"/>
                                    </a:rPr>
                                  </m:ctrlPr>
                                </m:sSubSupPr>
                                <m:e>
                                  <m:r>
                                    <m:rPr>
                                      <m:sty m:val="p"/>
                                    </m:rPr>
                                    <a:rPr lang="fr-CA" b="0" i="0" smtClean="0">
                                      <a:solidFill>
                                        <a:schemeClr val="tx1"/>
                                      </a:solidFill>
                                      <a:latin typeface="Cambria Math" panose="02040503050406030204" pitchFamily="18" charset="0"/>
                                    </a:rPr>
                                    <m:t>K</m:t>
                                  </m:r>
                                </m:e>
                                <m:sub>
                                  <m:r>
                                    <m:rPr>
                                      <m:sty m:val="p"/>
                                    </m:rPr>
                                    <a:rPr lang="fr-CA" b="0" i="0" smtClean="0">
                                      <a:solidFill>
                                        <a:schemeClr val="tx1"/>
                                      </a:solidFill>
                                      <a:latin typeface="Cambria Math" panose="02040503050406030204" pitchFamily="18" charset="0"/>
                                    </a:rPr>
                                    <m:t>p</m:t>
                                  </m:r>
                                </m:sub>
                                <m:sup>
                                  <m:r>
                                    <a:rPr lang="fr-CA" b="0" i="0" smtClean="0">
                                      <a:solidFill>
                                        <a:schemeClr val="tx1"/>
                                      </a:solidFill>
                                      <a:latin typeface="Cambria Math" panose="02040503050406030204" pitchFamily="18" charset="0"/>
                                    </a:rPr>
                                    <m:t>′</m:t>
                                  </m:r>
                                </m:sup>
                              </m:sSubSup>
                              <m:r>
                                <a:rPr lang="fr-CA" b="0" i="0" smtClean="0">
                                  <a:solidFill>
                                    <a:schemeClr val="tx1"/>
                                  </a:solidFill>
                                  <a:latin typeface="Cambria Math" panose="02040503050406030204" pitchFamily="18" charset="0"/>
                                </a:rPr>
                                <m:t>+</m:t>
                              </m:r>
                              <m:sSub>
                                <m:sSubPr>
                                  <m:ctrlPr>
                                    <a:rPr lang="fr-CA" b="0" i="1" smtClean="0">
                                      <a:solidFill>
                                        <a:schemeClr val="tx1"/>
                                      </a:solidFill>
                                      <a:latin typeface="Cambria Math" panose="02040503050406030204" pitchFamily="18" charset="0"/>
                                    </a:rPr>
                                  </m:ctrlPr>
                                </m:sSubPr>
                                <m:e>
                                  <m:r>
                                    <m:rPr>
                                      <m:sty m:val="p"/>
                                    </m:rPr>
                                    <a:rPr lang="fr-CA" b="0" i="0" smtClean="0">
                                      <a:solidFill>
                                        <a:schemeClr val="tx1"/>
                                      </a:solidFill>
                                      <a:latin typeface="Cambria Math" panose="02040503050406030204" pitchFamily="18" charset="0"/>
                                    </a:rPr>
                                    <m:t>A</m:t>
                                  </m:r>
                                </m:e>
                                <m:sub>
                                  <m:r>
                                    <m:rPr>
                                      <m:sty m:val="p"/>
                                    </m:rPr>
                                    <a:rPr lang="fr-CA" b="0" i="0" smtClean="0">
                                      <a:solidFill>
                                        <a:schemeClr val="tx1"/>
                                      </a:solidFill>
                                      <a:latin typeface="Cambria Math" panose="02040503050406030204" pitchFamily="18" charset="0"/>
                                    </a:rPr>
                                    <m:t>s</m:t>
                                  </m:r>
                                </m:sub>
                              </m:sSub>
                            </m:e>
                          </m:nary>
                        </m:e>
                      </m:nary>
                    </m:oMath>
                  </m:oMathPara>
                </a14:m>
                <a:endParaRPr lang="fr-CA" dirty="0"/>
              </a:p>
              <a:p>
                <a:pPr marL="0" indent="0">
                  <a:buNone/>
                </a:pPr>
                <a:endParaRPr lang="fr-CA" dirty="0"/>
              </a:p>
              <a:p>
                <a:pPr marL="0" indent="0">
                  <a:buNone/>
                </a:pPr>
                <a14:m>
                  <m:oMath xmlns:m="http://schemas.openxmlformats.org/officeDocument/2006/math">
                    <m:sSub>
                      <m:sSubPr>
                        <m:ctrlPr>
                          <a:rPr lang="fr-CA" sz="3200" b="0" i="1" smtClean="0">
                            <a:solidFill>
                              <a:schemeClr val="accent3">
                                <a:lumMod val="75000"/>
                              </a:schemeClr>
                            </a:solidFill>
                            <a:latin typeface="Cambria Math" panose="02040503050406030204" pitchFamily="18" charset="0"/>
                          </a:rPr>
                        </m:ctrlPr>
                      </m:sSubPr>
                      <m:e>
                        <m:r>
                          <m:rPr>
                            <m:sty m:val="p"/>
                          </m:rPr>
                          <a:rPr lang="fr-CA" sz="3200" b="0" i="0" smtClean="0">
                            <a:solidFill>
                              <a:schemeClr val="accent3">
                                <a:lumMod val="75000"/>
                              </a:schemeClr>
                            </a:solidFill>
                            <a:latin typeface="Cambria Math" panose="02040503050406030204" pitchFamily="18" charset="0"/>
                          </a:rPr>
                          <m:t>K</m:t>
                        </m:r>
                      </m:e>
                      <m:sub>
                        <m:r>
                          <m:rPr>
                            <m:sty m:val="p"/>
                          </m:rPr>
                          <a:rPr lang="fr-CA" sz="3200" b="0" i="0" smtClean="0">
                            <a:solidFill>
                              <a:schemeClr val="accent3">
                                <a:lumMod val="75000"/>
                              </a:schemeClr>
                            </a:solidFill>
                            <a:latin typeface="Cambria Math" panose="02040503050406030204" pitchFamily="18" charset="0"/>
                          </a:rPr>
                          <m:t>i</m:t>
                        </m:r>
                      </m:sub>
                    </m:sSub>
                  </m:oMath>
                </a14:m>
                <a:r>
                  <a:rPr lang="fr-CA" sz="3200" dirty="0">
                    <a:solidFill>
                      <a:schemeClr val="accent3">
                        <a:lumMod val="75000"/>
                      </a:schemeClr>
                    </a:solidFill>
                  </a:rPr>
                  <a:t>  </a:t>
                </a:r>
                <a:r>
                  <a:rPr lang="fr-CA" dirty="0"/>
                  <a:t>Allocation fixe particulière (certains collèges): </a:t>
                </a:r>
                <a:br>
                  <a:rPr lang="fr-CA" dirty="0"/>
                </a:br>
                <a:r>
                  <a:rPr lang="fr-CA" dirty="0"/>
                  <a:t>	</a:t>
                </a:r>
                <a:r>
                  <a:rPr lang="fr-CA" sz="3600" b="1" dirty="0">
                    <a:solidFill>
                      <a:schemeClr val="bg1"/>
                    </a:solidFill>
                  </a:rPr>
                  <a:t>	</a:t>
                </a:r>
              </a:p>
              <a:p>
                <a:pPr marL="0" indent="0">
                  <a:buNone/>
                </a:pPr>
                <a14:m>
                  <m:oMath xmlns:m="http://schemas.openxmlformats.org/officeDocument/2006/math">
                    <m:sSub>
                      <m:sSubPr>
                        <m:ctrlPr>
                          <a:rPr lang="fr-CA" sz="3200" b="0" i="1" smtClean="0">
                            <a:solidFill>
                              <a:srgbClr val="FF0000"/>
                            </a:solidFill>
                            <a:latin typeface="Cambria Math" panose="02040503050406030204" pitchFamily="18" charset="0"/>
                          </a:rPr>
                        </m:ctrlPr>
                      </m:sSubPr>
                      <m:e>
                        <m:r>
                          <m:rPr>
                            <m:sty m:val="p"/>
                          </m:rPr>
                          <a:rPr lang="fr-CA" sz="3200" b="0" i="0" smtClean="0">
                            <a:solidFill>
                              <a:srgbClr val="FF0000"/>
                            </a:solidFill>
                            <a:latin typeface="Cambria Math" panose="02040503050406030204" pitchFamily="18" charset="0"/>
                          </a:rPr>
                          <m:t>K</m:t>
                        </m:r>
                      </m:e>
                      <m:sub>
                        <m:r>
                          <m:rPr>
                            <m:sty m:val="p"/>
                          </m:rPr>
                          <a:rPr lang="fr-CA" sz="3200" b="0" i="0" smtClean="0">
                            <a:solidFill>
                              <a:srgbClr val="FF0000"/>
                            </a:solidFill>
                            <a:latin typeface="Cambria Math" panose="02040503050406030204" pitchFamily="18" charset="0"/>
                          </a:rPr>
                          <m:t>ir</m:t>
                        </m:r>
                      </m:sub>
                    </m:sSub>
                  </m:oMath>
                </a14:m>
                <a:r>
                  <a:rPr lang="fr-CA" sz="3200" dirty="0">
                    <a:solidFill>
                      <a:srgbClr val="FF0000"/>
                    </a:solidFill>
                  </a:rPr>
                  <a:t>  </a:t>
                </a:r>
                <a:r>
                  <a:rPr lang="fr-CA" dirty="0"/>
                  <a:t>Allocation fixe négative (anciens collèges FEC) </a:t>
                </a:r>
                <a14:m>
                  <m:oMath xmlns:m="http://schemas.openxmlformats.org/officeDocument/2006/math">
                    <m:nary>
                      <m:naryPr>
                        <m:chr m:val="∑"/>
                        <m:subHide m:val="on"/>
                        <m:supHide m:val="on"/>
                        <m:ctrlPr>
                          <a:rPr lang="fr-CA" i="1">
                            <a:solidFill>
                              <a:srgbClr val="FFC000"/>
                            </a:solidFill>
                            <a:latin typeface="Cambria Math" panose="02040503050406030204" pitchFamily="18" charset="0"/>
                          </a:rPr>
                        </m:ctrlPr>
                      </m:naryPr>
                      <m:sub/>
                      <m:sup/>
                      <m:e>
                        <m:sSubSup>
                          <m:sSubSupPr>
                            <m:ctrlPr>
                              <a:rPr lang="fr-CA" i="1">
                                <a:solidFill>
                                  <a:srgbClr val="FFC000"/>
                                </a:solidFill>
                                <a:latin typeface="Cambria Math" panose="02040503050406030204" pitchFamily="18" charset="0"/>
                              </a:rPr>
                            </m:ctrlPr>
                          </m:sSubSupPr>
                          <m:e>
                            <m:r>
                              <m:rPr>
                                <m:sty m:val="p"/>
                              </m:rPr>
                              <a:rPr lang="fr-CA">
                                <a:solidFill>
                                  <a:srgbClr val="FFC000"/>
                                </a:solidFill>
                                <a:latin typeface="Cambria Math" panose="02040503050406030204" pitchFamily="18" charset="0"/>
                              </a:rPr>
                              <m:t>K</m:t>
                            </m:r>
                          </m:e>
                          <m:sub>
                            <m:r>
                              <m:rPr>
                                <m:sty m:val="p"/>
                              </m:rPr>
                              <a:rPr lang="fr-CA">
                                <a:solidFill>
                                  <a:srgbClr val="FFC000"/>
                                </a:solidFill>
                                <a:latin typeface="Cambria Math" panose="02040503050406030204" pitchFamily="18" charset="0"/>
                              </a:rPr>
                              <m:t>p</m:t>
                            </m:r>
                          </m:sub>
                          <m:sup>
                            <m:r>
                              <a:rPr lang="fr-CA">
                                <a:solidFill>
                                  <a:srgbClr val="FFC000"/>
                                </a:solidFill>
                                <a:latin typeface="Cambria Math" panose="02040503050406030204" pitchFamily="18" charset="0"/>
                              </a:rPr>
                              <m:t>′</m:t>
                            </m:r>
                          </m:sup>
                        </m:sSubSup>
                      </m:e>
                    </m:nary>
                  </m:oMath>
                </a14:m>
                <a:r>
                  <a:rPr lang="fr-CA" dirty="0">
                    <a:solidFill>
                      <a:srgbClr val="FFC000"/>
                    </a:solidFill>
                  </a:rPr>
                  <a:t> </a:t>
                </a:r>
                <a:r>
                  <a:rPr lang="fr-CA" dirty="0"/>
                  <a:t>= 0,66 ETC </a:t>
                </a:r>
              </a:p>
              <a:p>
                <a:pPr marL="0" indent="0">
                  <a:buNone/>
                </a:pPr>
                <a:r>
                  <a:rPr lang="fr-CA" sz="3500" b="1" dirty="0">
                    <a:solidFill>
                      <a:schemeClr val="bg1"/>
                    </a:solidFill>
                  </a:rPr>
                  <a:t>		</a:t>
                </a:r>
                <a:endParaRPr lang="fr-CA" sz="3600" b="0" i="1" dirty="0">
                  <a:solidFill>
                    <a:srgbClr val="FFC000"/>
                  </a:solidFill>
                  <a:latin typeface="Cambria Math" panose="02040503050406030204" pitchFamily="18" charset="0"/>
                </a:endParaRPr>
              </a:p>
              <a:p>
                <a:pPr marL="0" indent="0">
                  <a:buNone/>
                </a:pPr>
                <a14:m>
                  <m:oMath xmlns:m="http://schemas.openxmlformats.org/officeDocument/2006/math">
                    <m:nary>
                      <m:naryPr>
                        <m:chr m:val="∑"/>
                        <m:subHide m:val="on"/>
                        <m:supHide m:val="on"/>
                        <m:ctrlPr>
                          <a:rPr lang="fr-CA" sz="3600" b="0" i="1" smtClean="0">
                            <a:solidFill>
                              <a:srgbClr val="FFC000"/>
                            </a:solidFill>
                            <a:latin typeface="Cambria Math" panose="02040503050406030204" pitchFamily="18" charset="0"/>
                          </a:rPr>
                        </m:ctrlPr>
                      </m:naryPr>
                      <m:sub/>
                      <m:sup/>
                      <m:e>
                        <m:sSubSup>
                          <m:sSubSupPr>
                            <m:ctrlPr>
                              <a:rPr lang="fr-CA" sz="3600" b="0" i="1" smtClean="0">
                                <a:solidFill>
                                  <a:srgbClr val="FFC000"/>
                                </a:solidFill>
                                <a:latin typeface="Cambria Math" panose="02040503050406030204" pitchFamily="18" charset="0"/>
                              </a:rPr>
                            </m:ctrlPr>
                          </m:sSubSupPr>
                          <m:e>
                            <m:r>
                              <m:rPr>
                                <m:sty m:val="p"/>
                              </m:rPr>
                              <a:rPr lang="fr-CA" sz="3600" b="0" i="0" smtClean="0">
                                <a:solidFill>
                                  <a:srgbClr val="FFC000"/>
                                </a:solidFill>
                                <a:latin typeface="Cambria Math" panose="02040503050406030204" pitchFamily="18" charset="0"/>
                              </a:rPr>
                              <m:t>K</m:t>
                            </m:r>
                          </m:e>
                          <m:sub>
                            <m:r>
                              <m:rPr>
                                <m:sty m:val="p"/>
                              </m:rPr>
                              <a:rPr lang="fr-CA" sz="3600" b="0" i="0" smtClean="0">
                                <a:solidFill>
                                  <a:srgbClr val="FFC000"/>
                                </a:solidFill>
                                <a:latin typeface="Cambria Math" panose="02040503050406030204" pitchFamily="18" charset="0"/>
                              </a:rPr>
                              <m:t>p</m:t>
                            </m:r>
                          </m:sub>
                          <m:sup>
                            <m:r>
                              <a:rPr lang="fr-CA" sz="3600" b="0" i="0" smtClean="0">
                                <a:solidFill>
                                  <a:srgbClr val="FFC000"/>
                                </a:solidFill>
                                <a:latin typeface="Cambria Math" panose="02040503050406030204" pitchFamily="18" charset="0"/>
                              </a:rPr>
                              <m:t>′</m:t>
                            </m:r>
                          </m:sup>
                        </m:sSubSup>
                      </m:e>
                    </m:nary>
                    <m:r>
                      <a:rPr lang="fr-CA" sz="3600" b="0" i="1" smtClean="0">
                        <a:solidFill>
                          <a:srgbClr val="FFC000"/>
                        </a:solidFill>
                        <a:latin typeface="Cambria Math" panose="02040503050406030204" pitchFamily="18" charset="0"/>
                      </a:rPr>
                      <m:t> </m:t>
                    </m:r>
                  </m:oMath>
                </a14:m>
                <a:r>
                  <a:rPr lang="fr-CA" dirty="0"/>
                  <a:t>Cégeps qui offrent les 3 programmes 410 (Tech. Administratives)</a:t>
                </a:r>
                <a:endParaRPr lang="fr-CA" sz="3600" b="1" dirty="0">
                  <a:solidFill>
                    <a:schemeClr val="bg1"/>
                  </a:solidFill>
                </a:endParaRPr>
              </a:p>
              <a:p>
                <a:pPr marL="0" indent="0">
                  <a:buNone/>
                </a:pPr>
                <a:r>
                  <a:rPr lang="fr-CA" sz="3600" b="1" dirty="0">
                    <a:solidFill>
                      <a:schemeClr val="bg1"/>
                    </a:solidFill>
                  </a:rPr>
                  <a:t>		</a:t>
                </a:r>
                <a:endParaRPr lang="fr-CA" sz="3500" b="1" dirty="0">
                  <a:solidFill>
                    <a:schemeClr val="bg1"/>
                  </a:solidFill>
                </a:endParaRPr>
              </a:p>
              <a:p>
                <a:pPr marL="0" indent="0">
                  <a:buNone/>
                </a:pPr>
                <a:endParaRPr lang="fr-CA" dirty="0"/>
              </a:p>
              <a:p>
                <a:pPr marL="0" indent="0">
                  <a:buNone/>
                </a:pPr>
                <a:endParaRPr lang="fr-CA" dirty="0"/>
              </a:p>
            </p:txBody>
          </p:sp>
        </mc:Choice>
        <mc:Fallback xmlns="">
          <p:sp>
            <p:nvSpPr>
              <p:cNvPr id="3" name="Espace réservé du contenu 2">
                <a:extLst>
                  <a:ext uri="{FF2B5EF4-FFF2-40B4-BE49-F238E27FC236}">
                    <a16:creationId xmlns:a16="http://schemas.microsoft.com/office/drawing/2014/main" id="{046927A4-37B2-26FE-FA1D-2F52C639A8A1}"/>
                  </a:ext>
                </a:extLst>
              </p:cNvPr>
              <p:cNvSpPr>
                <a:spLocks noGrp="1" noRot="1" noChangeAspect="1" noMove="1" noResize="1" noEditPoints="1" noAdjustHandles="1" noChangeArrowheads="1" noChangeShapeType="1" noTextEdit="1"/>
              </p:cNvSpPr>
              <p:nvPr>
                <p:ph idx="1"/>
              </p:nvPr>
            </p:nvSpPr>
            <p:spPr>
              <a:xfrm>
                <a:off x="838200" y="1825625"/>
                <a:ext cx="10515600" cy="4644002"/>
              </a:xfrm>
              <a:blipFill>
                <a:blip r:embed="rId2"/>
                <a:stretch>
                  <a:fillRect/>
                </a:stretch>
              </a:blipFill>
            </p:spPr>
            <p:txBody>
              <a:bodyPr/>
              <a:lstStyle/>
              <a:p>
                <a:r>
                  <a:rPr lang="fr-CA">
                    <a:noFill/>
                  </a:rPr>
                  <a:t> </a:t>
                </a:r>
              </a:p>
            </p:txBody>
          </p:sp>
        </mc:Fallback>
      </mc:AlternateContent>
      <p:sp>
        <p:nvSpPr>
          <p:cNvPr id="9" name="ZoneTexte 8">
            <a:extLst>
              <a:ext uri="{FF2B5EF4-FFF2-40B4-BE49-F238E27FC236}">
                <a16:creationId xmlns:a16="http://schemas.microsoft.com/office/drawing/2014/main" id="{0D70CF61-A54E-C33B-161D-DCA3C228DD8B}"/>
              </a:ext>
            </a:extLst>
          </p:cNvPr>
          <p:cNvSpPr txBox="1"/>
          <p:nvPr/>
        </p:nvSpPr>
        <p:spPr>
          <a:xfrm>
            <a:off x="415046" y="-205748"/>
            <a:ext cx="11361907" cy="920252"/>
          </a:xfrm>
          <a:prstGeom prst="rect">
            <a:avLst/>
          </a:prstGeom>
          <a:noFill/>
        </p:spPr>
        <p:txBody>
          <a:bodyPr wrap="square" rtlCol="0">
            <a:spAutoFit/>
          </a:bodyPr>
          <a:lstStyle/>
          <a:p>
            <a:pPr>
              <a:lnSpc>
                <a:spcPct val="150000"/>
              </a:lnSpc>
            </a:pPr>
            <a:r>
              <a:rPr lang="fr-CA" sz="4000" b="1" dirty="0"/>
              <a:t>QU’EST-CE</a:t>
            </a:r>
            <a:r>
              <a:rPr lang="fr-CA" sz="4000" dirty="0"/>
              <a:t> qui est financé au juste ? </a:t>
            </a:r>
          </a:p>
        </p:txBody>
      </p:sp>
      <p:pic>
        <p:nvPicPr>
          <p:cNvPr id="10" name="Image 9">
            <a:extLst>
              <a:ext uri="{FF2B5EF4-FFF2-40B4-BE49-F238E27FC236}">
                <a16:creationId xmlns:a16="http://schemas.microsoft.com/office/drawing/2014/main" id="{6B9F3C15-790B-BD8A-A72A-8CEB92D5B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6962" y="5261043"/>
            <a:ext cx="1375353" cy="1375353"/>
          </a:xfrm>
          <a:prstGeom prst="rect">
            <a:avLst/>
          </a:prstGeom>
        </p:spPr>
      </p:pic>
      <p:sp>
        <p:nvSpPr>
          <p:cNvPr id="11" name="ZoneTexte 10">
            <a:extLst>
              <a:ext uri="{FF2B5EF4-FFF2-40B4-BE49-F238E27FC236}">
                <a16:creationId xmlns:a16="http://schemas.microsoft.com/office/drawing/2014/main" id="{62462D32-AA76-432C-CCC0-0C06D65DA4B9}"/>
              </a:ext>
            </a:extLst>
          </p:cNvPr>
          <p:cNvSpPr txBox="1"/>
          <p:nvPr/>
        </p:nvSpPr>
        <p:spPr>
          <a:xfrm>
            <a:off x="480408" y="681037"/>
            <a:ext cx="11361907" cy="920252"/>
          </a:xfrm>
          <a:prstGeom prst="rect">
            <a:avLst/>
          </a:prstGeom>
          <a:noFill/>
        </p:spPr>
        <p:txBody>
          <a:bodyPr wrap="square" rtlCol="0">
            <a:spAutoFit/>
          </a:bodyPr>
          <a:lstStyle/>
          <a:p>
            <a:pPr>
              <a:lnSpc>
                <a:spcPct val="150000"/>
              </a:lnSpc>
            </a:pPr>
            <a:r>
              <a:rPr lang="fr-CA" sz="4000" b="1"/>
              <a:t>Les valeurs fixes (K)</a:t>
            </a:r>
            <a:endParaRPr lang="fr-CA" sz="4000" b="1" dirty="0"/>
          </a:p>
        </p:txBody>
      </p:sp>
      <p:sp>
        <p:nvSpPr>
          <p:cNvPr id="14" name="ZoneTexte 13">
            <a:extLst>
              <a:ext uri="{FF2B5EF4-FFF2-40B4-BE49-F238E27FC236}">
                <a16:creationId xmlns:a16="http://schemas.microsoft.com/office/drawing/2014/main" id="{A49FFAE0-58BF-4A3C-4407-864976BFFBE3}"/>
              </a:ext>
            </a:extLst>
          </p:cNvPr>
          <p:cNvSpPr txBox="1"/>
          <p:nvPr/>
        </p:nvSpPr>
        <p:spPr>
          <a:xfrm>
            <a:off x="2733367" y="3454169"/>
            <a:ext cx="6096000" cy="584775"/>
          </a:xfrm>
          <a:prstGeom prst="rect">
            <a:avLst/>
          </a:prstGeom>
          <a:noFill/>
        </p:spPr>
        <p:txBody>
          <a:bodyPr wrap="square">
            <a:spAutoFit/>
          </a:bodyPr>
          <a:lstStyle/>
          <a:p>
            <a:r>
              <a:rPr lang="fr-CA" sz="3200" b="1" dirty="0">
                <a:solidFill>
                  <a:schemeClr val="bg1"/>
                </a:solidFill>
              </a:rPr>
              <a:t>À Drummond = 0,1ETC</a:t>
            </a:r>
            <a:endParaRPr lang="fr-CA" sz="3200" dirty="0"/>
          </a:p>
        </p:txBody>
      </p:sp>
      <p:sp>
        <p:nvSpPr>
          <p:cNvPr id="16" name="ZoneTexte 15">
            <a:extLst>
              <a:ext uri="{FF2B5EF4-FFF2-40B4-BE49-F238E27FC236}">
                <a16:creationId xmlns:a16="http://schemas.microsoft.com/office/drawing/2014/main" id="{5AA4565B-E2EE-C39B-F82A-4A84173DEA67}"/>
              </a:ext>
            </a:extLst>
          </p:cNvPr>
          <p:cNvSpPr txBox="1"/>
          <p:nvPr/>
        </p:nvSpPr>
        <p:spPr>
          <a:xfrm>
            <a:off x="2733367" y="4480741"/>
            <a:ext cx="6096000" cy="584775"/>
          </a:xfrm>
          <a:prstGeom prst="rect">
            <a:avLst/>
          </a:prstGeom>
          <a:noFill/>
        </p:spPr>
        <p:txBody>
          <a:bodyPr wrap="square">
            <a:spAutoFit/>
          </a:bodyPr>
          <a:lstStyle/>
          <a:p>
            <a:pPr marL="0" indent="0">
              <a:buNone/>
            </a:pPr>
            <a:r>
              <a:rPr lang="fr-CA" sz="3200" b="1" dirty="0">
                <a:solidFill>
                  <a:schemeClr val="bg1"/>
                </a:solidFill>
              </a:rPr>
              <a:t>À Drummond = -1,87ETC</a:t>
            </a:r>
          </a:p>
        </p:txBody>
      </p:sp>
      <p:sp>
        <p:nvSpPr>
          <p:cNvPr id="18" name="ZoneTexte 17">
            <a:extLst>
              <a:ext uri="{FF2B5EF4-FFF2-40B4-BE49-F238E27FC236}">
                <a16:creationId xmlns:a16="http://schemas.microsoft.com/office/drawing/2014/main" id="{5DF748E6-73AB-EA88-E95F-73B41344AA7E}"/>
              </a:ext>
            </a:extLst>
          </p:cNvPr>
          <p:cNvSpPr txBox="1"/>
          <p:nvPr/>
        </p:nvSpPr>
        <p:spPr>
          <a:xfrm>
            <a:off x="2733367" y="5675849"/>
            <a:ext cx="6096000" cy="584775"/>
          </a:xfrm>
          <a:prstGeom prst="rect">
            <a:avLst/>
          </a:prstGeom>
          <a:noFill/>
        </p:spPr>
        <p:txBody>
          <a:bodyPr wrap="square">
            <a:spAutoFit/>
          </a:bodyPr>
          <a:lstStyle/>
          <a:p>
            <a:pPr marL="0" indent="0">
              <a:buNone/>
            </a:pPr>
            <a:r>
              <a:rPr lang="fr-CA" sz="3200" b="1" dirty="0">
                <a:solidFill>
                  <a:schemeClr val="bg1"/>
                </a:solidFill>
              </a:rPr>
              <a:t>À Drummond = 0,66ETC</a:t>
            </a:r>
            <a:endParaRPr lang="fr-CA" sz="3200" dirty="0"/>
          </a:p>
        </p:txBody>
      </p:sp>
    </p:spTree>
    <p:extLst>
      <p:ext uri="{BB962C8B-B14F-4D97-AF65-F5344CB8AC3E}">
        <p14:creationId xmlns:p14="http://schemas.microsoft.com/office/powerpoint/2010/main" val="358071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0"/>
</p:tagLst>
</file>

<file path=ppt/tags/tag11.xml><?xml version="1.0" encoding="utf-8"?>
<p:tagLst xmlns:a="http://schemas.openxmlformats.org/drawingml/2006/main" xmlns:r="http://schemas.openxmlformats.org/officeDocument/2006/relationships" xmlns:p="http://schemas.openxmlformats.org/presentationml/2006/main">
  <p:tag name="NUM" val="11"/>
</p:tagLst>
</file>

<file path=ppt/tags/tag12.xml><?xml version="1.0" encoding="utf-8"?>
<p:tagLst xmlns:a="http://schemas.openxmlformats.org/drawingml/2006/main" xmlns:r="http://schemas.openxmlformats.org/officeDocument/2006/relationships" xmlns:p="http://schemas.openxmlformats.org/presentationml/2006/main">
  <p:tag name="NUM" val="12"/>
</p:tagLst>
</file>

<file path=ppt/tags/tag13.xml><?xml version="1.0" encoding="utf-8"?>
<p:tagLst xmlns:a="http://schemas.openxmlformats.org/drawingml/2006/main" xmlns:r="http://schemas.openxmlformats.org/officeDocument/2006/relationships" xmlns:p="http://schemas.openxmlformats.org/presentationml/2006/main">
  <p:tag name="NUM" val="13"/>
</p:tagLst>
</file>

<file path=ppt/tags/tag14.xml><?xml version="1.0" encoding="utf-8"?>
<p:tagLst xmlns:a="http://schemas.openxmlformats.org/drawingml/2006/main" xmlns:r="http://schemas.openxmlformats.org/officeDocument/2006/relationships" xmlns:p="http://schemas.openxmlformats.org/presentationml/2006/main">
  <p:tag name="NUM" val="14"/>
</p:tagLst>
</file>

<file path=ppt/tags/tag15.xml><?xml version="1.0" encoding="utf-8"?>
<p:tagLst xmlns:a="http://schemas.openxmlformats.org/drawingml/2006/main" xmlns:r="http://schemas.openxmlformats.org/officeDocument/2006/relationships" xmlns:p="http://schemas.openxmlformats.org/presentationml/2006/main">
  <p:tag name="NUM" val="15"/>
</p:tagLst>
</file>

<file path=ppt/tags/tag16.xml><?xml version="1.0" encoding="utf-8"?>
<p:tagLst xmlns:a="http://schemas.openxmlformats.org/drawingml/2006/main" xmlns:r="http://schemas.openxmlformats.org/officeDocument/2006/relationships" xmlns:p="http://schemas.openxmlformats.org/presentationml/2006/main">
  <p:tag name="NUM" val="16"/>
</p:tagLst>
</file>

<file path=ppt/tags/tag17.xml><?xml version="1.0" encoding="utf-8"?>
<p:tagLst xmlns:a="http://schemas.openxmlformats.org/drawingml/2006/main" xmlns:r="http://schemas.openxmlformats.org/officeDocument/2006/relationships" xmlns:p="http://schemas.openxmlformats.org/presentationml/2006/main">
  <p:tag name="NUM" val="17"/>
</p:tagLst>
</file>

<file path=ppt/tags/tag18.xml><?xml version="1.0" encoding="utf-8"?>
<p:tagLst xmlns:a="http://schemas.openxmlformats.org/drawingml/2006/main" xmlns:r="http://schemas.openxmlformats.org/officeDocument/2006/relationships" xmlns:p="http://schemas.openxmlformats.org/presentationml/2006/main">
  <p:tag name="NUM" val="18"/>
</p:tagLst>
</file>

<file path=ppt/tags/tag19.xml><?xml version="1.0" encoding="utf-8"?>
<p:tagLst xmlns:a="http://schemas.openxmlformats.org/drawingml/2006/main" xmlns:r="http://schemas.openxmlformats.org/officeDocument/2006/relationships" xmlns:p="http://schemas.openxmlformats.org/presentationml/2006/main">
  <p:tag name="NUM" val="19"/>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0"/>
</p:tagLst>
</file>

<file path=ppt/tags/tag21.xml><?xml version="1.0" encoding="utf-8"?>
<p:tagLst xmlns:a="http://schemas.openxmlformats.org/drawingml/2006/main" xmlns:r="http://schemas.openxmlformats.org/officeDocument/2006/relationships" xmlns:p="http://schemas.openxmlformats.org/presentationml/2006/main">
  <p:tag name="NUM" val="21"/>
</p:tagLst>
</file>

<file path=ppt/tags/tag22.xml><?xml version="1.0" encoding="utf-8"?>
<p:tagLst xmlns:a="http://schemas.openxmlformats.org/drawingml/2006/main" xmlns:r="http://schemas.openxmlformats.org/officeDocument/2006/relationships" xmlns:p="http://schemas.openxmlformats.org/presentationml/2006/main">
  <p:tag name="NUM" val="22"/>
</p:tagLst>
</file>

<file path=ppt/tags/tag23.xml><?xml version="1.0" encoding="utf-8"?>
<p:tagLst xmlns:a="http://schemas.openxmlformats.org/drawingml/2006/main" xmlns:r="http://schemas.openxmlformats.org/officeDocument/2006/relationships" xmlns:p="http://schemas.openxmlformats.org/presentationml/2006/main">
  <p:tag name="NUM" val="23"/>
</p:tagLst>
</file>

<file path=ppt/tags/tag24.xml><?xml version="1.0" encoding="utf-8"?>
<p:tagLst xmlns:a="http://schemas.openxmlformats.org/drawingml/2006/main" xmlns:r="http://schemas.openxmlformats.org/officeDocument/2006/relationships" xmlns:p="http://schemas.openxmlformats.org/presentationml/2006/main">
  <p:tag name="NUM" val="24"/>
</p:tagLst>
</file>

<file path=ppt/tags/tag25.xml><?xml version="1.0" encoding="utf-8"?>
<p:tagLst xmlns:a="http://schemas.openxmlformats.org/drawingml/2006/main" xmlns:r="http://schemas.openxmlformats.org/officeDocument/2006/relationships" xmlns:p="http://schemas.openxmlformats.org/presentationml/2006/main">
  <p:tag name="NUM" val="25"/>
</p:tagLst>
</file>

<file path=ppt/tags/tag26.xml><?xml version="1.0" encoding="utf-8"?>
<p:tagLst xmlns:a="http://schemas.openxmlformats.org/drawingml/2006/main" xmlns:r="http://schemas.openxmlformats.org/officeDocument/2006/relationships" xmlns:p="http://schemas.openxmlformats.org/presentationml/2006/main">
  <p:tag name="NUM" val="26"/>
</p:tagLst>
</file>

<file path=ppt/tags/tag27.xml><?xml version="1.0" encoding="utf-8"?>
<p:tagLst xmlns:a="http://schemas.openxmlformats.org/drawingml/2006/main" xmlns:r="http://schemas.openxmlformats.org/officeDocument/2006/relationships" xmlns:p="http://schemas.openxmlformats.org/presentationml/2006/main">
  <p:tag name="NUM" val="27"/>
</p:tagLst>
</file>

<file path=ppt/tags/tag28.xml><?xml version="1.0" encoding="utf-8"?>
<p:tagLst xmlns:a="http://schemas.openxmlformats.org/drawingml/2006/main" xmlns:r="http://schemas.openxmlformats.org/officeDocument/2006/relationships" xmlns:p="http://schemas.openxmlformats.org/presentationml/2006/main">
  <p:tag name="NUM" val="28"/>
</p:tagLst>
</file>

<file path=ppt/tags/tag29.xml><?xml version="1.0" encoding="utf-8"?>
<p:tagLst xmlns:a="http://schemas.openxmlformats.org/drawingml/2006/main" xmlns:r="http://schemas.openxmlformats.org/officeDocument/2006/relationships" xmlns:p="http://schemas.openxmlformats.org/presentationml/2006/main">
  <p:tag name="NUM" val="29"/>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31"/>
</p:tagLst>
</file>

<file path=ppt/tags/tag31.xml><?xml version="1.0" encoding="utf-8"?>
<p:tagLst xmlns:a="http://schemas.openxmlformats.org/drawingml/2006/main" xmlns:r="http://schemas.openxmlformats.org/officeDocument/2006/relationships" xmlns:p="http://schemas.openxmlformats.org/presentationml/2006/main">
  <p:tag name="NUM" val="32"/>
</p:tagLst>
</file>

<file path=ppt/tags/tag32.xml><?xml version="1.0" encoding="utf-8"?>
<p:tagLst xmlns:a="http://schemas.openxmlformats.org/drawingml/2006/main" xmlns:r="http://schemas.openxmlformats.org/officeDocument/2006/relationships" xmlns:p="http://schemas.openxmlformats.org/presentationml/2006/main">
  <p:tag name="NUM" val="33"/>
</p:tagLst>
</file>

<file path=ppt/tags/tag33.xml><?xml version="1.0" encoding="utf-8"?>
<p:tagLst xmlns:a="http://schemas.openxmlformats.org/drawingml/2006/main" xmlns:r="http://schemas.openxmlformats.org/officeDocument/2006/relationships" xmlns:p="http://schemas.openxmlformats.org/presentationml/2006/main">
  <p:tag name="NUM" val="34"/>
</p:tagLst>
</file>

<file path=ppt/tags/tag34.xml><?xml version="1.0" encoding="utf-8"?>
<p:tagLst xmlns:a="http://schemas.openxmlformats.org/drawingml/2006/main" xmlns:r="http://schemas.openxmlformats.org/officeDocument/2006/relationships" xmlns:p="http://schemas.openxmlformats.org/presentationml/2006/main">
  <p:tag name="NUM" val="35"/>
</p:tagLst>
</file>

<file path=ppt/tags/tag35.xml><?xml version="1.0" encoding="utf-8"?>
<p:tagLst xmlns:a="http://schemas.openxmlformats.org/drawingml/2006/main" xmlns:r="http://schemas.openxmlformats.org/officeDocument/2006/relationships" xmlns:p="http://schemas.openxmlformats.org/presentationml/2006/main">
  <p:tag name="NUM" val="12"/>
</p:tagLst>
</file>

<file path=ppt/tags/tag36.xml><?xml version="1.0" encoding="utf-8"?>
<p:tagLst xmlns:a="http://schemas.openxmlformats.org/drawingml/2006/main" xmlns:r="http://schemas.openxmlformats.org/officeDocument/2006/relationships" xmlns:p="http://schemas.openxmlformats.org/presentationml/2006/main">
  <p:tag name="NUM" val="12"/>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 2013 - 2022</Template>
  <TotalTime>798</TotalTime>
  <Words>3493</Words>
  <Application>Microsoft Office PowerPoint</Application>
  <PresentationFormat>Grand écran</PresentationFormat>
  <Paragraphs>449</Paragraphs>
  <Slides>53</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53</vt:i4>
      </vt:variant>
    </vt:vector>
  </HeadingPairs>
  <TitlesOfParts>
    <vt:vector size="62" baseType="lpstr">
      <vt:lpstr>Arial</vt:lpstr>
      <vt:lpstr>Calibri</vt:lpstr>
      <vt:lpstr>Calibri Light</vt:lpstr>
      <vt:lpstr>Cambria Math</vt:lpstr>
      <vt:lpstr>Gill Sans MT</vt:lpstr>
      <vt:lpstr>Times New Roman</vt:lpstr>
      <vt:lpstr>Trebuchet MS</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Norme p = courbes de financement</vt:lpstr>
      <vt:lpstr>Exemple de courbe de financement à deux paliers</vt:lpstr>
      <vt:lpstr>La Norme p = courbes de financement</vt:lpstr>
      <vt:lpstr>Exemple de courbe de financement à deux paliers</vt:lpstr>
      <vt:lpstr>Exemple</vt:lpstr>
      <vt:lpstr>Exemple de courbe de financement à deux paliers</vt:lpstr>
      <vt:lpstr>Programmes à 3 paliers</vt:lpstr>
      <vt:lpstr>Programme = tous les cours?</vt:lpstr>
      <vt:lpstr>Présentation PowerPoint</vt:lpstr>
      <vt:lpstr>Le RPFIN005 Estimation des ressources financées pour le volet 1 (enseignement)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De quelle façon est déterminée l’allocation donnée aux départements pour la confection de la tâche? (Volet 1)</vt:lpstr>
      <vt:lpstr>Présentation PowerPoint</vt:lpstr>
      <vt:lpstr>Présentation PowerPoint</vt:lpstr>
      <vt:lpstr>Présentation PowerPoint</vt:lpstr>
      <vt:lpstr>Annexe VIII-5 de la c.c.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Poste : ce que dit la convention collective(1-2.27, 8-4.07)</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Supplément Convention collective 8-4.06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seecd2@outlook.com</dc:creator>
  <cp:lastModifiedBy>seecd2@outlook.com</cp:lastModifiedBy>
  <cp:revision>52</cp:revision>
  <dcterms:created xsi:type="dcterms:W3CDTF">2023-03-07T21:22:43Z</dcterms:created>
  <dcterms:modified xsi:type="dcterms:W3CDTF">2023-05-05T15:47:24Z</dcterms:modified>
</cp:coreProperties>
</file>