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notesMasterIdLst>
    <p:notesMasterId r:id="rId45"/>
  </p:notesMasterIdLst>
  <p:handoutMasterIdLst>
    <p:handoutMasterId r:id="rId46"/>
  </p:handoutMasterIdLst>
  <p:sldIdLst>
    <p:sldId id="256" r:id="rId2"/>
    <p:sldId id="273" r:id="rId3"/>
    <p:sldId id="275" r:id="rId4"/>
    <p:sldId id="324" r:id="rId5"/>
    <p:sldId id="327" r:id="rId6"/>
    <p:sldId id="328" r:id="rId7"/>
    <p:sldId id="329" r:id="rId8"/>
    <p:sldId id="330" r:id="rId9"/>
    <p:sldId id="355" r:id="rId10"/>
    <p:sldId id="342" r:id="rId11"/>
    <p:sldId id="331" r:id="rId12"/>
    <p:sldId id="332" r:id="rId13"/>
    <p:sldId id="333" r:id="rId14"/>
    <p:sldId id="338" r:id="rId15"/>
    <p:sldId id="339" r:id="rId16"/>
    <p:sldId id="340" r:id="rId17"/>
    <p:sldId id="291" r:id="rId18"/>
    <p:sldId id="352" r:id="rId19"/>
    <p:sldId id="353" r:id="rId20"/>
    <p:sldId id="356" r:id="rId21"/>
    <p:sldId id="290" r:id="rId22"/>
    <p:sldId id="278" r:id="rId23"/>
    <p:sldId id="348" r:id="rId24"/>
    <p:sldId id="325" r:id="rId25"/>
    <p:sldId id="322" r:id="rId26"/>
    <p:sldId id="326" r:id="rId27"/>
    <p:sldId id="285" r:id="rId28"/>
    <p:sldId id="315" r:id="rId29"/>
    <p:sldId id="323" r:id="rId30"/>
    <p:sldId id="357" r:id="rId31"/>
    <p:sldId id="317" r:id="rId32"/>
    <p:sldId id="320" r:id="rId33"/>
    <p:sldId id="319" r:id="rId34"/>
    <p:sldId id="284" r:id="rId35"/>
    <p:sldId id="305" r:id="rId36"/>
    <p:sldId id="299" r:id="rId37"/>
    <p:sldId id="307" r:id="rId38"/>
    <p:sldId id="345" r:id="rId39"/>
    <p:sldId id="346" r:id="rId40"/>
    <p:sldId id="347" r:id="rId41"/>
    <p:sldId id="349" r:id="rId42"/>
    <p:sldId id="354" r:id="rId43"/>
    <p:sldId id="265" r:id="rId44"/>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0">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vertBarState="maximized">
    <p:restoredLeft sz="22222" autoAdjust="0"/>
    <p:restoredTop sz="66627" autoAdjust="0"/>
  </p:normalViewPr>
  <p:slideViewPr>
    <p:cSldViewPr snapToGrid="0" snapToObjects="1">
      <p:cViewPr>
        <p:scale>
          <a:sx n="113" d="100"/>
          <a:sy n="113" d="100"/>
        </p:scale>
        <p:origin x="-780" y="3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40" d="100"/>
          <a:sy n="40" d="100"/>
        </p:scale>
        <p:origin x="2154" y="66"/>
      </p:cViewPr>
      <p:guideLst>
        <p:guide orient="horz" pos="2920"/>
        <p:guide pos="22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26833" cy="463550"/>
          </a:xfrm>
          <a:prstGeom prst="rect">
            <a:avLst/>
          </a:prstGeom>
        </p:spPr>
        <p:txBody>
          <a:bodyPr vert="horz" lIns="92885" tIns="46442" rIns="92885" bIns="46442" rtlCol="0"/>
          <a:lstStyle>
            <a:lvl1pPr algn="l">
              <a:defRPr sz="1200"/>
            </a:lvl1pPr>
          </a:lstStyle>
          <a:p>
            <a:endParaRPr lang="fr-FR"/>
          </a:p>
        </p:txBody>
      </p:sp>
      <p:sp>
        <p:nvSpPr>
          <p:cNvPr id="3" name="Espace réservé de la date 2"/>
          <p:cNvSpPr>
            <a:spLocks noGrp="1"/>
          </p:cNvSpPr>
          <p:nvPr>
            <p:ph type="dt" sz="quarter" idx="1"/>
          </p:nvPr>
        </p:nvSpPr>
        <p:spPr>
          <a:xfrm>
            <a:off x="3956550" y="0"/>
            <a:ext cx="3026833" cy="463550"/>
          </a:xfrm>
          <a:prstGeom prst="rect">
            <a:avLst/>
          </a:prstGeom>
        </p:spPr>
        <p:txBody>
          <a:bodyPr vert="horz" lIns="92885" tIns="46442" rIns="92885" bIns="46442" rtlCol="0"/>
          <a:lstStyle>
            <a:lvl1pPr algn="r">
              <a:defRPr sz="1200"/>
            </a:lvl1pPr>
          </a:lstStyle>
          <a:p>
            <a:fld id="{B1F21256-6217-B549-B14D-B11612C58F92}" type="datetimeFigureOut">
              <a:rPr lang="fr-FR" smtClean="0"/>
              <a:t>27/10/2016</a:t>
            </a:fld>
            <a:endParaRPr lang="fr-FR"/>
          </a:p>
        </p:txBody>
      </p:sp>
      <p:sp>
        <p:nvSpPr>
          <p:cNvPr id="4" name="Espace réservé du pied de page 3"/>
          <p:cNvSpPr>
            <a:spLocks noGrp="1"/>
          </p:cNvSpPr>
          <p:nvPr>
            <p:ph type="ftr" sz="quarter" idx="2"/>
          </p:nvPr>
        </p:nvSpPr>
        <p:spPr>
          <a:xfrm>
            <a:off x="0" y="8805841"/>
            <a:ext cx="3026833" cy="463550"/>
          </a:xfrm>
          <a:prstGeom prst="rect">
            <a:avLst/>
          </a:prstGeom>
        </p:spPr>
        <p:txBody>
          <a:bodyPr vert="horz" lIns="92885" tIns="46442" rIns="92885" bIns="46442"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956550" y="8805841"/>
            <a:ext cx="3026833" cy="463550"/>
          </a:xfrm>
          <a:prstGeom prst="rect">
            <a:avLst/>
          </a:prstGeom>
        </p:spPr>
        <p:txBody>
          <a:bodyPr vert="horz" lIns="92885" tIns="46442" rIns="92885" bIns="46442" rtlCol="0" anchor="b"/>
          <a:lstStyle>
            <a:lvl1pPr algn="r">
              <a:defRPr sz="1200"/>
            </a:lvl1pPr>
          </a:lstStyle>
          <a:p>
            <a:fld id="{9F9B5C3C-56F0-494E-B112-1BDD73F7F885}" type="slidenum">
              <a:rPr lang="fr-FR" smtClean="0"/>
              <a:t>‹N°›</a:t>
            </a:fld>
            <a:endParaRPr lang="fr-FR"/>
          </a:p>
        </p:txBody>
      </p:sp>
    </p:spTree>
    <p:extLst>
      <p:ext uri="{BB962C8B-B14F-4D97-AF65-F5344CB8AC3E}">
        <p14:creationId xmlns:p14="http://schemas.microsoft.com/office/powerpoint/2010/main" val="30885275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26833" cy="463550"/>
          </a:xfrm>
          <a:prstGeom prst="rect">
            <a:avLst/>
          </a:prstGeom>
        </p:spPr>
        <p:txBody>
          <a:bodyPr vert="horz" lIns="92885" tIns="46442" rIns="92885" bIns="46442" rtlCol="0"/>
          <a:lstStyle>
            <a:lvl1pPr algn="l">
              <a:defRPr sz="1200"/>
            </a:lvl1pPr>
          </a:lstStyle>
          <a:p>
            <a:endParaRPr lang="fr-FR"/>
          </a:p>
        </p:txBody>
      </p:sp>
      <p:sp>
        <p:nvSpPr>
          <p:cNvPr id="3" name="Espace réservé de la date 2"/>
          <p:cNvSpPr>
            <a:spLocks noGrp="1"/>
          </p:cNvSpPr>
          <p:nvPr>
            <p:ph type="dt" idx="1"/>
          </p:nvPr>
        </p:nvSpPr>
        <p:spPr>
          <a:xfrm>
            <a:off x="3956550" y="0"/>
            <a:ext cx="3026833" cy="463550"/>
          </a:xfrm>
          <a:prstGeom prst="rect">
            <a:avLst/>
          </a:prstGeom>
        </p:spPr>
        <p:txBody>
          <a:bodyPr vert="horz" lIns="92885" tIns="46442" rIns="92885" bIns="46442" rtlCol="0"/>
          <a:lstStyle>
            <a:lvl1pPr algn="r">
              <a:defRPr sz="1200"/>
            </a:lvl1pPr>
          </a:lstStyle>
          <a:p>
            <a:fld id="{C9B604E6-9F44-1A4A-9E87-EC19BF83035C}" type="datetimeFigureOut">
              <a:rPr lang="fr-FR" smtClean="0"/>
              <a:t>27/10/2016</a:t>
            </a:fld>
            <a:endParaRPr lang="fr-FR"/>
          </a:p>
        </p:txBody>
      </p:sp>
      <p:sp>
        <p:nvSpPr>
          <p:cNvPr id="4" name="Espace réservé de l'image des diapositives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85" tIns="46442" rIns="92885" bIns="46442" rtlCol="0" anchor="ctr"/>
          <a:lstStyle/>
          <a:p>
            <a:endParaRPr lang="fr-FR"/>
          </a:p>
        </p:txBody>
      </p:sp>
      <p:sp>
        <p:nvSpPr>
          <p:cNvPr id="5" name="Espace réservé des commentaires 4"/>
          <p:cNvSpPr>
            <a:spLocks noGrp="1"/>
          </p:cNvSpPr>
          <p:nvPr>
            <p:ph type="body" sz="quarter" idx="3"/>
          </p:nvPr>
        </p:nvSpPr>
        <p:spPr>
          <a:xfrm>
            <a:off x="698500" y="4403725"/>
            <a:ext cx="5588000" cy="4171950"/>
          </a:xfrm>
          <a:prstGeom prst="rect">
            <a:avLst/>
          </a:prstGeom>
        </p:spPr>
        <p:txBody>
          <a:bodyPr vert="horz" lIns="92885" tIns="46442" rIns="92885" bIns="46442" rtlCol="0"/>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6" name="Espace réservé du pied de page 5"/>
          <p:cNvSpPr>
            <a:spLocks noGrp="1"/>
          </p:cNvSpPr>
          <p:nvPr>
            <p:ph type="ftr" sz="quarter" idx="4"/>
          </p:nvPr>
        </p:nvSpPr>
        <p:spPr>
          <a:xfrm>
            <a:off x="0" y="8805841"/>
            <a:ext cx="3026833" cy="463550"/>
          </a:xfrm>
          <a:prstGeom prst="rect">
            <a:avLst/>
          </a:prstGeom>
        </p:spPr>
        <p:txBody>
          <a:bodyPr vert="horz" lIns="92885" tIns="46442" rIns="92885" bIns="46442"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56550" y="8805841"/>
            <a:ext cx="3026833" cy="463550"/>
          </a:xfrm>
          <a:prstGeom prst="rect">
            <a:avLst/>
          </a:prstGeom>
        </p:spPr>
        <p:txBody>
          <a:bodyPr vert="horz" lIns="92885" tIns="46442" rIns="92885" bIns="46442" rtlCol="0" anchor="b"/>
          <a:lstStyle>
            <a:lvl1pPr algn="r">
              <a:defRPr sz="1200"/>
            </a:lvl1pPr>
          </a:lstStyle>
          <a:p>
            <a:fld id="{1DE6150B-B2A7-4649-857C-80718D2343A2}" type="slidenum">
              <a:rPr lang="fr-FR" smtClean="0"/>
              <a:t>‹N°›</a:t>
            </a:fld>
            <a:endParaRPr lang="fr-FR"/>
          </a:p>
        </p:txBody>
      </p:sp>
    </p:spTree>
    <p:extLst>
      <p:ext uri="{BB962C8B-B14F-4D97-AF65-F5344CB8AC3E}">
        <p14:creationId xmlns:p14="http://schemas.microsoft.com/office/powerpoint/2010/main" val="12441906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S_r-texcy3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dreamstime.com/rawpixelimages_info"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romy.tetue.ne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lemonde.fr/journaliste/cecile-prudhomm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quebec.huffingtonpost.ca/anthony-bergeron/caricatures-sexistes-femmes-politiques-quebecoises-ciblees_b_6848508.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stat.gouv.qc.ca/donstat/societe/famls_mengs_niv_vie/revenus_depense/revenus/mod1_p_1_2_4_0.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Recherche</a:t>
            </a:r>
            <a:r>
              <a:rPr lang="fr-FR" baseline="0" dirty="0" smtClean="0"/>
              <a:t> et c</a:t>
            </a:r>
            <a:r>
              <a:rPr lang="fr-FR" dirty="0" smtClean="0"/>
              <a:t>onception</a:t>
            </a:r>
            <a:r>
              <a:rPr lang="fr-CA" dirty="0">
                <a:ea typeface="Calibri"/>
              </a:rPr>
              <a:t> </a:t>
            </a:r>
            <a:r>
              <a:rPr lang="fr-FR" dirty="0" smtClean="0"/>
              <a:t>: Lucie Piché, coordonnatrice du CCF de la FEC (2013-2016), en collaboration avec les membres du CCF. </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1</a:t>
            </a:fld>
            <a:endParaRPr lang="fr-FR"/>
          </a:p>
        </p:txBody>
      </p:sp>
    </p:spTree>
    <p:extLst>
      <p:ext uri="{BB962C8B-B14F-4D97-AF65-F5344CB8AC3E}">
        <p14:creationId xmlns:p14="http://schemas.microsoft.com/office/powerpoint/2010/main" val="243328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FR" dirty="0"/>
              <a:t>Pour expliquer ce phénomène des salaires moindres pour les femmes, force est de faire </a:t>
            </a:r>
            <a:r>
              <a:rPr lang="fr-FR" b="1" dirty="0"/>
              <a:t>un lien entre les catégories </a:t>
            </a:r>
            <a:r>
              <a:rPr lang="fr-FR" b="1" dirty="0" smtClean="0"/>
              <a:t>d’emplois </a:t>
            </a:r>
            <a:r>
              <a:rPr lang="fr-FR" dirty="0"/>
              <a:t>où travaillent les femmes et les </a:t>
            </a:r>
            <a:r>
              <a:rPr lang="fr-FR" b="1" dirty="0"/>
              <a:t>salaires</a:t>
            </a:r>
            <a:r>
              <a:rPr lang="fr-FR" dirty="0"/>
              <a:t> accordés à ces catégories </a:t>
            </a:r>
            <a:r>
              <a:rPr lang="fr-FR" dirty="0" smtClean="0"/>
              <a:t>d’emplois. </a:t>
            </a:r>
            <a:r>
              <a:rPr lang="fr-FR" dirty="0"/>
              <a:t>On constate, en fait, que les catégories d’emplois qu’occupent les femmes sont </a:t>
            </a:r>
            <a:r>
              <a:rPr lang="fr-FR" b="1" dirty="0"/>
              <a:t>systématiquement moins bien </a:t>
            </a:r>
            <a:r>
              <a:rPr lang="fr-FR" b="1" dirty="0" smtClean="0"/>
              <a:t>payées</a:t>
            </a:r>
            <a:r>
              <a:rPr lang="fr-FR" dirty="0"/>
              <a:t>. </a:t>
            </a:r>
          </a:p>
          <a:p>
            <a:pPr defTabSz="464424">
              <a:defRPr/>
            </a:pPr>
            <a:endParaRPr lang="fr-FR" b="1" dirty="0"/>
          </a:p>
          <a:p>
            <a:pPr defTabSz="464424">
              <a:defRPr/>
            </a:pPr>
            <a:r>
              <a:rPr lang="fr-FR" b="1" dirty="0"/>
              <a:t>Pourquoi selon vous? </a:t>
            </a:r>
          </a:p>
          <a:p>
            <a:pPr defTabSz="464424">
              <a:defRPr/>
            </a:pPr>
            <a:endParaRPr lang="fr-FR" dirty="0"/>
          </a:p>
          <a:p>
            <a:pPr defTabSz="464424">
              <a:defRPr/>
            </a:pPr>
            <a:r>
              <a:rPr lang="fr-FR" dirty="0"/>
              <a:t>Source de </a:t>
            </a:r>
            <a:r>
              <a:rPr lang="fr-FR" dirty="0" smtClean="0"/>
              <a:t>l’image</a:t>
            </a:r>
            <a:r>
              <a:rPr lang="fr-CA" dirty="0">
                <a:ea typeface="Calibri"/>
              </a:rPr>
              <a:t> </a:t>
            </a:r>
            <a:r>
              <a:rPr lang="fr-FR" dirty="0" smtClean="0"/>
              <a:t>: </a:t>
            </a:r>
            <a:r>
              <a:rPr lang="fr-FR" dirty="0"/>
              <a:t>OLIVIER CORSAN / MAXPPP, dans </a:t>
            </a:r>
            <a:r>
              <a:rPr lang="fr-FR" dirty="0" err="1"/>
              <a:t>Jéromine</a:t>
            </a:r>
            <a:r>
              <a:rPr lang="fr-FR" dirty="0"/>
              <a:t> Santo </a:t>
            </a:r>
            <a:r>
              <a:rPr lang="fr-FR" dirty="0" err="1"/>
              <a:t>Gammaire</a:t>
            </a:r>
            <a:r>
              <a:rPr lang="fr-FR" dirty="0"/>
              <a:t>,</a:t>
            </a:r>
          </a:p>
          <a:p>
            <a:r>
              <a:rPr lang="fr-FR" dirty="0" smtClean="0"/>
              <a:t>«</a:t>
            </a:r>
            <a:r>
              <a:rPr lang="fr-CA" dirty="0">
                <a:ea typeface="Calibri"/>
              </a:rPr>
              <a:t> </a:t>
            </a:r>
            <a:r>
              <a:rPr lang="fr-FR" dirty="0" smtClean="0"/>
              <a:t>Que </a:t>
            </a:r>
            <a:r>
              <a:rPr lang="fr-FR" dirty="0"/>
              <a:t>faire pour lutter contre les inégalités salariales au sein du couple </a:t>
            </a:r>
            <a:r>
              <a:rPr lang="fr-FR" dirty="0" smtClean="0"/>
              <a:t>?</a:t>
            </a:r>
            <a:r>
              <a:rPr lang="fr-CA" dirty="0">
                <a:ea typeface="Calibri"/>
              </a:rPr>
              <a:t>  </a:t>
            </a:r>
            <a:r>
              <a:rPr lang="fr-FR" dirty="0" smtClean="0"/>
              <a:t>» </a:t>
            </a:r>
            <a:r>
              <a:rPr lang="fr-FR" i="1" dirty="0"/>
              <a:t>France TV Info</a:t>
            </a:r>
            <a:r>
              <a:rPr lang="fr-FR" dirty="0"/>
              <a:t>, 06/03/2014: http://www.francetvinfo.fr/france/que-faire-pour-lutter-contre-les-inegalites-salariales-au-sein-du-couple_545051.html</a:t>
            </a:r>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10</a:t>
            </a:fld>
            <a:endParaRPr lang="fr-FR"/>
          </a:p>
        </p:txBody>
      </p:sp>
    </p:spTree>
    <p:extLst>
      <p:ext uri="{BB962C8B-B14F-4D97-AF65-F5344CB8AC3E}">
        <p14:creationId xmlns:p14="http://schemas.microsoft.com/office/powerpoint/2010/main" val="28336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FR" dirty="0" smtClean="0"/>
              <a:t>Parce qu’il existe une dévalorisation des métiers féminins associés à des </a:t>
            </a:r>
            <a:r>
              <a:rPr lang="fr-FR" b="1" dirty="0" smtClean="0"/>
              <a:t>tâches dites naturelles </a:t>
            </a:r>
            <a:r>
              <a:rPr lang="fr-FR" dirty="0" smtClean="0"/>
              <a:t>et où les qualités requises ont été dévaluées</a:t>
            </a:r>
            <a:r>
              <a:rPr lang="fr-FR" baseline="0" dirty="0" smtClean="0"/>
              <a:t> </a:t>
            </a:r>
            <a:r>
              <a:rPr lang="fr-FR" baseline="0" dirty="0" err="1" smtClean="0"/>
              <a:t>pcq</a:t>
            </a:r>
            <a:r>
              <a:rPr lang="fr-FR" baseline="0" dirty="0" smtClean="0"/>
              <a:t> dites innées, donc naturelles. Mais, à l’opposé, celles des hommes, même innées, sont au contraire valorisées.</a:t>
            </a:r>
          </a:p>
          <a:p>
            <a:pPr defTabSz="464424">
              <a:defRPr/>
            </a:pPr>
            <a:endParaRPr lang="fr-FR" dirty="0" smtClean="0"/>
          </a:p>
          <a:p>
            <a:pPr marL="0" lvl="1" defTabSz="464424">
              <a:defRPr/>
            </a:pPr>
            <a:r>
              <a:rPr lang="fr-CA" b="1" dirty="0"/>
              <a:t>Historiquement</a:t>
            </a:r>
            <a:r>
              <a:rPr lang="fr-CA" dirty="0"/>
              <a:t>, dans les diverses sociétés, chacun s’est vu attribué des </a:t>
            </a:r>
            <a:r>
              <a:rPr lang="fr-CA" b="1" dirty="0"/>
              <a:t>tâches pour la survie </a:t>
            </a:r>
            <a:r>
              <a:rPr lang="fr-CA" dirty="0"/>
              <a:t>du groupe. Le problème vient du fait que l’on a </a:t>
            </a:r>
            <a:r>
              <a:rPr lang="fr-CA" b="1" dirty="0"/>
              <a:t>hiérarchisé cette division </a:t>
            </a:r>
            <a:r>
              <a:rPr lang="fr-CA" dirty="0"/>
              <a:t>du travail en dévalorisant ce qui est attribué aux femmes (société patriarcale). </a:t>
            </a:r>
          </a:p>
          <a:p>
            <a:pPr marL="0" lvl="1" defTabSz="464424">
              <a:defRPr/>
            </a:pPr>
            <a:endParaRPr lang="fr-CA" dirty="0"/>
          </a:p>
          <a:p>
            <a:pPr marL="0" lvl="1" defTabSz="464424">
              <a:defRPr/>
            </a:pPr>
            <a:r>
              <a:rPr lang="fr-CA" dirty="0"/>
              <a:t>C’est pourquoi les savoirs et les expertises des femmes ont été dévalorisés (</a:t>
            </a:r>
            <a:r>
              <a:rPr lang="fr-CA" dirty="0" err="1"/>
              <a:t>pcq</a:t>
            </a:r>
            <a:r>
              <a:rPr lang="fr-CA" dirty="0"/>
              <a:t> innés), ce qui a conduit à une sous-évaluation des métiers dits féminins, c’est-à-dire ceux auxquels on a cantonné les femmes : permet de moins les payer. Avec </a:t>
            </a:r>
            <a:r>
              <a:rPr lang="fr-CA" b="1" dirty="0"/>
              <a:t>l’industrialisation, </a:t>
            </a:r>
            <a:r>
              <a:rPr lang="fr-CA" dirty="0"/>
              <a:t>on embauche souvent </a:t>
            </a:r>
            <a:r>
              <a:rPr lang="fr-CA" b="1" dirty="0"/>
              <a:t>les femmes dans des secteurs à faible productivité</a:t>
            </a:r>
            <a:r>
              <a:rPr lang="fr-CA" dirty="0"/>
              <a:t>, où le rendement est peu élevé et où il faut donc rogner au maximum sur les salaires pour accroitre les marges de profit. Si, en parallèle, on a un discours où on dit que </a:t>
            </a:r>
            <a:r>
              <a:rPr lang="fr-CA" b="1" dirty="0"/>
              <a:t>les femmes sont moins efficaces</a:t>
            </a:r>
            <a:r>
              <a:rPr lang="fr-CA" dirty="0"/>
              <a:t>, qu’elles ne travaillent que pour obtenir un </a:t>
            </a:r>
            <a:r>
              <a:rPr lang="fr-CA" b="1" dirty="0"/>
              <a:t>salaire d’appoint </a:t>
            </a:r>
            <a:r>
              <a:rPr lang="fr-CA" dirty="0"/>
              <a:t>– le mari étant le pourvoyeur, on a en place tous les éléments pour justifier un moindre salaire (patriarcat + capitalisme).  </a:t>
            </a:r>
          </a:p>
          <a:p>
            <a:pPr marL="0" lvl="1" defTabSz="464424">
              <a:defRPr/>
            </a:pPr>
            <a:endParaRPr lang="fr-FR" dirty="0"/>
          </a:p>
          <a:p>
            <a:pPr marL="0" lvl="1" defTabSz="464424">
              <a:defRPr/>
            </a:pPr>
            <a:r>
              <a:rPr lang="fr-FR" dirty="0"/>
              <a:t>C’est pourquoi on parle de discrimination </a:t>
            </a:r>
            <a:r>
              <a:rPr lang="fr-FR" dirty="0" smtClean="0"/>
              <a:t>systémique</a:t>
            </a:r>
            <a:r>
              <a:rPr lang="fr-CA" dirty="0">
                <a:ea typeface="Calibri"/>
              </a:rPr>
              <a:t> </a:t>
            </a:r>
            <a:r>
              <a:rPr lang="fr-FR" dirty="0" smtClean="0"/>
              <a:t>: </a:t>
            </a:r>
            <a:r>
              <a:rPr lang="fr-FR" dirty="0"/>
              <a:t>globale, qui est érigée en système.</a:t>
            </a:r>
          </a:p>
          <a:p>
            <a:pPr marL="0" lvl="1" defTabSz="464424">
              <a:defRPr/>
            </a:pPr>
            <a:endParaRPr lang="fr-FR" dirty="0"/>
          </a:p>
          <a:p>
            <a:pPr marL="0" lvl="1" defTabSz="464424">
              <a:defRPr/>
            </a:pPr>
            <a:r>
              <a:rPr lang="fr-FR" dirty="0"/>
              <a:t>Pour comprendre plus globalement le phénomène, on peut recourir au concept de rapports sociaux de </a:t>
            </a:r>
            <a:r>
              <a:rPr lang="fr-FR" dirty="0" smtClean="0"/>
              <a:t>sexe.</a:t>
            </a:r>
            <a:endParaRPr lang="fr-FR" dirty="0"/>
          </a:p>
          <a:p>
            <a:pPr marL="0" lvl="1" defTabSz="464424">
              <a:defRPr/>
            </a:pPr>
            <a:endParaRPr lang="fr-FR" dirty="0"/>
          </a:p>
          <a:p>
            <a:r>
              <a:rPr lang="fr-FR" dirty="0" smtClean="0"/>
              <a:t>Hiérarchie</a:t>
            </a:r>
            <a:r>
              <a:rPr lang="fr-CA" dirty="0">
                <a:ea typeface="Calibri"/>
              </a:rPr>
              <a:t> </a:t>
            </a:r>
            <a:r>
              <a:rPr lang="fr-FR" dirty="0" smtClean="0"/>
              <a:t>: </a:t>
            </a:r>
            <a:r>
              <a:rPr lang="fr-FR" dirty="0"/>
              <a:t>Construction patriarcale (pouvoir aux hommes). Qui sert les intérêts du capitalisme, comme système d’exploitation de la </a:t>
            </a:r>
            <a:r>
              <a:rPr lang="fr-FR" dirty="0" err="1" smtClean="0"/>
              <a:t>main-d’oeuvre</a:t>
            </a:r>
            <a:r>
              <a:rPr lang="fr-FR" dirty="0"/>
              <a:t>.</a:t>
            </a:r>
          </a:p>
          <a:p>
            <a:endParaRPr lang="fr-FR" dirty="0"/>
          </a:p>
          <a:p>
            <a:r>
              <a:rPr lang="fr-FR" dirty="0"/>
              <a:t>Programme d’équité salariale mis en place en 1996 (</a:t>
            </a:r>
            <a:r>
              <a:rPr lang="fr-FR" dirty="0" smtClean="0"/>
              <a:t>loi)</a:t>
            </a:r>
          </a:p>
          <a:p>
            <a:endParaRPr lang="fr-FR" dirty="0" smtClean="0"/>
          </a:p>
          <a:p>
            <a:r>
              <a:rPr lang="fr-FR" dirty="0" smtClean="0"/>
              <a:t>Photo</a:t>
            </a:r>
            <a:r>
              <a:rPr lang="fr-CA" dirty="0">
                <a:ea typeface="Calibri"/>
              </a:rPr>
              <a:t> </a:t>
            </a:r>
            <a:r>
              <a:rPr lang="fr-FR" dirty="0" smtClean="0"/>
              <a:t>:</a:t>
            </a:r>
          </a:p>
          <a:p>
            <a:r>
              <a:rPr lang="fr-FR" dirty="0" smtClean="0"/>
              <a:t>Service de garde</a:t>
            </a:r>
            <a:r>
              <a:rPr lang="fr-CA" dirty="0">
                <a:ea typeface="Calibri"/>
              </a:rPr>
              <a:t> </a:t>
            </a:r>
            <a:r>
              <a:rPr lang="fr-FR" dirty="0" smtClean="0"/>
              <a:t>:  </a:t>
            </a:r>
            <a:r>
              <a:rPr lang="en-US" dirty="0" smtClean="0"/>
              <a:t>http://www.coopsco.com/ib/000023840000/CO_IMAGESBANK_MAST1/9782/5511/9589/3/9782551195893/large_9782551195893.jpg</a:t>
            </a:r>
          </a:p>
          <a:p>
            <a:r>
              <a:rPr lang="en-US" dirty="0" err="1" smtClean="0"/>
              <a:t>Mères</a:t>
            </a:r>
            <a:r>
              <a:rPr lang="en-US" dirty="0" smtClean="0"/>
              <a:t> </a:t>
            </a:r>
            <a:r>
              <a:rPr lang="en-US" dirty="0"/>
              <a:t>et </a:t>
            </a:r>
            <a:r>
              <a:rPr lang="en-US" dirty="0" err="1" smtClean="0"/>
              <a:t>enfants</a:t>
            </a:r>
            <a:r>
              <a:rPr lang="fr-CA" dirty="0">
                <a:ea typeface="Calibri"/>
              </a:rPr>
              <a:t> </a:t>
            </a:r>
            <a:r>
              <a:rPr lang="en-US" dirty="0" smtClean="0"/>
              <a:t>: </a:t>
            </a:r>
            <a:r>
              <a:rPr lang="en-US" dirty="0"/>
              <a:t>http://www.lepapillonetlempereur.com/</a:t>
            </a:r>
            <a:r>
              <a:rPr lang="en-US" dirty="0" err="1"/>
              <a:t>wp</a:t>
            </a:r>
            <a:r>
              <a:rPr lang="en-US" dirty="0"/>
              <a:t>-content/uploads/2014/01/Mères-Enfants-Cousins-Cousines.jpg</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11</a:t>
            </a:fld>
            <a:endParaRPr lang="fr-FR"/>
          </a:p>
        </p:txBody>
      </p:sp>
    </p:spTree>
    <p:extLst>
      <p:ext uri="{BB962C8B-B14F-4D97-AF65-F5344CB8AC3E}">
        <p14:creationId xmlns:p14="http://schemas.microsoft.com/office/powerpoint/2010/main" val="440195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a:t>
            </a:r>
            <a:r>
              <a:rPr lang="fr-FR" baseline="0" dirty="0" smtClean="0"/>
              <a:t> on veut comprendre comment, pourquoi, toute cette discrimination s’est érigée en système, on peut utiliser la sociologie des rapports sociaux de sexe.</a:t>
            </a:r>
          </a:p>
          <a:p>
            <a:endParaRPr lang="fr-FR" baseline="0" dirty="0" smtClean="0"/>
          </a:p>
          <a:p>
            <a:r>
              <a:rPr lang="fr-FR" baseline="0" dirty="0" smtClean="0"/>
              <a:t>Concept dérivé de l’analyse marxiste qui cherchait à expliquer les rapports de classes dans la société</a:t>
            </a:r>
            <a:r>
              <a:rPr lang="fr-CA" dirty="0">
                <a:ea typeface="Calibri"/>
              </a:rPr>
              <a:t> </a:t>
            </a:r>
            <a:r>
              <a:rPr lang="fr-FR" baseline="0" dirty="0" smtClean="0"/>
              <a:t>: comment se tissent les rapports de pouvoir dans une société, entre les différents groupes. Comment les ouvriers intègrent le fait qu’ils sont des ouvriers, qu’ils gagnent peu, se savent exploités et ne se révoltent pas forcément. </a:t>
            </a:r>
          </a:p>
          <a:p>
            <a:endParaRPr lang="fr-FR" baseline="0" dirty="0" smtClean="0"/>
          </a:p>
          <a:p>
            <a:r>
              <a:rPr lang="fr-FR" baseline="0" dirty="0" smtClean="0"/>
              <a:t>Notion appliquée aux relations entre les hommes et les femmes pour expliquer la hiérarchie évoquée précédemment</a:t>
            </a:r>
            <a:r>
              <a:rPr lang="fr-CA" dirty="0">
                <a:ea typeface="Calibri"/>
              </a:rPr>
              <a:t> </a:t>
            </a:r>
            <a:r>
              <a:rPr lang="fr-FR" baseline="0" dirty="0" smtClean="0"/>
              <a:t>: </a:t>
            </a:r>
          </a:p>
          <a:p>
            <a:endParaRPr lang="fr-FR" baseline="0" dirty="0" smtClean="0"/>
          </a:p>
          <a:p>
            <a:r>
              <a:rPr lang="fr-FR" baseline="0" dirty="0" smtClean="0"/>
              <a:t>Pour comprendre comment se construit l’identité des unes et des autres, dans une société patriarcale.</a:t>
            </a:r>
          </a:p>
          <a:p>
            <a:endParaRPr lang="fr-FR" baseline="0" dirty="0" smtClean="0"/>
          </a:p>
          <a:p>
            <a:r>
              <a:rPr lang="fr-FR" baseline="0" dirty="0" smtClean="0"/>
              <a:t>Concept qui permet de comprendre que les rapports sociaux sont historiquement construits.</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12</a:t>
            </a:fld>
            <a:endParaRPr lang="fr-FR"/>
          </a:p>
        </p:txBody>
      </p:sp>
    </p:spTree>
    <p:extLst>
      <p:ext uri="{BB962C8B-B14F-4D97-AF65-F5344CB8AC3E}">
        <p14:creationId xmlns:p14="http://schemas.microsoft.com/office/powerpoint/2010/main" val="967209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FR" dirty="0" smtClean="0"/>
              <a:t>Une autre façon de nommer cette construction sociale de l‘identité est de parler de genre. On </a:t>
            </a:r>
            <a:r>
              <a:rPr lang="fr-FR" b="1" dirty="0" smtClean="0"/>
              <a:t>détermine les caractéristiques</a:t>
            </a:r>
            <a:r>
              <a:rPr lang="fr-FR" b="1" baseline="0" dirty="0" smtClean="0"/>
              <a:t> de l’un et l’autre sexe et on les fige selon la ligne de partage du sexe biologique… </a:t>
            </a:r>
            <a:endParaRPr lang="fr-FR" b="1" dirty="0" smtClean="0"/>
          </a:p>
          <a:p>
            <a:pPr defTabSz="464424">
              <a:defRPr/>
            </a:pPr>
            <a:endParaRPr lang="fr-FR" dirty="0" smtClean="0"/>
          </a:p>
          <a:p>
            <a:pPr defTabSz="464424">
              <a:defRPr/>
            </a:pPr>
            <a:r>
              <a:rPr lang="fr-FR" dirty="0" smtClean="0"/>
              <a:t>Joan Scott, «</a:t>
            </a:r>
            <a:r>
              <a:rPr lang="fr-CA" dirty="0">
                <a:ea typeface="Calibri"/>
              </a:rPr>
              <a:t> </a:t>
            </a:r>
            <a:r>
              <a:rPr lang="fr-FR" dirty="0" smtClean="0"/>
              <a:t>Genre : une catégorie utile d’analyse historique</a:t>
            </a:r>
            <a:r>
              <a:rPr lang="fr-CA" dirty="0">
                <a:ea typeface="Calibri"/>
              </a:rPr>
              <a:t> </a:t>
            </a:r>
            <a:r>
              <a:rPr lang="fr-FR" dirty="0" smtClean="0"/>
              <a:t>», </a:t>
            </a:r>
            <a:r>
              <a:rPr lang="fr-FR" i="1" dirty="0" smtClean="0"/>
              <a:t>Les cahiers du GRIF</a:t>
            </a:r>
            <a:r>
              <a:rPr lang="fr-FR" dirty="0" smtClean="0"/>
              <a:t>, nos 37-38, 1988 (1986), p. 141.</a:t>
            </a:r>
            <a:endParaRPr lang="fr-CA" dirty="0" smtClean="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13</a:t>
            </a:fld>
            <a:endParaRPr lang="fr-FR"/>
          </a:p>
        </p:txBody>
      </p:sp>
    </p:spTree>
    <p:extLst>
      <p:ext uri="{BB962C8B-B14F-4D97-AF65-F5344CB8AC3E}">
        <p14:creationId xmlns:p14="http://schemas.microsoft.com/office/powerpoint/2010/main" val="3565338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Deux</a:t>
            </a:r>
            <a:r>
              <a:rPr lang="fr-FR" baseline="0" dirty="0" smtClean="0"/>
              <a:t> diapos font bien ressortir la différence entre le sexe et le genre.</a:t>
            </a:r>
          </a:p>
          <a:p>
            <a:endParaRPr lang="fr-FR" dirty="0" smtClean="0"/>
          </a:p>
          <a:p>
            <a:r>
              <a:rPr lang="fr-FR" dirty="0" smtClean="0"/>
              <a:t>Source</a:t>
            </a:r>
            <a:r>
              <a:rPr lang="fr-CA" dirty="0">
                <a:ea typeface="Calibri"/>
              </a:rPr>
              <a:t> </a:t>
            </a:r>
            <a:r>
              <a:rPr lang="fr-FR" dirty="0" smtClean="0"/>
              <a:t>: Rosa B., «</a:t>
            </a:r>
            <a:r>
              <a:rPr lang="fr-CA" dirty="0">
                <a:ea typeface="Calibri"/>
              </a:rPr>
              <a:t> </a:t>
            </a:r>
            <a:r>
              <a:rPr lang="fr-FR" dirty="0" smtClean="0"/>
              <a:t>La théorie du genre</a:t>
            </a:r>
            <a:r>
              <a:rPr lang="fr-CA" dirty="0">
                <a:ea typeface="Calibri"/>
              </a:rPr>
              <a:t> </a:t>
            </a:r>
            <a:r>
              <a:rPr lang="fr-FR" dirty="0" smtClean="0"/>
              <a:t>» (extraits), </a:t>
            </a:r>
            <a:r>
              <a:rPr lang="fr-FR" i="1" dirty="0" smtClean="0"/>
              <a:t>Insolente </a:t>
            </a:r>
            <a:r>
              <a:rPr lang="fr-FR" i="1" dirty="0" err="1" smtClean="0"/>
              <a:t>Veggie</a:t>
            </a:r>
            <a:r>
              <a:rPr lang="fr-FR" dirty="0" smtClean="0"/>
              <a:t>, 16 octobre 2013. http://</a:t>
            </a:r>
            <a:r>
              <a:rPr lang="fr-FR" dirty="0" err="1" smtClean="0"/>
              <a:t>www.insolente-veggie.com</a:t>
            </a:r>
            <a:r>
              <a:rPr lang="fr-FR" dirty="0" smtClean="0"/>
              <a:t>/la-</a:t>
            </a:r>
            <a:r>
              <a:rPr lang="fr-FR" dirty="0" err="1" smtClean="0"/>
              <a:t>theorie</a:t>
            </a:r>
            <a:r>
              <a:rPr lang="fr-FR" dirty="0" smtClean="0"/>
              <a:t>-du-genre-</a:t>
            </a:r>
            <a:r>
              <a:rPr lang="fr-FR" dirty="0" err="1" smtClean="0"/>
              <a:t>djendeure</a:t>
            </a:r>
            <a:r>
              <a:rPr lang="fr-FR" dirty="0" smtClean="0"/>
              <a:t>/</a:t>
            </a:r>
          </a:p>
          <a:p>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14</a:t>
            </a:fld>
            <a:endParaRPr lang="fr-FR"/>
          </a:p>
        </p:txBody>
      </p:sp>
    </p:spTree>
    <p:extLst>
      <p:ext uri="{BB962C8B-B14F-4D97-AF65-F5344CB8AC3E}">
        <p14:creationId xmlns:p14="http://schemas.microsoft.com/office/powerpoint/2010/main" val="1847767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Source</a:t>
            </a:r>
            <a:r>
              <a:rPr lang="fr-CA" dirty="0">
                <a:ea typeface="Calibri"/>
              </a:rPr>
              <a:t> </a:t>
            </a:r>
            <a:r>
              <a:rPr lang="fr-FR" dirty="0" smtClean="0"/>
              <a:t>: </a:t>
            </a:r>
            <a:r>
              <a:rPr lang="fr-FR" dirty="0"/>
              <a:t>Rosa B., </a:t>
            </a:r>
            <a:r>
              <a:rPr lang="fr-FR" dirty="0" smtClean="0"/>
              <a:t>«</a:t>
            </a:r>
            <a:r>
              <a:rPr lang="fr-CA" dirty="0">
                <a:ea typeface="Calibri"/>
              </a:rPr>
              <a:t> </a:t>
            </a:r>
            <a:r>
              <a:rPr lang="fr-FR" dirty="0" smtClean="0"/>
              <a:t>La théorie du genre</a:t>
            </a:r>
            <a:r>
              <a:rPr lang="fr-CA" dirty="0">
                <a:ea typeface="Calibri"/>
              </a:rPr>
              <a:t> </a:t>
            </a:r>
            <a:r>
              <a:rPr lang="fr-FR" dirty="0" smtClean="0"/>
              <a:t>» (extraits), </a:t>
            </a:r>
            <a:r>
              <a:rPr lang="fr-FR" i="1" dirty="0" smtClean="0"/>
              <a:t>Insolente </a:t>
            </a:r>
            <a:r>
              <a:rPr lang="fr-FR" i="1" dirty="0" err="1" smtClean="0"/>
              <a:t>Veggie</a:t>
            </a:r>
            <a:r>
              <a:rPr lang="fr-FR" dirty="0" smtClean="0"/>
              <a:t>, 16 octobre 2013. http://</a:t>
            </a:r>
            <a:r>
              <a:rPr lang="fr-FR" dirty="0" err="1" smtClean="0"/>
              <a:t>www.insolente-veggie.com</a:t>
            </a:r>
            <a:r>
              <a:rPr lang="fr-FR" dirty="0" smtClean="0"/>
              <a:t>/la-</a:t>
            </a:r>
            <a:r>
              <a:rPr lang="fr-FR" dirty="0" err="1" smtClean="0"/>
              <a:t>theorie</a:t>
            </a:r>
            <a:r>
              <a:rPr lang="fr-FR" dirty="0" smtClean="0"/>
              <a:t>-du-genre-</a:t>
            </a:r>
            <a:r>
              <a:rPr lang="fr-FR" dirty="0" err="1" smtClean="0"/>
              <a:t>djendeure</a:t>
            </a:r>
            <a:r>
              <a:rPr lang="fr-FR" dirty="0" smtClean="0"/>
              <a:t>/</a:t>
            </a:r>
          </a:p>
          <a:p>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15</a:t>
            </a:fld>
            <a:endParaRPr lang="fr-FR"/>
          </a:p>
        </p:txBody>
      </p:sp>
    </p:spTree>
    <p:extLst>
      <p:ext uri="{BB962C8B-B14F-4D97-AF65-F5344CB8AC3E}">
        <p14:creationId xmlns:p14="http://schemas.microsoft.com/office/powerpoint/2010/main" val="3620626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CA" dirty="0" smtClean="0"/>
              <a:t>Le problème</a:t>
            </a:r>
            <a:r>
              <a:rPr lang="fr-CA" baseline="0" dirty="0" smtClean="0"/>
              <a:t> ave la construction sociale du genre est que non seulement on associe des caractéristiques à l’un et l’autre sexe, mais on fige ces caractéristiques, dans une </a:t>
            </a:r>
            <a:r>
              <a:rPr lang="fr-CA" b="1" baseline="0" dirty="0" smtClean="0"/>
              <a:t>obligation de conformité</a:t>
            </a:r>
            <a:r>
              <a:rPr lang="fr-CA" baseline="0" dirty="0" smtClean="0"/>
              <a:t>. D’où les propos de Simone de Beauvoir</a:t>
            </a:r>
            <a:r>
              <a:rPr lang="fr-CA" dirty="0">
                <a:ea typeface="Calibri"/>
              </a:rPr>
              <a:t> </a:t>
            </a:r>
            <a:r>
              <a:rPr lang="fr-CA" baseline="0" dirty="0" smtClean="0"/>
              <a:t>: on ne naît pas femme, on le devient!</a:t>
            </a:r>
          </a:p>
          <a:p>
            <a:pPr defTabSz="464424">
              <a:defRPr/>
            </a:pPr>
            <a:endParaRPr lang="fr-CA" baseline="0" dirty="0" smtClean="0"/>
          </a:p>
          <a:p>
            <a:pPr defTabSz="464424">
              <a:defRPr/>
            </a:pPr>
            <a:r>
              <a:rPr lang="fr-CA" baseline="0" dirty="0" smtClean="0"/>
              <a:t>Cette construction sociale du genre induit aussi </a:t>
            </a:r>
            <a:r>
              <a:rPr lang="fr-CA" b="1" baseline="0" dirty="0" smtClean="0"/>
              <a:t>une hiérarchisation </a:t>
            </a:r>
            <a:r>
              <a:rPr lang="fr-CA" baseline="0" dirty="0" smtClean="0"/>
              <a:t>entre les sexes : on valorise le masculin et on dévalorise le féminin, d’où les salaires moindres accordés aux F dans les filières typiquement féminines. </a:t>
            </a:r>
            <a:endParaRPr lang="fr-CA" dirty="0" smtClean="0"/>
          </a:p>
          <a:p>
            <a:pPr defTabSz="464424">
              <a:defRPr/>
            </a:pPr>
            <a:endParaRPr lang="fr-CA" dirty="0" smtClean="0"/>
          </a:p>
          <a:p>
            <a:pPr defTabSz="464424">
              <a:defRPr/>
            </a:pPr>
            <a:r>
              <a:rPr lang="fr-CA" dirty="0" err="1" smtClean="0"/>
              <a:t>Nicky</a:t>
            </a:r>
            <a:r>
              <a:rPr lang="fr-CA" dirty="0" smtClean="0"/>
              <a:t> </a:t>
            </a:r>
            <a:r>
              <a:rPr lang="fr-FR" dirty="0" smtClean="0"/>
              <a:t>Le </a:t>
            </a:r>
            <a:r>
              <a:rPr lang="fr-FR" dirty="0" err="1" smtClean="0"/>
              <a:t>Feuvre</a:t>
            </a:r>
            <a:r>
              <a:rPr lang="fr-FR" dirty="0" smtClean="0"/>
              <a:t>, </a:t>
            </a:r>
            <a:r>
              <a:rPr lang="fr-FR" i="1" dirty="0" smtClean="0"/>
              <a:t>Le genre, de la catégorisation du sexe, </a:t>
            </a:r>
            <a:r>
              <a:rPr lang="fr-FR" dirty="0" smtClean="0"/>
              <a:t>Paris, L’Harmattan, 2002, p. 12. Cité par I. Collet, p. 23. </a:t>
            </a:r>
          </a:p>
          <a:p>
            <a:pPr defTabSz="464424">
              <a:defRPr/>
            </a:pPr>
            <a:endParaRPr lang="fr-FR" dirty="0" smtClean="0"/>
          </a:p>
          <a:p>
            <a:pPr defTabSz="464424">
              <a:defRPr/>
            </a:pPr>
            <a:r>
              <a:rPr lang="fr-FR" dirty="0" smtClean="0"/>
              <a:t>Source de l’image</a:t>
            </a:r>
            <a:r>
              <a:rPr lang="fr-CA" dirty="0">
                <a:ea typeface="Calibri"/>
              </a:rPr>
              <a:t> </a:t>
            </a:r>
            <a:r>
              <a:rPr lang="fr-FR" dirty="0" smtClean="0"/>
              <a:t>:</a:t>
            </a:r>
            <a:r>
              <a:rPr lang="fr-FR" baseline="0" dirty="0" smtClean="0"/>
              <a:t> http://www.unifrance.org/annuaires/personne/371297/simone-de-beauvoir#&amp;gid=1&amp;pid=1</a:t>
            </a:r>
            <a:endParaRPr lang="fr-CA" dirty="0" smtClean="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16</a:t>
            </a:fld>
            <a:endParaRPr lang="fr-FR"/>
          </a:p>
        </p:txBody>
      </p:sp>
    </p:spTree>
    <p:extLst>
      <p:ext uri="{BB962C8B-B14F-4D97-AF65-F5344CB8AC3E}">
        <p14:creationId xmlns:p14="http://schemas.microsoft.com/office/powerpoint/2010/main" val="3565338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Dans chaque société, hommes et femmes sont appelés à développer </a:t>
            </a:r>
            <a:r>
              <a:rPr lang="fr-FR" b="1" baseline="0" dirty="0" smtClean="0"/>
              <a:t>des attitudes et des comportements en conformité de leur genre</a:t>
            </a:r>
            <a:r>
              <a:rPr lang="fr-FR" baseline="0" dirty="0" smtClean="0"/>
              <a:t>. C’est ce qu’on appelle les rôles sexuels. </a:t>
            </a:r>
          </a:p>
          <a:p>
            <a:endParaRPr lang="fr-FR" dirty="0" smtClean="0"/>
          </a:p>
          <a:p>
            <a:r>
              <a:rPr lang="fr-FR" dirty="0" smtClean="0"/>
              <a:t>Source de l’image</a:t>
            </a:r>
            <a:r>
              <a:rPr lang="fr-CA" dirty="0">
                <a:ea typeface="Calibri"/>
              </a:rPr>
              <a:t> </a:t>
            </a:r>
            <a:r>
              <a:rPr lang="fr-FR" dirty="0" smtClean="0"/>
              <a:t>: Dessin</a:t>
            </a:r>
            <a:r>
              <a:rPr lang="fr-CA" dirty="0">
                <a:ea typeface="Calibri"/>
              </a:rPr>
              <a:t> </a:t>
            </a:r>
            <a:r>
              <a:rPr lang="fr-FR" dirty="0" smtClean="0"/>
              <a:t>: </a:t>
            </a:r>
            <a:r>
              <a:rPr lang="fr-FR" dirty="0"/>
              <a:t>© Virginie Sassoon. Reproduit dans Fabienne </a:t>
            </a:r>
            <a:r>
              <a:rPr lang="fr-FR" dirty="0" err="1"/>
              <a:t>Cosnay</a:t>
            </a:r>
            <a:r>
              <a:rPr lang="fr-FR" dirty="0"/>
              <a:t>, </a:t>
            </a:r>
            <a:r>
              <a:rPr lang="fr-FR" dirty="0" smtClean="0"/>
              <a:t>«</a:t>
            </a:r>
            <a:r>
              <a:rPr lang="fr-CA" dirty="0">
                <a:ea typeface="Calibri"/>
              </a:rPr>
              <a:t> </a:t>
            </a:r>
            <a:r>
              <a:rPr lang="fr-FR" dirty="0" smtClean="0"/>
              <a:t>Devoir </a:t>
            </a:r>
            <a:r>
              <a:rPr lang="fr-FR" dirty="0"/>
              <a:t>sexiste à l'école : le mea culpa d'une maison </a:t>
            </a:r>
            <a:r>
              <a:rPr lang="fr-FR" dirty="0" smtClean="0"/>
              <a:t>d'édition</a:t>
            </a:r>
            <a:r>
              <a:rPr lang="fr-CA" dirty="0">
                <a:ea typeface="Calibri"/>
              </a:rPr>
              <a:t> </a:t>
            </a:r>
            <a:r>
              <a:rPr lang="fr-FR" dirty="0" smtClean="0"/>
              <a:t>». </a:t>
            </a:r>
            <a:r>
              <a:rPr lang="fr-FR" i="1" dirty="0"/>
              <a:t>Europe 1</a:t>
            </a:r>
            <a:r>
              <a:rPr lang="fr-FR" dirty="0"/>
              <a:t>, 21 octobre </a:t>
            </a:r>
            <a:r>
              <a:rPr lang="fr-FR" dirty="0" smtClean="0"/>
              <a:t>2014</a:t>
            </a:r>
            <a:r>
              <a:rPr lang="fr-CA" dirty="0">
                <a:ea typeface="Calibri"/>
              </a:rPr>
              <a:t> </a:t>
            </a:r>
            <a:r>
              <a:rPr lang="fr-FR" dirty="0" smtClean="0"/>
              <a:t>: http://www.europe1.fr/societe/devoir-sexiste-a-l-ecole-le-mea-culpa-d-une-maison-d-edition-2266387</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17</a:t>
            </a:fld>
            <a:endParaRPr lang="fr-FR"/>
          </a:p>
        </p:txBody>
      </p:sp>
    </p:spTree>
    <p:extLst>
      <p:ext uri="{BB962C8B-B14F-4D97-AF65-F5344CB8AC3E}">
        <p14:creationId xmlns:p14="http://schemas.microsoft.com/office/powerpoint/2010/main" val="2132655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FR" dirty="0" smtClean="0"/>
              <a:t>Source de l’image</a:t>
            </a:r>
            <a:r>
              <a:rPr lang="fr-CA" dirty="0">
                <a:ea typeface="Calibri"/>
              </a:rPr>
              <a:t> </a:t>
            </a:r>
            <a:r>
              <a:rPr lang="fr-FR" dirty="0" smtClean="0"/>
              <a:t>: </a:t>
            </a:r>
            <a:r>
              <a:rPr lang="fr-FR" dirty="0"/>
              <a:t>Dessin de Jacques AZAM (© Milan presse) publié dans </a:t>
            </a:r>
            <a:r>
              <a:rPr lang="fr-FR" dirty="0" smtClean="0"/>
              <a:t>«</a:t>
            </a:r>
            <a:r>
              <a:rPr lang="fr-CA" dirty="0">
                <a:ea typeface="Calibri"/>
              </a:rPr>
              <a:t> </a:t>
            </a:r>
            <a:r>
              <a:rPr lang="fr-FR" dirty="0" smtClean="0"/>
              <a:t>#Etude</a:t>
            </a:r>
            <a:r>
              <a:rPr lang="fr-CA" dirty="0">
                <a:ea typeface="Calibri"/>
              </a:rPr>
              <a:t> </a:t>
            </a:r>
            <a:r>
              <a:rPr lang="fr-FR" dirty="0" smtClean="0"/>
              <a:t>: </a:t>
            </a:r>
            <a:r>
              <a:rPr lang="fr-FR" dirty="0"/>
              <a:t>les stéréotypes font mauvais </a:t>
            </a:r>
            <a:r>
              <a:rPr lang="fr-FR" dirty="0" smtClean="0"/>
              <a:t>genre</a:t>
            </a:r>
            <a:r>
              <a:rPr lang="fr-CA" dirty="0">
                <a:ea typeface="Calibri"/>
              </a:rPr>
              <a:t> </a:t>
            </a:r>
            <a:r>
              <a:rPr lang="fr-FR" dirty="0" smtClean="0"/>
              <a:t>», </a:t>
            </a:r>
            <a:r>
              <a:rPr lang="fr-FR" i="1" dirty="0"/>
              <a:t>Womenology.fr</a:t>
            </a:r>
            <a:r>
              <a:rPr lang="fr-FR" dirty="0"/>
              <a:t>. http://</a:t>
            </a:r>
            <a:r>
              <a:rPr lang="fr-FR" dirty="0" err="1"/>
              <a:t>www.womenology.fr</a:t>
            </a:r>
            <a:r>
              <a:rPr lang="fr-FR" dirty="0"/>
              <a:t>/</a:t>
            </a:r>
            <a:r>
              <a:rPr lang="fr-FR" dirty="0" err="1"/>
              <a:t>differences</a:t>
            </a:r>
            <a:r>
              <a:rPr lang="fr-FR" dirty="0"/>
              <a:t>-hommes-et-femmes/</a:t>
            </a:r>
            <a:r>
              <a:rPr lang="fr-FR" dirty="0" err="1"/>
              <a:t>etude</a:t>
            </a:r>
            <a:r>
              <a:rPr lang="fr-FR" dirty="0"/>
              <a:t>-</a:t>
            </a:r>
            <a:r>
              <a:rPr lang="fr-FR" dirty="0" err="1"/>
              <a:t>stereotypes</a:t>
            </a:r>
            <a:r>
              <a:rPr lang="fr-FR" dirty="0"/>
              <a:t>-font-mauvais-genre/</a:t>
            </a:r>
            <a:endParaRPr lang="fr-FR" i="1" dirty="0"/>
          </a:p>
          <a:p>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18</a:t>
            </a:fld>
            <a:endParaRPr lang="fr-FR"/>
          </a:p>
        </p:txBody>
      </p:sp>
    </p:spTree>
    <p:extLst>
      <p:ext uri="{BB962C8B-B14F-4D97-AF65-F5344CB8AC3E}">
        <p14:creationId xmlns:p14="http://schemas.microsoft.com/office/powerpoint/2010/main" val="4234764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 doit donc assumer le rôle qui nous est assigné (rôles sexuels).</a:t>
            </a:r>
          </a:p>
          <a:p>
            <a:endParaRPr lang="fr-FR" dirty="0" smtClean="0"/>
          </a:p>
          <a:p>
            <a:r>
              <a:rPr lang="fr-FR" dirty="0" smtClean="0"/>
              <a:t>Pour mieux comprendre cette réalité, on peut visionner cette vidéo produite par un groupe français</a:t>
            </a:r>
            <a:r>
              <a:rPr lang="fr-FR" baseline="0" dirty="0" smtClean="0"/>
              <a:t> qui travaille à déconstruire les stéréotypes de genre. </a:t>
            </a:r>
            <a:endParaRPr lang="fr-FR" dirty="0" smtClean="0"/>
          </a:p>
          <a:p>
            <a:endParaRPr lang="fr-FR" dirty="0" smtClean="0"/>
          </a:p>
          <a:p>
            <a:r>
              <a:rPr lang="fr-FR" dirty="0" smtClean="0"/>
              <a:t>Vidéo</a:t>
            </a:r>
            <a:r>
              <a:rPr lang="fr-CA" dirty="0">
                <a:ea typeface="Calibri"/>
              </a:rPr>
              <a:t> </a:t>
            </a:r>
            <a:r>
              <a:rPr lang="fr-FR" dirty="0" smtClean="0"/>
              <a:t>:</a:t>
            </a:r>
            <a:r>
              <a:rPr lang="fr-FR" baseline="0" dirty="0" smtClean="0"/>
              <a:t> </a:t>
            </a:r>
            <a:r>
              <a:rPr lang="fr-FR" dirty="0" smtClean="0"/>
              <a:t>LE COURANT PASSE</a:t>
            </a:r>
            <a:r>
              <a:rPr lang="fr-FR" i="1" dirty="0" smtClean="0"/>
              <a:t>, ‪Les stéréotypes de genre‬</a:t>
            </a:r>
            <a:r>
              <a:rPr lang="fr-FR" dirty="0" smtClean="0"/>
              <a:t>, vidéo, 6 février 2014, 5.46 min, </a:t>
            </a:r>
          </a:p>
          <a:p>
            <a:r>
              <a:rPr lang="fr-FR" dirty="0" smtClean="0">
                <a:hlinkClick r:id="rId3"/>
              </a:rPr>
              <a:t>https://www.youtube.com/watch?v=S_r-texcy38</a:t>
            </a:r>
            <a:endParaRPr lang="fr-FR" dirty="0" smtClean="0"/>
          </a:p>
          <a:p>
            <a:endParaRPr lang="fr-FR" dirty="0" smtClean="0"/>
          </a:p>
          <a:p>
            <a:pPr defTabSz="464424">
              <a:defRPr/>
            </a:pPr>
            <a:r>
              <a:rPr lang="fr-FR" dirty="0" smtClean="0"/>
              <a:t>Source de l’image</a:t>
            </a:r>
            <a:r>
              <a:rPr lang="fr-CA" dirty="0">
                <a:ea typeface="Calibri"/>
              </a:rPr>
              <a:t> </a:t>
            </a:r>
            <a:r>
              <a:rPr lang="fr-FR" dirty="0" smtClean="0"/>
              <a:t>: «</a:t>
            </a:r>
            <a:r>
              <a:rPr lang="fr-CA" dirty="0">
                <a:ea typeface="Calibri"/>
              </a:rPr>
              <a:t> </a:t>
            </a:r>
            <a:r>
              <a:rPr lang="fr-FR" dirty="0" smtClean="0"/>
              <a:t>Que </a:t>
            </a:r>
            <a:r>
              <a:rPr lang="fr-FR" dirty="0"/>
              <a:t>préconise le récent rapport sur les stéréotypes </a:t>
            </a:r>
            <a:r>
              <a:rPr lang="fr-FR" dirty="0" smtClean="0"/>
              <a:t>filles/garçons</a:t>
            </a:r>
            <a:r>
              <a:rPr lang="fr-CA" dirty="0">
                <a:ea typeface="Calibri"/>
              </a:rPr>
              <a:t> </a:t>
            </a:r>
            <a:r>
              <a:rPr lang="fr-FR" dirty="0" smtClean="0"/>
              <a:t>?</a:t>
            </a:r>
            <a:r>
              <a:rPr lang="fr-CA" dirty="0" smtClean="0">
                <a:ea typeface="Calibri"/>
              </a:rPr>
              <a:t> </a:t>
            </a:r>
            <a:r>
              <a:rPr lang="fr-CA" dirty="0">
                <a:ea typeface="Calibri"/>
              </a:rPr>
              <a:t> </a:t>
            </a:r>
            <a:r>
              <a:rPr lang="fr-FR" dirty="0" smtClean="0"/>
              <a:t>», </a:t>
            </a:r>
            <a:r>
              <a:rPr lang="fr-FR" i="1" dirty="0" err="1"/>
              <a:t>Perfégal</a:t>
            </a:r>
            <a:r>
              <a:rPr lang="fr-FR" b="1" i="1" dirty="0"/>
              <a:t>, </a:t>
            </a:r>
            <a:r>
              <a:rPr lang="fr-FR" dirty="0"/>
              <a:t>20 février 2014. </a:t>
            </a:r>
            <a:r>
              <a:rPr lang="fr-FR" i="1" dirty="0"/>
              <a:t> </a:t>
            </a:r>
            <a:r>
              <a:rPr lang="fr-FR" dirty="0"/>
              <a:t>http://</a:t>
            </a:r>
            <a:r>
              <a:rPr lang="fr-FR" dirty="0" err="1"/>
              <a:t>www.perfegal.fr</a:t>
            </a:r>
            <a:r>
              <a:rPr lang="fr-FR" dirty="0"/>
              <a:t>/que-preconise-le-recent-rapport-sur-les-stereotypes-fillesgarcons.html</a:t>
            </a:r>
          </a:p>
          <a:p>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19</a:t>
            </a:fld>
            <a:endParaRPr lang="fr-FR"/>
          </a:p>
        </p:txBody>
      </p:sp>
    </p:spTree>
    <p:extLst>
      <p:ext uri="{BB962C8B-B14F-4D97-AF65-F5344CB8AC3E}">
        <p14:creationId xmlns:p14="http://schemas.microsoft.com/office/powerpoint/2010/main" val="665065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b="1" dirty="0" smtClean="0"/>
              <a:t>But :</a:t>
            </a:r>
            <a:r>
              <a:rPr lang="fr-FR" dirty="0" smtClean="0"/>
              <a:t> </a:t>
            </a:r>
            <a:r>
              <a:rPr lang="fr-CA" dirty="0" smtClean="0"/>
              <a:t>Sensibiliser les membres de la FEC à la construction sociale des inégalités, plus précisément aux inégalités liées à l’appartenance sexuelle. </a:t>
            </a:r>
          </a:p>
          <a:p>
            <a:pPr lvl="0"/>
            <a:endParaRPr lang="fr-CA" dirty="0" smtClean="0"/>
          </a:p>
          <a:p>
            <a:pPr lvl="0"/>
            <a:r>
              <a:rPr lang="fr-CA" dirty="0" smtClean="0"/>
              <a:t>Prise de conscience d’un processus qui est très </a:t>
            </a:r>
            <a:r>
              <a:rPr lang="fr-CA" b="1" dirty="0" smtClean="0"/>
              <a:t>insidieux,</a:t>
            </a:r>
            <a:r>
              <a:rPr lang="fr-CA" b="1" baseline="0" dirty="0" smtClean="0"/>
              <a:t> </a:t>
            </a:r>
            <a:r>
              <a:rPr lang="fr-CA" baseline="0" dirty="0" smtClean="0"/>
              <a:t>qui façonne toutes les facettes de nos vies sans que nous en soyons trop conscientes et conscients.</a:t>
            </a:r>
          </a:p>
          <a:p>
            <a:pPr lvl="0"/>
            <a:endParaRPr lang="fr-CA" dirty="0" smtClean="0"/>
          </a:p>
          <a:p>
            <a:pPr lvl="0"/>
            <a:r>
              <a:rPr lang="fr-CA" dirty="0" smtClean="0"/>
              <a:t>Analyse réalisée à partir de la réalité du monde </a:t>
            </a:r>
            <a:r>
              <a:rPr lang="fr-CA" b="1" dirty="0" smtClean="0"/>
              <a:t>du travail</a:t>
            </a:r>
            <a:r>
              <a:rPr lang="fr-CA" b="1" baseline="0" dirty="0" smtClean="0"/>
              <a:t> et </a:t>
            </a:r>
            <a:r>
              <a:rPr lang="fr-CA" b="1" dirty="0" smtClean="0"/>
              <a:t>de l’éducation</a:t>
            </a:r>
            <a:r>
              <a:rPr lang="fr-CA" dirty="0" smtClean="0"/>
              <a:t>.</a:t>
            </a:r>
            <a:r>
              <a:rPr lang="fr-CA" baseline="0" dirty="0" smtClean="0"/>
              <a:t> Cependant, </a:t>
            </a:r>
            <a:r>
              <a:rPr lang="fr-CA" dirty="0" smtClean="0"/>
              <a:t>les notions que nous allons examiner s’appliquent à toutes les dimensions de la vie en société (vie</a:t>
            </a:r>
            <a:r>
              <a:rPr lang="fr-CA" baseline="0" dirty="0" smtClean="0"/>
              <a:t> syndicale</a:t>
            </a:r>
            <a:r>
              <a:rPr lang="fr-CA" dirty="0" smtClean="0"/>
              <a:t>, vie politique, mais aussi réalités familiales, amoureuses, etc.).  </a:t>
            </a:r>
          </a:p>
          <a:p>
            <a:pPr defTabSz="464424">
              <a:defRPr/>
            </a:pPr>
            <a:endParaRPr lang="fr-CA" dirty="0" smtClean="0"/>
          </a:p>
          <a:p>
            <a:pPr defTabSz="464424">
              <a:defRPr/>
            </a:pPr>
            <a:r>
              <a:rPr lang="fr-CA" dirty="0" smtClean="0"/>
              <a:t>Vise plus largement à nous outiller afin </a:t>
            </a:r>
            <a:r>
              <a:rPr lang="fr-CA" b="1" dirty="0" smtClean="0"/>
              <a:t>d’identifier des moyens de remédier à ces inégalités.</a:t>
            </a:r>
          </a:p>
          <a:p>
            <a:pPr defTabSz="464424">
              <a:defRPr/>
            </a:pPr>
            <a:endParaRPr lang="fr-CA" b="1" dirty="0" smtClean="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2</a:t>
            </a:fld>
            <a:endParaRPr lang="fr-FR"/>
          </a:p>
        </p:txBody>
      </p:sp>
    </p:spTree>
    <p:extLst>
      <p:ext uri="{BB962C8B-B14F-4D97-AF65-F5344CB8AC3E}">
        <p14:creationId xmlns:p14="http://schemas.microsoft.com/office/powerpoint/2010/main" val="2711365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Vidéo pertinente</a:t>
            </a:r>
            <a:r>
              <a:rPr lang="fr-FR" baseline="0" dirty="0" smtClean="0"/>
              <a:t> m</a:t>
            </a:r>
            <a:r>
              <a:rPr lang="fr-CA" baseline="0" dirty="0" err="1" smtClean="0"/>
              <a:t>ême</a:t>
            </a:r>
            <a:r>
              <a:rPr lang="fr-CA" baseline="0" dirty="0" smtClean="0"/>
              <a:t> si elle demeure dans une vision binaire. La réalité est en effet beaucoup plus complexe, comme en témoigne ce petit dessin. </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20</a:t>
            </a:fld>
            <a:endParaRPr lang="fr-FR"/>
          </a:p>
        </p:txBody>
      </p:sp>
    </p:spTree>
    <p:extLst>
      <p:ext uri="{BB962C8B-B14F-4D97-AF65-F5344CB8AC3E}">
        <p14:creationId xmlns:p14="http://schemas.microsoft.com/office/powerpoint/2010/main" val="3607718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FR" b="1" baseline="0" dirty="0" smtClean="0"/>
              <a:t>Pourquoi un telle acceptation des rôles sexuels</a:t>
            </a:r>
            <a:r>
              <a:rPr lang="fr-FR" baseline="0" dirty="0" smtClean="0"/>
              <a:t>? En fait, on ne s’en rend même pas compte car nous sommes </a:t>
            </a:r>
            <a:r>
              <a:rPr lang="fr-FR" b="1" baseline="0" dirty="0" smtClean="0"/>
              <a:t>conditionnés en ce sens dès la naissance. </a:t>
            </a:r>
          </a:p>
          <a:p>
            <a:pPr defTabSz="464424">
              <a:defRPr/>
            </a:pPr>
            <a:endParaRPr lang="fr-FR" b="0" baseline="0" dirty="0" smtClean="0"/>
          </a:p>
          <a:p>
            <a:pPr defTabSz="464424">
              <a:defRPr/>
            </a:pPr>
            <a:r>
              <a:rPr lang="fr-FR" b="1" baseline="0" dirty="0" smtClean="0"/>
              <a:t>C’est la socialisation </a:t>
            </a:r>
            <a:r>
              <a:rPr lang="fr-FR" baseline="0" dirty="0" smtClean="0"/>
              <a:t>qui fait qu’on appartient à une société donnée</a:t>
            </a:r>
            <a:r>
              <a:rPr lang="fr-CA" dirty="0">
                <a:ea typeface="Calibri"/>
              </a:rPr>
              <a:t> </a:t>
            </a:r>
            <a:r>
              <a:rPr lang="fr-FR" baseline="0" dirty="0" smtClean="0"/>
              <a:t>: on apprend ses codes, les façons de manger </a:t>
            </a:r>
            <a:r>
              <a:rPr lang="fr-FR" b="1" baseline="0" dirty="0" smtClean="0"/>
              <a:t>(fourchette, baguette, avec les doigts?</a:t>
            </a:r>
            <a:r>
              <a:rPr lang="fr-FR" baseline="0" dirty="0" smtClean="0"/>
              <a:t>), de rire, de s’habiller, de se comporter en public. À regarder ou pas les gens dans les yeux. On accède à une certaine culture qui va par ailleurs varier en fonction aussi de notre milieu social (classes populaires / bourgeoisie</a:t>
            </a:r>
            <a:r>
              <a:rPr lang="fr-CA" dirty="0">
                <a:ea typeface="Calibri"/>
              </a:rPr>
              <a:t> </a:t>
            </a:r>
            <a:r>
              <a:rPr lang="fr-FR" baseline="0" dirty="0" smtClean="0"/>
              <a:t>: comédie et musique populaire (jazz, blues, country) / théâtre et musique classique ).  </a:t>
            </a:r>
          </a:p>
          <a:p>
            <a:pPr defTabSz="464424">
              <a:defRPr/>
            </a:pPr>
            <a:endParaRPr lang="fr-FR" baseline="0" dirty="0" smtClean="0"/>
          </a:p>
          <a:p>
            <a:pPr defTabSz="464424">
              <a:defRPr/>
            </a:pPr>
            <a:r>
              <a:rPr lang="fr-FR" b="1" baseline="0" dirty="0" smtClean="0"/>
              <a:t>On apprend aussi à se comporter en fonction du genre assigné. </a:t>
            </a:r>
          </a:p>
          <a:p>
            <a:pPr defTabSz="464424">
              <a:defRPr/>
            </a:pPr>
            <a:endParaRPr lang="fr-FR" b="1" baseline="0" dirty="0" smtClean="0"/>
          </a:p>
          <a:p>
            <a:pPr defTabSz="464424">
              <a:defRPr/>
            </a:pPr>
            <a:r>
              <a:rPr lang="fr-FR" baseline="0" dirty="0" smtClean="0"/>
              <a:t>Voir aussi «</a:t>
            </a:r>
            <a:r>
              <a:rPr lang="fr-CA" dirty="0">
                <a:ea typeface="Calibri"/>
              </a:rPr>
              <a:t> </a:t>
            </a:r>
            <a:r>
              <a:rPr lang="fr-FR" baseline="0" dirty="0" smtClean="0"/>
              <a:t>Des stéréotypes de genre omniprésents dans l’éducation des enfants</a:t>
            </a:r>
            <a:r>
              <a:rPr lang="fr-CA" dirty="0">
                <a:ea typeface="Calibri"/>
              </a:rPr>
              <a:t> </a:t>
            </a:r>
            <a:r>
              <a:rPr lang="fr-FR" baseline="0" dirty="0" smtClean="0"/>
              <a:t>»</a:t>
            </a:r>
          </a:p>
          <a:p>
            <a:pPr defTabSz="464424">
              <a:defRPr/>
            </a:pPr>
            <a:r>
              <a:rPr lang="fr-FR" baseline="0" dirty="0" smtClean="0"/>
              <a:t>Par Évelyne </a:t>
            </a:r>
            <a:r>
              <a:rPr lang="fr-FR" baseline="0" dirty="0" err="1" smtClean="0"/>
              <a:t>Daréoux</a:t>
            </a:r>
            <a:r>
              <a:rPr lang="fr-FR" baseline="0" dirty="0" smtClean="0"/>
              <a:t> : http://</a:t>
            </a:r>
            <a:r>
              <a:rPr lang="fr-FR" baseline="0" dirty="0" err="1" smtClean="0"/>
              <a:t>www.cairn.info</a:t>
            </a:r>
            <a:r>
              <a:rPr lang="fr-FR" baseline="0" dirty="0" smtClean="0"/>
              <a:t>/revue-empan-2007-1-page-89.htm</a:t>
            </a:r>
          </a:p>
          <a:p>
            <a:endParaRPr lang="fr-FR" baseline="0" dirty="0" smtClean="0"/>
          </a:p>
          <a:p>
            <a:r>
              <a:rPr lang="fr-FR" baseline="0" dirty="0" smtClean="0"/>
              <a:t>Source de l’image</a:t>
            </a:r>
            <a:r>
              <a:rPr lang="fr-CA" dirty="0">
                <a:ea typeface="Calibri"/>
              </a:rPr>
              <a:t> </a:t>
            </a:r>
            <a:r>
              <a:rPr lang="fr-FR" baseline="0" dirty="0" smtClean="0"/>
              <a:t>: Photo © AFP, reproduite dans </a:t>
            </a:r>
            <a:r>
              <a:rPr lang="fr-FR" dirty="0"/>
              <a:t>Margaux DUGUET</a:t>
            </a:r>
            <a:r>
              <a:rPr lang="fr-FR" dirty="0" smtClean="0"/>
              <a:t>, «</a:t>
            </a:r>
            <a:r>
              <a:rPr lang="fr-CA" dirty="0">
                <a:ea typeface="Calibri"/>
              </a:rPr>
              <a:t> </a:t>
            </a:r>
            <a:r>
              <a:rPr lang="fr-FR" dirty="0" smtClean="0"/>
              <a:t>Un </a:t>
            </a:r>
            <a:r>
              <a:rPr lang="fr-FR" dirty="0"/>
              <a:t>message contre le sexisme dans les jouets de Noël </a:t>
            </a:r>
            <a:r>
              <a:rPr lang="fr-FR" dirty="0" smtClean="0"/>
              <a:t>?</a:t>
            </a:r>
            <a:r>
              <a:rPr lang="fr-CA" dirty="0">
                <a:ea typeface="Calibri"/>
              </a:rPr>
              <a:t>  </a:t>
            </a:r>
            <a:r>
              <a:rPr lang="fr-FR" dirty="0" smtClean="0"/>
              <a:t>»,</a:t>
            </a:r>
            <a:r>
              <a:rPr lang="fr-FR" i="1" dirty="0" smtClean="0"/>
              <a:t> </a:t>
            </a:r>
            <a:r>
              <a:rPr lang="fr-FR" i="1" dirty="0"/>
              <a:t>Europe 1,</a:t>
            </a:r>
            <a:r>
              <a:rPr lang="fr-FR" dirty="0"/>
              <a:t> 24 décembre </a:t>
            </a:r>
            <a:r>
              <a:rPr lang="fr-FR" dirty="0" smtClean="0"/>
              <a:t>2014</a:t>
            </a:r>
            <a:r>
              <a:rPr lang="fr-CA" dirty="0">
                <a:ea typeface="Calibri"/>
              </a:rPr>
              <a:t> </a:t>
            </a:r>
            <a:r>
              <a:rPr lang="fr-FR" dirty="0" smtClean="0"/>
              <a:t>: </a:t>
            </a:r>
            <a:r>
              <a:rPr lang="fr-FR" dirty="0"/>
              <a:t>http://www.europe1.fr/societe/un-message-contre-le-sexisme-dans-les-jouets-de-noel-2327049</a:t>
            </a:r>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21</a:t>
            </a:fld>
            <a:endParaRPr lang="fr-FR"/>
          </a:p>
        </p:txBody>
      </p:sp>
    </p:spTree>
    <p:extLst>
      <p:ext uri="{BB962C8B-B14F-4D97-AF65-F5344CB8AC3E}">
        <p14:creationId xmlns:p14="http://schemas.microsoft.com/office/powerpoint/2010/main" val="3452642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CA" dirty="0"/>
              <a:t>L’analyse de la construction sociale du genre permet donc de dépasser l’éternel </a:t>
            </a:r>
            <a:r>
              <a:rPr lang="fr-CA" dirty="0" smtClean="0"/>
              <a:t>débat</a:t>
            </a:r>
            <a:r>
              <a:rPr lang="fr-CA" dirty="0">
                <a:ea typeface="Calibri"/>
              </a:rPr>
              <a:t> </a:t>
            </a:r>
            <a:r>
              <a:rPr lang="fr-CA" dirty="0" smtClean="0"/>
              <a:t>: </a:t>
            </a:r>
            <a:r>
              <a:rPr lang="fr-CA" dirty="0"/>
              <a:t>nature / culture  ou inné / acquis </a:t>
            </a:r>
            <a:r>
              <a:rPr lang="fr-CA" dirty="0" err="1"/>
              <a:t>pcq</a:t>
            </a:r>
            <a:r>
              <a:rPr lang="fr-CA" dirty="0"/>
              <a:t> il permet d’analyser </a:t>
            </a:r>
            <a:r>
              <a:rPr lang="fr-FR" dirty="0"/>
              <a:t>comment la socialisation construit l’identité de genre. </a:t>
            </a:r>
          </a:p>
          <a:p>
            <a:pPr defTabSz="464424">
              <a:defRPr/>
            </a:pPr>
            <a:endParaRPr lang="fr-FR" dirty="0"/>
          </a:p>
          <a:p>
            <a:pPr defTabSz="464424">
              <a:defRPr/>
            </a:pPr>
            <a:r>
              <a:rPr lang="fr-FR" dirty="0"/>
              <a:t>C’est donc un </a:t>
            </a:r>
            <a:r>
              <a:rPr lang="fr-FR" b="1" dirty="0"/>
              <a:t>processus spécifique à chaque société</a:t>
            </a:r>
            <a:r>
              <a:rPr lang="fr-FR" dirty="0"/>
              <a:t> même s’il y a certains universaux, des choses que l’on retrouve dans toutes les sociétés, comme le tabou de l’inceste…</a:t>
            </a:r>
          </a:p>
          <a:p>
            <a:pPr defTabSz="464424">
              <a:defRPr/>
            </a:pPr>
            <a:endParaRPr lang="fr-FR" dirty="0"/>
          </a:p>
          <a:p>
            <a:r>
              <a:rPr lang="fr-FR" dirty="0"/>
              <a:t>Bernard LAHIRE, </a:t>
            </a:r>
            <a:r>
              <a:rPr lang="fr-FR" dirty="0" smtClean="0"/>
              <a:t>«</a:t>
            </a:r>
            <a:r>
              <a:rPr lang="fr-CA" dirty="0">
                <a:ea typeface="Calibri"/>
              </a:rPr>
              <a:t> </a:t>
            </a:r>
            <a:r>
              <a:rPr lang="fr-FR" dirty="0" smtClean="0"/>
              <a:t>SOCIALISATION</a:t>
            </a:r>
            <a:r>
              <a:rPr lang="fr-FR" b="1" dirty="0"/>
              <a:t>, </a:t>
            </a:r>
            <a:r>
              <a:rPr lang="fr-FR" i="1" dirty="0" smtClean="0"/>
              <a:t>sociologie</a:t>
            </a:r>
            <a:r>
              <a:rPr lang="fr-CA" dirty="0">
                <a:ea typeface="Calibri"/>
              </a:rPr>
              <a:t> </a:t>
            </a:r>
            <a:r>
              <a:rPr lang="fr-FR" dirty="0" smtClean="0"/>
              <a:t>», </a:t>
            </a:r>
            <a:r>
              <a:rPr lang="fr-FR" i="1" dirty="0" err="1"/>
              <a:t>Encyclopædia</a:t>
            </a:r>
            <a:r>
              <a:rPr lang="fr-FR" i="1" dirty="0"/>
              <a:t> </a:t>
            </a:r>
            <a:r>
              <a:rPr lang="fr-FR" i="1" dirty="0" err="1"/>
              <a:t>Universalis</a:t>
            </a:r>
            <a:r>
              <a:rPr lang="fr-FR" dirty="0"/>
              <a:t> [en ligne], consulté le 19 janvier 2016. </a:t>
            </a:r>
            <a:r>
              <a:rPr lang="fr-FR" dirty="0" smtClean="0"/>
              <a:t>URL</a:t>
            </a:r>
            <a:r>
              <a:rPr lang="fr-CA" dirty="0">
                <a:ea typeface="Calibri"/>
              </a:rPr>
              <a:t> </a:t>
            </a:r>
            <a:r>
              <a:rPr lang="fr-FR" dirty="0" smtClean="0"/>
              <a:t>: </a:t>
            </a:r>
            <a:r>
              <a:rPr lang="fr-FR" dirty="0"/>
              <a:t>http://www.universalis.fr/encyclopedie/socialisation-sociologie</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22</a:t>
            </a:fld>
            <a:endParaRPr lang="fr-FR"/>
          </a:p>
        </p:txBody>
      </p:sp>
    </p:spTree>
    <p:extLst>
      <p:ext uri="{BB962C8B-B14F-4D97-AF65-F5344CB8AC3E}">
        <p14:creationId xmlns:p14="http://schemas.microsoft.com/office/powerpoint/2010/main" val="1228959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FR" sz="1000" dirty="0"/>
              <a:t>Exemple: Population immigrante en provenance de sociétés où la division sexuelle des rôles est très forte =&gt; tendance à reproduire cette division et à choisir, pour eux ou leurs enfants, des métiers fortement « </a:t>
            </a:r>
            <a:r>
              <a:rPr lang="fr-FR" sz="1000" dirty="0" err="1"/>
              <a:t>genrés</a:t>
            </a:r>
            <a:r>
              <a:rPr lang="fr-FR" sz="1000" dirty="0"/>
              <a:t> ». Donc: à choisir des domaines qui reflètent leurs valeurs culturelles, les rapports sociaux de genre de leur pays d’origine (impact de leur propre socialisation). Important d’en être conscients afin d’aider à déconstruire les stéréotypes de genre. </a:t>
            </a:r>
            <a:endParaRPr lang="fr-FR" sz="1000" dirty="0" smtClean="0"/>
          </a:p>
          <a:p>
            <a:pPr defTabSz="464424">
              <a:defRPr/>
            </a:pPr>
            <a:endParaRPr lang="fr-FR" sz="1000" dirty="0"/>
          </a:p>
          <a:p>
            <a:pPr defTabSz="464424">
              <a:defRPr/>
            </a:pPr>
            <a:r>
              <a:rPr lang="fr-FR" sz="1000" b="1" dirty="0"/>
              <a:t>Info Joëlle Mathieu:</a:t>
            </a:r>
          </a:p>
          <a:p>
            <a:r>
              <a:rPr lang="fr-FR" sz="1000" dirty="0"/>
              <a:t>La population dite immigrée compte pour </a:t>
            </a:r>
            <a:r>
              <a:rPr lang="fr-FR" sz="1000" b="1" dirty="0"/>
              <a:t>13 à 15 % </a:t>
            </a:r>
            <a:r>
              <a:rPr lang="fr-FR" sz="1000" dirty="0"/>
              <a:t>de la population totale du Québec. +/- 52 600 nouveaux arrivants/année (MIDI, 2015).</a:t>
            </a:r>
          </a:p>
          <a:p>
            <a:r>
              <a:rPr lang="fr-FR" sz="1000" dirty="0"/>
              <a:t>Le nombre d’hommes et de femmes se partage à peu près également (H: 50,1% F: 49,9%) qui arrivent principalement dans la catégorie «économique» dans le but d’intégrer le marché du travail.</a:t>
            </a:r>
          </a:p>
          <a:p>
            <a:r>
              <a:rPr lang="fr-FR" sz="1000" dirty="0"/>
              <a:t>Les nouveaux arrivants proviennent en majorité de pays d’Afrique (33,9%) ou d’Asie (27,6%). Plusieurs femmes immigrantes ont donc été socialisées dans des pays en voie de développement où, l’égalité hommes-femmes est à faire et où la construction sociale du genre et la ségrégation professionnelle sont encore plus marquées que chez nous. </a:t>
            </a:r>
          </a:p>
          <a:p>
            <a:r>
              <a:rPr lang="fr-FR" sz="1000" dirty="0"/>
              <a:t>Plusieurs d’entre elles ont donc des diplômes reflétant cette construction et se cherchent des emplois dans des domaines traditionnellement réservés aux femmes. Par exemple, chez les nouveaux arrivants, plus d’un homme sur cinq (21,2%) a l’intention d’exercer une profession associée aux sciences naturelles et appliquées, une part significativement plus élevée que celle observée chez les femmes (8,8%)… (MIDI, </a:t>
            </a:r>
            <a:r>
              <a:rPr lang="fr-FR" sz="1000"/>
              <a:t>2015</a:t>
            </a:r>
            <a:r>
              <a:rPr lang="fr-FR" sz="1000" smtClean="0"/>
              <a:t>).</a:t>
            </a:r>
          </a:p>
          <a:p>
            <a:endParaRPr lang="fr-FR" sz="1000" dirty="0"/>
          </a:p>
          <a:p>
            <a:r>
              <a:rPr lang="fr-FR" sz="1000" dirty="0"/>
              <a:t>Les immigrants encouragent souvent leurs enfants à s’orienter vers des domaines qui reflètent leurs valeurs culturelles, les rapports sociaux de genre de leur pays d’origine et/ou un certain prestige.</a:t>
            </a:r>
          </a:p>
          <a:p>
            <a:endParaRPr lang="fr-FR" dirty="0" smtClean="0"/>
          </a:p>
          <a:p>
            <a:r>
              <a:rPr lang="fr-FR" dirty="0" smtClean="0"/>
              <a:t>Source de l’image</a:t>
            </a:r>
            <a:r>
              <a:rPr lang="fr-CA" dirty="0">
                <a:ea typeface="Calibri"/>
              </a:rPr>
              <a:t> </a:t>
            </a:r>
            <a:r>
              <a:rPr lang="fr-FR" dirty="0" smtClean="0"/>
              <a:t>: </a:t>
            </a:r>
            <a:r>
              <a:rPr lang="fr-FR" dirty="0"/>
              <a:t>People </a:t>
            </a:r>
            <a:r>
              <a:rPr lang="fr-FR" dirty="0" err="1"/>
              <a:t>with</a:t>
            </a:r>
            <a:r>
              <a:rPr lang="fr-FR" dirty="0"/>
              <a:t> </a:t>
            </a:r>
            <a:r>
              <a:rPr lang="fr-FR" dirty="0" err="1"/>
              <a:t>Jigsaw</a:t>
            </a:r>
            <a:r>
              <a:rPr lang="fr-FR" dirty="0"/>
              <a:t> Puzzle </a:t>
            </a:r>
            <a:r>
              <a:rPr lang="fr-FR" dirty="0" err="1"/>
              <a:t>Forming</a:t>
            </a:r>
            <a:r>
              <a:rPr lang="fr-FR" dirty="0"/>
              <a:t> Globe in Photo, ID 43921449 © </a:t>
            </a:r>
            <a:r>
              <a:rPr lang="fr-FR" dirty="0">
                <a:hlinkClick r:id="rId3"/>
              </a:rPr>
              <a:t>Rawpixelimages | Dreamstime.com</a:t>
            </a:r>
            <a:r>
              <a:rPr lang="fr-FR" dirty="0"/>
              <a:t>, http://</a:t>
            </a:r>
            <a:r>
              <a:rPr lang="fr-FR" dirty="0" smtClean="0"/>
              <a:t>www.dreamstime.com/stock-photo-people-jigsaw-puzzle-forming-globe-photo-image43921449</a:t>
            </a:r>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23</a:t>
            </a:fld>
            <a:endParaRPr lang="fr-FR"/>
          </a:p>
        </p:txBody>
      </p:sp>
    </p:spTree>
    <p:extLst>
      <p:ext uri="{BB962C8B-B14F-4D97-AF65-F5344CB8AC3E}">
        <p14:creationId xmlns:p14="http://schemas.microsoft.com/office/powerpoint/2010/main" val="1428280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FR" dirty="0" smtClean="0"/>
              <a:t>Socialisation s’amorce dès la conception.</a:t>
            </a:r>
          </a:p>
          <a:p>
            <a:pPr defTabSz="464424">
              <a:defRPr/>
            </a:pPr>
            <a:r>
              <a:rPr lang="fr-FR" baseline="0" dirty="0" smtClean="0"/>
              <a:t>Les enfants font donc très rapidement l’acquisition de stéréotypes sexuels.</a:t>
            </a:r>
            <a:endParaRPr lang="fr-FR" dirty="0" smtClean="0"/>
          </a:p>
          <a:p>
            <a:pPr defTabSz="464424">
              <a:defRPr/>
            </a:pPr>
            <a:endParaRPr lang="fr-FR" dirty="0" smtClean="0"/>
          </a:p>
          <a:p>
            <a:pPr defTabSz="464424">
              <a:defRPr/>
            </a:pPr>
            <a:r>
              <a:rPr lang="fr-FR" dirty="0" smtClean="0"/>
              <a:t>Source de l’image</a:t>
            </a:r>
            <a:r>
              <a:rPr lang="fr-CA" dirty="0">
                <a:ea typeface="Calibri"/>
              </a:rPr>
              <a:t> </a:t>
            </a:r>
            <a:r>
              <a:rPr lang="fr-FR" dirty="0" smtClean="0"/>
              <a:t>:</a:t>
            </a:r>
            <a:r>
              <a:rPr lang="fr-FR" baseline="0" dirty="0" smtClean="0"/>
              <a:t> </a:t>
            </a:r>
            <a:r>
              <a:rPr lang="fr-FR" dirty="0" smtClean="0"/>
              <a:t>Source</a:t>
            </a:r>
            <a:r>
              <a:rPr lang="fr-CA" dirty="0">
                <a:ea typeface="Calibri"/>
              </a:rPr>
              <a:t> </a:t>
            </a:r>
            <a:r>
              <a:rPr lang="fr-FR" dirty="0" smtClean="0"/>
              <a:t>: FANSOLO, «</a:t>
            </a:r>
            <a:r>
              <a:rPr lang="fr-CA" dirty="0">
                <a:ea typeface="Calibri"/>
              </a:rPr>
              <a:t> </a:t>
            </a:r>
            <a:r>
              <a:rPr lang="fr-FR" dirty="0" smtClean="0"/>
              <a:t>Catalogue </a:t>
            </a:r>
            <a:r>
              <a:rPr lang="fr-FR" dirty="0"/>
              <a:t>jouets </a:t>
            </a:r>
            <a:r>
              <a:rPr lang="fr-FR" dirty="0" smtClean="0"/>
              <a:t>2014</a:t>
            </a:r>
            <a:r>
              <a:rPr lang="fr-CA" dirty="0">
                <a:ea typeface="Calibri"/>
              </a:rPr>
              <a:t> </a:t>
            </a:r>
            <a:r>
              <a:rPr lang="fr-FR" dirty="0" smtClean="0"/>
              <a:t>: </a:t>
            </a:r>
            <a:r>
              <a:rPr lang="fr-FR" dirty="0"/>
              <a:t>Super U renonce à l’anti-sexisme</a:t>
            </a:r>
            <a:r>
              <a:rPr lang="fr-FR" dirty="0" smtClean="0"/>
              <a:t>…</a:t>
            </a:r>
            <a:r>
              <a:rPr lang="fr-CA" dirty="0">
                <a:ea typeface="Calibri"/>
              </a:rPr>
              <a:t> </a:t>
            </a:r>
            <a:r>
              <a:rPr lang="fr-FR" dirty="0" smtClean="0"/>
              <a:t>», </a:t>
            </a:r>
            <a:r>
              <a:rPr lang="fr-FR" i="1" dirty="0"/>
              <a:t>Toyzmag.com, </a:t>
            </a:r>
            <a:r>
              <a:rPr lang="fr-FR" dirty="0"/>
              <a:t>30 octobre </a:t>
            </a:r>
            <a:r>
              <a:rPr lang="fr-FR" dirty="0" smtClean="0"/>
              <a:t>2014</a:t>
            </a:r>
            <a:r>
              <a:rPr lang="fr-CA" dirty="0">
                <a:ea typeface="Calibri"/>
              </a:rPr>
              <a:t> </a:t>
            </a:r>
            <a:r>
              <a:rPr lang="fr-FR" dirty="0" smtClean="0"/>
              <a:t>: http</a:t>
            </a:r>
            <a:r>
              <a:rPr lang="fr-FR" dirty="0"/>
              <a:t>://www.toyzmag.com/2014/10/catalogue-jouets-2014-super-u-renonce-a-lanti-sexisme</a:t>
            </a:r>
            <a:r>
              <a:rPr lang="fr-FR" dirty="0" smtClean="0"/>
              <a:t>/</a:t>
            </a:r>
            <a:endParaRPr lang="fr-FR" b="0" i="0" dirty="0" smtClean="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24</a:t>
            </a:fld>
            <a:endParaRPr lang="fr-FR"/>
          </a:p>
        </p:txBody>
      </p:sp>
    </p:spTree>
    <p:extLst>
      <p:ext uri="{BB962C8B-B14F-4D97-AF65-F5344CB8AC3E}">
        <p14:creationId xmlns:p14="http://schemas.microsoft.com/office/powerpoint/2010/main" val="4038022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a:t>
            </a:r>
            <a:r>
              <a:rPr lang="fr-FR" baseline="0" dirty="0" smtClean="0"/>
              <a:t>s enfants développent donc des représentations de ce qu’est un garçon ou une fille; de ce que fait un garçon ou une fille</a:t>
            </a:r>
            <a:r>
              <a:rPr lang="fr-CA" dirty="0">
                <a:ea typeface="Calibri"/>
              </a:rPr>
              <a:t> </a:t>
            </a:r>
            <a:r>
              <a:rPr lang="fr-FR" baseline="0" dirty="0" smtClean="0"/>
              <a:t>: comment on se comporte à la garderie, à l’école, dans la cour d’école, etc. </a:t>
            </a:r>
            <a:endParaRPr lang="fr-FR" dirty="0" smtClean="0"/>
          </a:p>
          <a:p>
            <a:endParaRPr lang="fr-FR" dirty="0" smtClean="0"/>
          </a:p>
          <a:p>
            <a:r>
              <a:rPr lang="fr-FR" dirty="0" smtClean="0"/>
              <a:t>Claire Denis et coll. </a:t>
            </a:r>
            <a:r>
              <a:rPr lang="fr-FR" i="1" dirty="0" smtClean="0"/>
              <a:t>Individu et société </a:t>
            </a:r>
            <a:r>
              <a:rPr lang="fr-FR" dirty="0" smtClean="0"/>
              <a:t>(3</a:t>
            </a:r>
            <a:r>
              <a:rPr lang="fr-FR" baseline="30000" dirty="0" smtClean="0"/>
              <a:t>e</a:t>
            </a:r>
            <a:r>
              <a:rPr lang="fr-FR" dirty="0" smtClean="0"/>
              <a:t> édition)</a:t>
            </a:r>
          </a:p>
          <a:p>
            <a:pPr defTabSz="464424">
              <a:defRPr/>
            </a:pPr>
            <a:endParaRPr lang="fr-FR" dirty="0" smtClean="0"/>
          </a:p>
          <a:p>
            <a:pPr defTabSz="464424">
              <a:defRPr/>
            </a:pPr>
            <a:r>
              <a:rPr lang="fr-FR" dirty="0" smtClean="0"/>
              <a:t>Source de l’image</a:t>
            </a:r>
            <a:r>
              <a:rPr lang="fr-CA" dirty="0">
                <a:ea typeface="Calibri"/>
              </a:rPr>
              <a:t> </a:t>
            </a:r>
            <a:r>
              <a:rPr lang="fr-FR" dirty="0" smtClean="0"/>
              <a:t>: Annie DESROCHERS,</a:t>
            </a:r>
            <a:r>
              <a:rPr lang="fr-FR" baseline="0" dirty="0" smtClean="0"/>
              <a:t> </a:t>
            </a:r>
            <a:r>
              <a:rPr lang="fr-FR" i="1" baseline="0" dirty="0" smtClean="0"/>
              <a:t>Les jouets sexistes du 21</a:t>
            </a:r>
            <a:r>
              <a:rPr lang="fr-FR" i="1" baseline="30000" dirty="0" smtClean="0"/>
              <a:t>e</a:t>
            </a:r>
            <a:r>
              <a:rPr lang="fr-FR" i="1" baseline="0" dirty="0" smtClean="0"/>
              <a:t> siècle</a:t>
            </a:r>
            <a:r>
              <a:rPr lang="fr-CA" dirty="0">
                <a:ea typeface="Calibri"/>
              </a:rPr>
              <a:t> </a:t>
            </a:r>
            <a:r>
              <a:rPr lang="fr-FR" baseline="0" dirty="0" smtClean="0"/>
              <a:t>:  http://jouetsexiste.tumblr.com</a:t>
            </a:r>
            <a:endParaRPr lang="fr-FR" dirty="0" smtClean="0"/>
          </a:p>
          <a:p>
            <a:r>
              <a:rPr lang="fr-FR" dirty="0" smtClean="0"/>
              <a:t>NB</a:t>
            </a:r>
            <a:r>
              <a:rPr lang="fr-CA" dirty="0">
                <a:ea typeface="Calibri"/>
              </a:rPr>
              <a:t> </a:t>
            </a:r>
            <a:r>
              <a:rPr lang="fr-FR" dirty="0" smtClean="0"/>
              <a:t>: ces livres sont des livres</a:t>
            </a:r>
            <a:r>
              <a:rPr lang="fr-FR" baseline="0" dirty="0" smtClean="0"/>
              <a:t> de bain utilisés pour les tout-petits</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25</a:t>
            </a:fld>
            <a:endParaRPr lang="fr-FR"/>
          </a:p>
        </p:txBody>
      </p:sp>
    </p:spTree>
    <p:extLst>
      <p:ext uri="{BB962C8B-B14F-4D97-AF65-F5344CB8AC3E}">
        <p14:creationId xmlns:p14="http://schemas.microsoft.com/office/powerpoint/2010/main" val="3834466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Ils intègrent des rôles sexuels et se conforment ainsi à ce que la société attend d’eux, aux valeurs de leur société en adoptant des stéréotypes de genre.</a:t>
            </a:r>
          </a:p>
          <a:p>
            <a:endParaRPr lang="fr-FR" dirty="0" smtClean="0"/>
          </a:p>
          <a:p>
            <a:r>
              <a:rPr lang="fr-FR" dirty="0" smtClean="0"/>
              <a:t>Claire Denis et coll. </a:t>
            </a:r>
            <a:r>
              <a:rPr lang="fr-FR" i="1" dirty="0" smtClean="0"/>
              <a:t>Individu et société </a:t>
            </a:r>
            <a:r>
              <a:rPr lang="fr-FR" dirty="0" smtClean="0"/>
              <a:t>(3</a:t>
            </a:r>
            <a:r>
              <a:rPr lang="fr-FR" baseline="30000" dirty="0" smtClean="0"/>
              <a:t>e</a:t>
            </a:r>
            <a:r>
              <a:rPr lang="fr-FR" dirty="0" smtClean="0"/>
              <a:t> édition)</a:t>
            </a:r>
          </a:p>
          <a:p>
            <a:pPr defTabSz="464424">
              <a:defRPr/>
            </a:pPr>
            <a:endParaRPr lang="fr-FR" dirty="0" smtClean="0"/>
          </a:p>
          <a:p>
            <a:pPr defTabSz="464424">
              <a:defRPr/>
            </a:pPr>
            <a:r>
              <a:rPr lang="fr-FR" dirty="0" smtClean="0"/>
              <a:t>Source de l’image</a:t>
            </a:r>
            <a:r>
              <a:rPr lang="fr-CA" dirty="0">
                <a:ea typeface="Calibri"/>
              </a:rPr>
              <a:t> </a:t>
            </a:r>
            <a:r>
              <a:rPr lang="fr-FR" dirty="0" smtClean="0"/>
              <a:t>: «</a:t>
            </a:r>
            <a:r>
              <a:rPr lang="fr-CA" dirty="0">
                <a:ea typeface="Calibri"/>
              </a:rPr>
              <a:t> </a:t>
            </a:r>
            <a:r>
              <a:rPr lang="fr-FR" dirty="0" smtClean="0"/>
              <a:t>Pas </a:t>
            </a:r>
            <a:r>
              <a:rPr lang="fr-FR" dirty="0"/>
              <a:t>de cadeau pour le </a:t>
            </a:r>
            <a:r>
              <a:rPr lang="fr-FR" dirty="0" smtClean="0"/>
              <a:t>sexisme! Campagne </a:t>
            </a:r>
            <a:r>
              <a:rPr lang="fr-FR" dirty="0"/>
              <a:t>contre les jouets </a:t>
            </a:r>
            <a:r>
              <a:rPr lang="fr-FR" dirty="0" smtClean="0"/>
              <a:t>sexistes</a:t>
            </a:r>
            <a:r>
              <a:rPr lang="fr-CA" dirty="0">
                <a:ea typeface="Calibri"/>
              </a:rPr>
              <a:t> </a:t>
            </a:r>
            <a:r>
              <a:rPr lang="fr-FR" dirty="0" smtClean="0"/>
              <a:t>», </a:t>
            </a:r>
            <a:r>
              <a:rPr lang="fr-FR" b="1" i="1" dirty="0">
                <a:hlinkClick r:id="rId3"/>
              </a:rPr>
              <a:t>romy.tetue.net</a:t>
            </a:r>
            <a:r>
              <a:rPr lang="fr-FR" b="1" dirty="0"/>
              <a:t>, </a:t>
            </a:r>
            <a:r>
              <a:rPr lang="fr-FR" dirty="0" smtClean="0"/>
              <a:t>http://romy.tetue.net/pas-de-cadeau-pour-le-sexisme?lang=fr</a:t>
            </a:r>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26</a:t>
            </a:fld>
            <a:endParaRPr lang="fr-FR"/>
          </a:p>
        </p:txBody>
      </p:sp>
    </p:spTree>
    <p:extLst>
      <p:ext uri="{BB962C8B-B14F-4D97-AF65-F5344CB8AC3E}">
        <p14:creationId xmlns:p14="http://schemas.microsoft.com/office/powerpoint/2010/main" val="3834466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FR" baseline="0" dirty="0" smtClean="0"/>
              <a:t>Cette socialisation passe par différents canaux (les agents de socialisation)</a:t>
            </a:r>
            <a:r>
              <a:rPr lang="fr-CA" dirty="0">
                <a:ea typeface="Calibri"/>
              </a:rPr>
              <a:t>  </a:t>
            </a:r>
            <a:r>
              <a:rPr lang="fr-FR" baseline="0" dirty="0" smtClean="0"/>
              <a:t>: famille, garderie, école, etc.</a:t>
            </a:r>
          </a:p>
          <a:p>
            <a:pPr defTabSz="464424">
              <a:defRPr/>
            </a:pPr>
            <a:endParaRPr lang="fr-FR" baseline="0" dirty="0" smtClean="0"/>
          </a:p>
          <a:p>
            <a:pPr defTabSz="464424">
              <a:defRPr/>
            </a:pPr>
            <a:r>
              <a:rPr lang="fr-FR" baseline="0" dirty="0" smtClean="0"/>
              <a:t>Famille</a:t>
            </a:r>
            <a:r>
              <a:rPr lang="fr-CA" dirty="0">
                <a:ea typeface="Calibri"/>
              </a:rPr>
              <a:t> </a:t>
            </a:r>
            <a:r>
              <a:rPr lang="fr-FR" baseline="0" dirty="0" smtClean="0"/>
              <a:t>: comportements (aider papa ou maman dans des activités </a:t>
            </a:r>
            <a:r>
              <a:rPr lang="fr-FR" baseline="0" dirty="0" err="1" smtClean="0"/>
              <a:t>genrées</a:t>
            </a:r>
            <a:r>
              <a:rPr lang="fr-FR" baseline="0" dirty="0" smtClean="0"/>
              <a:t>), jouets, etc.</a:t>
            </a:r>
          </a:p>
          <a:p>
            <a:pPr defTabSz="464424">
              <a:defRPr/>
            </a:pPr>
            <a:endParaRPr lang="fr-FR" baseline="0" dirty="0" smtClean="0"/>
          </a:p>
          <a:p>
            <a:pPr defTabSz="464424">
              <a:defRPr/>
            </a:pPr>
            <a:r>
              <a:rPr lang="fr-FR" baseline="0" dirty="0" smtClean="0"/>
              <a:t>École</a:t>
            </a:r>
            <a:r>
              <a:rPr lang="fr-CA" dirty="0">
                <a:ea typeface="Calibri"/>
              </a:rPr>
              <a:t> </a:t>
            </a:r>
            <a:r>
              <a:rPr lang="fr-FR" baseline="0" dirty="0" smtClean="0"/>
              <a:t>: comportements attendus</a:t>
            </a:r>
            <a:r>
              <a:rPr lang="fr-CA" dirty="0">
                <a:ea typeface="Calibri"/>
              </a:rPr>
              <a:t> </a:t>
            </a:r>
            <a:r>
              <a:rPr lang="fr-FR" baseline="0" dirty="0" smtClean="0"/>
              <a:t>: on accepte que les gars soient plus turbulents / filles doivent être sages; les exemples que l’on donne qui peuvent reposer sur des stéréotypes; les manuels utilisés, etc. </a:t>
            </a:r>
          </a:p>
          <a:p>
            <a:pPr defTabSz="464424">
              <a:defRPr/>
            </a:pPr>
            <a:endParaRPr lang="fr-FR" baseline="0" dirty="0" smtClean="0"/>
          </a:p>
          <a:p>
            <a:pPr defTabSz="464424">
              <a:defRPr/>
            </a:pPr>
            <a:r>
              <a:rPr lang="fr-FR" baseline="0" dirty="0" smtClean="0"/>
              <a:t>Et tout cela nous semble bien naturel, inné, immuable alors que tout ce que l’on offre aux enfants, c’est la conformité de genre.</a:t>
            </a:r>
          </a:p>
          <a:p>
            <a:pPr defTabSz="464424">
              <a:defRPr/>
            </a:pPr>
            <a:endParaRPr lang="fr-FR" baseline="0" dirty="0" smtClean="0"/>
          </a:p>
          <a:p>
            <a:pPr defTabSz="464424">
              <a:defRPr/>
            </a:pPr>
            <a:r>
              <a:rPr lang="fr-FR" baseline="0" dirty="0" smtClean="0"/>
              <a:t>On peut d’ailleurs constater que cela n’a pas beaucoup évolué depuis 50 ans!</a:t>
            </a:r>
          </a:p>
          <a:p>
            <a:pPr defTabSz="464424">
              <a:defRPr/>
            </a:pPr>
            <a:endParaRPr lang="fr-FR" baseline="0" dirty="0" smtClean="0"/>
          </a:p>
          <a:p>
            <a:pPr defTabSz="464424">
              <a:defRPr/>
            </a:pPr>
            <a:r>
              <a:rPr lang="fr-FR" baseline="0" dirty="0" smtClean="0"/>
              <a:t>Sources des images</a:t>
            </a:r>
            <a:r>
              <a:rPr lang="fr-CA" dirty="0">
                <a:ea typeface="Calibri"/>
              </a:rPr>
              <a:t> </a:t>
            </a:r>
            <a:r>
              <a:rPr lang="fr-FR" baseline="0" dirty="0" smtClean="0"/>
              <a:t>:</a:t>
            </a:r>
          </a:p>
          <a:p>
            <a:pPr defTabSz="464424">
              <a:defRPr/>
            </a:pPr>
            <a:r>
              <a:rPr lang="fr-FR" baseline="0" dirty="0" err="1" smtClean="0"/>
              <a:t>Playmobil</a:t>
            </a:r>
            <a:r>
              <a:rPr lang="fr-CA" dirty="0">
                <a:ea typeface="Calibri"/>
              </a:rPr>
              <a:t> </a:t>
            </a:r>
            <a:r>
              <a:rPr lang="fr-FR" baseline="0" dirty="0" smtClean="0"/>
              <a:t>: Fille qui repasse</a:t>
            </a:r>
            <a:r>
              <a:rPr lang="fr-CA" dirty="0">
                <a:ea typeface="Calibri"/>
              </a:rPr>
              <a:t> </a:t>
            </a:r>
            <a:r>
              <a:rPr lang="fr-FR" baseline="0" dirty="0" smtClean="0"/>
              <a:t>: «</a:t>
            </a:r>
            <a:r>
              <a:rPr lang="fr-CA" dirty="0">
                <a:ea typeface="Calibri"/>
              </a:rPr>
              <a:t> </a:t>
            </a:r>
            <a:r>
              <a:rPr lang="fr-FR" dirty="0" smtClean="0"/>
              <a:t>Jouets </a:t>
            </a:r>
            <a:r>
              <a:rPr lang="fr-FR" dirty="0"/>
              <a:t>et représentation des sexes (y’a pas que le droit</a:t>
            </a:r>
            <a:r>
              <a:rPr lang="fr-FR" dirty="0" smtClean="0"/>
              <a:t>!)</a:t>
            </a:r>
            <a:r>
              <a:rPr lang="fr-CA" dirty="0">
                <a:ea typeface="Calibri"/>
              </a:rPr>
              <a:t>  </a:t>
            </a:r>
            <a:r>
              <a:rPr lang="fr-FR" dirty="0" smtClean="0"/>
              <a:t>», </a:t>
            </a:r>
            <a:r>
              <a:rPr lang="fr-FR" i="1" dirty="0"/>
              <a:t>libertees.blog.lemonde.fr, </a:t>
            </a:r>
            <a:r>
              <a:rPr lang="fr-FR" dirty="0"/>
              <a:t>1</a:t>
            </a:r>
            <a:r>
              <a:rPr lang="fr-FR" baseline="30000" dirty="0"/>
              <a:t>er</a:t>
            </a:r>
            <a:r>
              <a:rPr lang="fr-FR" dirty="0"/>
              <a:t> décembre </a:t>
            </a:r>
            <a:r>
              <a:rPr lang="fr-FR" dirty="0" smtClean="0"/>
              <a:t>2011</a:t>
            </a:r>
            <a:r>
              <a:rPr lang="fr-CA" dirty="0">
                <a:ea typeface="Calibri"/>
              </a:rPr>
              <a:t> </a:t>
            </a:r>
            <a:r>
              <a:rPr lang="fr-FR" dirty="0" smtClean="0"/>
              <a:t>: </a:t>
            </a:r>
            <a:r>
              <a:rPr lang="fr-FR" dirty="0"/>
              <a:t>http://libertees.blog.lemonde.fr/category/y-a-pas-que-le-droit/</a:t>
            </a:r>
          </a:p>
          <a:p>
            <a:r>
              <a:rPr lang="fr-FR" baseline="0" dirty="0" smtClean="0"/>
              <a:t>Livre scolaire chapitres 2 et 5</a:t>
            </a:r>
            <a:r>
              <a:rPr lang="fr-CA" dirty="0">
                <a:ea typeface="Calibri"/>
              </a:rPr>
              <a:t> </a:t>
            </a:r>
            <a:r>
              <a:rPr lang="fr-FR" baseline="0" dirty="0" smtClean="0"/>
              <a:t>: Révolution permanente.com</a:t>
            </a:r>
          </a:p>
          <a:p>
            <a:r>
              <a:rPr lang="fr-FR" baseline="0" dirty="0" err="1" smtClean="0"/>
              <a:t>Momy</a:t>
            </a:r>
            <a:r>
              <a:rPr lang="fr-FR" baseline="0" dirty="0" smtClean="0"/>
              <a:t>/</a:t>
            </a:r>
            <a:r>
              <a:rPr lang="fr-FR" baseline="0" dirty="0" err="1" smtClean="0"/>
              <a:t>Dady</a:t>
            </a:r>
            <a:r>
              <a:rPr lang="fr-CA" dirty="0">
                <a:ea typeface="Calibri"/>
              </a:rPr>
              <a:t> </a:t>
            </a:r>
            <a:r>
              <a:rPr lang="fr-FR" baseline="0" dirty="0" smtClean="0"/>
              <a:t>: </a:t>
            </a:r>
            <a:r>
              <a:rPr lang="fr-FR" dirty="0"/>
              <a:t>Caroline </a:t>
            </a:r>
            <a:r>
              <a:rPr lang="fr-FR" dirty="0" err="1"/>
              <a:t>Claeys</a:t>
            </a:r>
            <a:r>
              <a:rPr lang="fr-FR" dirty="0"/>
              <a:t>, </a:t>
            </a:r>
            <a:r>
              <a:rPr lang="fr-FR" baseline="0" dirty="0" smtClean="0"/>
              <a:t>«</a:t>
            </a:r>
            <a:r>
              <a:rPr lang="fr-CA" dirty="0">
                <a:ea typeface="Calibri"/>
              </a:rPr>
              <a:t> </a:t>
            </a:r>
            <a:r>
              <a:rPr lang="fr-FR" dirty="0" smtClean="0"/>
              <a:t>Un </a:t>
            </a:r>
            <a:r>
              <a:rPr lang="fr-FR" dirty="0"/>
              <a:t>nouveau rapport pour alimenter le débat sur les stéréotypes </a:t>
            </a:r>
            <a:r>
              <a:rPr lang="fr-FR" dirty="0" smtClean="0"/>
              <a:t>sexués</a:t>
            </a:r>
            <a:r>
              <a:rPr lang="fr-CA" dirty="0">
                <a:ea typeface="Calibri"/>
              </a:rPr>
              <a:t> </a:t>
            </a:r>
            <a:r>
              <a:rPr lang="fr-FR" dirty="0" smtClean="0"/>
              <a:t>», </a:t>
            </a:r>
            <a:r>
              <a:rPr lang="fr-FR" i="1" dirty="0" err="1"/>
              <a:t>EuroMed</a:t>
            </a:r>
            <a:r>
              <a:rPr lang="fr-FR" i="1" dirty="0"/>
              <a:t> égalité hommes-femmes, janvier </a:t>
            </a:r>
            <a:r>
              <a:rPr lang="fr-FR" i="1" dirty="0" smtClean="0"/>
              <a:t>2014</a:t>
            </a:r>
            <a:r>
              <a:rPr lang="fr-CA" dirty="0">
                <a:ea typeface="Calibri"/>
              </a:rPr>
              <a:t> </a:t>
            </a:r>
            <a:r>
              <a:rPr lang="fr-FR" i="1" dirty="0" smtClean="0"/>
              <a:t>: </a:t>
            </a:r>
            <a:r>
              <a:rPr lang="fr-FR" dirty="0"/>
              <a:t>http://www.scoop.it/t/</a:t>
            </a:r>
            <a:r>
              <a:rPr lang="fr-FR" dirty="0" err="1"/>
              <a:t>euromed</a:t>
            </a:r>
            <a:r>
              <a:rPr lang="fr-FR" dirty="0"/>
              <a:t>-</a:t>
            </a:r>
            <a:r>
              <a:rPr lang="fr-FR" dirty="0" err="1"/>
              <a:t>egalite</a:t>
            </a:r>
            <a:r>
              <a:rPr lang="fr-FR" dirty="0"/>
              <a:t>-hommes-femmes/?tag=</a:t>
            </a:r>
            <a:r>
              <a:rPr lang="fr-FR" dirty="0" err="1"/>
              <a:t>stéréotypes+sexués</a:t>
            </a:r>
            <a:endParaRPr lang="fr-FR" i="0"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27</a:t>
            </a:fld>
            <a:endParaRPr lang="fr-FR"/>
          </a:p>
        </p:txBody>
      </p:sp>
    </p:spTree>
    <p:extLst>
      <p:ext uri="{BB962C8B-B14F-4D97-AF65-F5344CB8AC3E}">
        <p14:creationId xmlns:p14="http://schemas.microsoft.com/office/powerpoint/2010/main" val="3181383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FR" dirty="0" smtClean="0"/>
              <a:t>Allez</a:t>
            </a:r>
            <a:r>
              <a:rPr lang="fr-FR" baseline="0" dirty="0" smtClean="0"/>
              <a:t> dans n’importe lequel des magasins pour enfants et vous constaterez cette immense dichotomie dans les jouets. </a:t>
            </a:r>
          </a:p>
          <a:p>
            <a:endParaRPr lang="fr-FR" dirty="0" smtClean="0"/>
          </a:p>
          <a:p>
            <a:r>
              <a:rPr lang="fr-FR" dirty="0" smtClean="0"/>
              <a:t>Remarquez aussi les</a:t>
            </a:r>
            <a:r>
              <a:rPr lang="fr-FR" baseline="0" dirty="0" smtClean="0"/>
              <a:t> couleurs</a:t>
            </a:r>
            <a:r>
              <a:rPr lang="fr-CA" dirty="0">
                <a:ea typeface="Calibri"/>
              </a:rPr>
              <a:t> </a:t>
            </a:r>
            <a:r>
              <a:rPr lang="fr-FR" baseline="0" dirty="0" smtClean="0"/>
              <a:t>: le rose pour les filles et le bleu pour les garçons.</a:t>
            </a:r>
          </a:p>
          <a:p>
            <a:r>
              <a:rPr lang="fr-FR" baseline="0" dirty="0" smtClean="0"/>
              <a:t>Les dernières années semblent avoir amplifié le phénomène. Les vélos ne sont plus bleu, vert, rouge, mais rose et bleu.</a:t>
            </a:r>
          </a:p>
          <a:p>
            <a:r>
              <a:rPr lang="fr-FR" baseline="0" dirty="0" smtClean="0"/>
              <a:t>Le même jean pour bébé aura un petit imprimé avec une auto ou une fleur.</a:t>
            </a:r>
          </a:p>
          <a:p>
            <a:endParaRPr lang="fr-FR" dirty="0" smtClean="0"/>
          </a:p>
          <a:p>
            <a:r>
              <a:rPr lang="fr-FR" dirty="0" smtClean="0"/>
              <a:t>Source de l’image</a:t>
            </a:r>
            <a:r>
              <a:rPr lang="fr-CA" dirty="0">
                <a:ea typeface="Calibri"/>
              </a:rPr>
              <a:t> </a:t>
            </a:r>
            <a:r>
              <a:rPr lang="fr-FR" dirty="0" smtClean="0"/>
              <a:t>: </a:t>
            </a:r>
            <a:r>
              <a:rPr lang="fr-FR" dirty="0"/>
              <a:t>Dans un magasin de jouets de Lille en décembre 2012. PHILIPPE HUGUEN / AFP. Photo illustrant l</a:t>
            </a:r>
            <a:r>
              <a:rPr lang="fr-FR" dirty="0">
                <a:hlinkClick r:id="rId3"/>
              </a:rPr>
              <a:t>’article de </a:t>
            </a:r>
            <a:r>
              <a:rPr lang="fr-FR" b="1" dirty="0">
                <a:solidFill>
                  <a:schemeClr val="bg1"/>
                </a:solidFill>
                <a:hlinkClick r:id="rId3"/>
              </a:rPr>
              <a:t>Cécile Prudhomme</a:t>
            </a:r>
            <a:r>
              <a:rPr lang="fr-FR" b="1" dirty="0">
                <a:hlinkClick r:id="rId3"/>
              </a:rPr>
              <a:t>, </a:t>
            </a:r>
            <a:r>
              <a:rPr lang="fr-FR" dirty="0" smtClean="0"/>
              <a:t>«</a:t>
            </a:r>
            <a:r>
              <a:rPr lang="fr-CA" dirty="0">
                <a:ea typeface="Calibri"/>
              </a:rPr>
              <a:t> </a:t>
            </a:r>
            <a:r>
              <a:rPr lang="fr-FR" dirty="0" smtClean="0"/>
              <a:t>En </a:t>
            </a:r>
            <a:r>
              <a:rPr lang="fr-FR" dirty="0"/>
              <a:t>France, le budget pour Noël est en </a:t>
            </a:r>
            <a:r>
              <a:rPr lang="fr-FR" dirty="0" smtClean="0"/>
              <a:t>hausse</a:t>
            </a:r>
            <a:r>
              <a:rPr lang="fr-CA" dirty="0">
                <a:ea typeface="Calibri"/>
              </a:rPr>
              <a:t> </a:t>
            </a:r>
            <a:r>
              <a:rPr lang="fr-FR" dirty="0" smtClean="0"/>
              <a:t>», </a:t>
            </a:r>
            <a:r>
              <a:rPr lang="fr-FR" i="1" dirty="0"/>
              <a:t>Le Monde, </a:t>
            </a:r>
            <a:r>
              <a:rPr lang="fr-FR" dirty="0"/>
              <a:t>13 novembre </a:t>
            </a:r>
            <a:r>
              <a:rPr lang="fr-FR" dirty="0" smtClean="0"/>
              <a:t>2015</a:t>
            </a:r>
            <a:r>
              <a:rPr lang="fr-CA" dirty="0">
                <a:ea typeface="Calibri"/>
              </a:rPr>
              <a:t> </a:t>
            </a:r>
            <a:r>
              <a:rPr lang="fr-FR" dirty="0" smtClean="0"/>
              <a:t>: </a:t>
            </a:r>
            <a:r>
              <a:rPr lang="fr-FR" dirty="0"/>
              <a:t>http://</a:t>
            </a:r>
            <a:r>
              <a:rPr lang="fr-FR" dirty="0" smtClean="0"/>
              <a:t>www.lemonde.fr/economie/article/2015/11/13/en-france-le-budget-pour-noel-est-en-hausse_4808696_3234.html</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28</a:t>
            </a:fld>
            <a:endParaRPr lang="fr-FR"/>
          </a:p>
        </p:txBody>
      </p:sp>
    </p:spTree>
    <p:extLst>
      <p:ext uri="{BB962C8B-B14F-4D97-AF65-F5344CB8AC3E}">
        <p14:creationId xmlns:p14="http://schemas.microsoft.com/office/powerpoint/2010/main" val="3047718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Et même les </a:t>
            </a:r>
            <a:r>
              <a:rPr lang="fr-FR" i="1" dirty="0" smtClean="0"/>
              <a:t>Lego</a:t>
            </a:r>
            <a:r>
              <a:rPr lang="fr-FR" dirty="0" smtClean="0"/>
              <a:t> se sont mis de la partie. Avant</a:t>
            </a:r>
            <a:r>
              <a:rPr lang="fr-CA" dirty="0">
                <a:ea typeface="Calibri"/>
              </a:rPr>
              <a:t> </a:t>
            </a:r>
            <a:r>
              <a:rPr lang="fr-FR" dirty="0" smtClean="0"/>
              <a:t>: gars et filles jouent avec les mêmes Lego, même s’ils étaient d’abord destinés aux garçons. </a:t>
            </a:r>
          </a:p>
          <a:p>
            <a:endParaRPr lang="fr-FR" dirty="0" smtClean="0"/>
          </a:p>
          <a:p>
            <a:r>
              <a:rPr lang="fr-FR" dirty="0" smtClean="0"/>
              <a:t>Aujourd’hui, c’est comme si les gars seulement pouvaient construire</a:t>
            </a:r>
            <a:r>
              <a:rPr lang="fr-FR" baseline="0" dirty="0" smtClean="0"/>
              <a:t> un </a:t>
            </a:r>
            <a:r>
              <a:rPr lang="fr-FR" dirty="0" smtClean="0"/>
              <a:t>engin</a:t>
            </a:r>
            <a:r>
              <a:rPr lang="fr-FR" baseline="0" dirty="0" smtClean="0"/>
              <a:t> spatial</a:t>
            </a:r>
            <a:r>
              <a:rPr lang="fr-FR" dirty="0" smtClean="0"/>
              <a:t> </a:t>
            </a:r>
            <a:r>
              <a:rPr lang="fr-FR" baseline="0" dirty="0" smtClean="0"/>
              <a:t> et les filles, faire dînette. Pas vraiment de changements en termes de stéréotypes, malgré des années de dénonciations. On comprend que c’est aussi un moyen de faire davantage de vente (articulation patriarcat / capitalisme).</a:t>
            </a:r>
          </a:p>
          <a:p>
            <a:r>
              <a:rPr lang="fr-FR" dirty="0" smtClean="0"/>
              <a:t>Il y a donc</a:t>
            </a:r>
            <a:r>
              <a:rPr lang="fr-FR" baseline="0" dirty="0" smtClean="0"/>
              <a:t> régression….</a:t>
            </a:r>
          </a:p>
          <a:p>
            <a:endParaRPr lang="fr-FR" dirty="0" smtClean="0"/>
          </a:p>
          <a:p>
            <a:r>
              <a:rPr lang="fr-FR" dirty="0" smtClean="0"/>
              <a:t>Sources des images</a:t>
            </a:r>
            <a:r>
              <a:rPr lang="fr-CA" dirty="0">
                <a:ea typeface="Calibri"/>
              </a:rPr>
              <a:t> </a:t>
            </a:r>
            <a:r>
              <a:rPr lang="fr-FR" dirty="0" smtClean="0"/>
              <a:t>: </a:t>
            </a:r>
          </a:p>
          <a:p>
            <a:r>
              <a:rPr lang="fr-FR" dirty="0" smtClean="0"/>
              <a:t>Till The</a:t>
            </a:r>
            <a:r>
              <a:rPr lang="fr-FR" baseline="0" dirty="0" smtClean="0"/>
              <a:t> Cat, </a:t>
            </a:r>
            <a:r>
              <a:rPr lang="fr-FR" dirty="0" smtClean="0"/>
              <a:t>«</a:t>
            </a:r>
            <a:r>
              <a:rPr lang="fr-CA" dirty="0">
                <a:ea typeface="Calibri"/>
              </a:rPr>
              <a:t> </a:t>
            </a:r>
            <a:r>
              <a:rPr lang="fr-FR" dirty="0" smtClean="0"/>
              <a:t>Lego</a:t>
            </a:r>
            <a:r>
              <a:rPr lang="fr-CA" dirty="0">
                <a:ea typeface="Calibri"/>
              </a:rPr>
              <a:t> </a:t>
            </a:r>
            <a:r>
              <a:rPr lang="fr-FR" dirty="0" smtClean="0"/>
              <a:t>: le côté obscu</a:t>
            </a:r>
            <a:r>
              <a:rPr lang="fr-FR" baseline="0" dirty="0" smtClean="0"/>
              <a:t>r et l</a:t>
            </a:r>
            <a:r>
              <a:rPr lang="fr-FR" dirty="0" smtClean="0"/>
              <a:t>a force des clichés</a:t>
            </a:r>
            <a:r>
              <a:rPr lang="fr-CA" dirty="0">
                <a:ea typeface="Calibri"/>
              </a:rPr>
              <a:t> </a:t>
            </a:r>
            <a:r>
              <a:rPr lang="fr-FR" dirty="0" smtClean="0"/>
              <a:t>», 8 juin 2012</a:t>
            </a:r>
            <a:r>
              <a:rPr lang="fr-CA" dirty="0">
                <a:ea typeface="Calibri"/>
              </a:rPr>
              <a:t> </a:t>
            </a:r>
            <a:r>
              <a:rPr lang="fr-FR" dirty="0" smtClean="0"/>
              <a:t>: http://www.tillthecat.com/2012/06/lego-le-cote-obscur-et-la-force-des-cliches/</a:t>
            </a:r>
          </a:p>
          <a:p>
            <a:r>
              <a:rPr lang="fr-FR" dirty="0"/>
              <a:t>Jeanne Ryan,« </a:t>
            </a:r>
            <a:r>
              <a:rPr lang="fr-FR" dirty="0" err="1"/>
              <a:t>Lego’s</a:t>
            </a:r>
            <a:r>
              <a:rPr lang="fr-FR" dirty="0"/>
              <a:t> For Girls, </a:t>
            </a:r>
            <a:r>
              <a:rPr lang="fr-FR" dirty="0" err="1"/>
              <a:t>Sending</a:t>
            </a:r>
            <a:r>
              <a:rPr lang="fr-FR" dirty="0"/>
              <a:t> </a:t>
            </a:r>
            <a:r>
              <a:rPr lang="fr-FR" dirty="0" err="1"/>
              <a:t>Wrong</a:t>
            </a:r>
            <a:r>
              <a:rPr lang="fr-FR" dirty="0"/>
              <a:t> Message?»,  24 janvier 2012: http://mix108.com/</a:t>
            </a:r>
            <a:r>
              <a:rPr lang="fr-FR" dirty="0" err="1"/>
              <a:t>legos</a:t>
            </a:r>
            <a:r>
              <a:rPr lang="fr-FR" dirty="0"/>
              <a:t>-for-girls-</a:t>
            </a:r>
            <a:r>
              <a:rPr lang="fr-FR" dirty="0" err="1"/>
              <a:t>sending</a:t>
            </a:r>
            <a:r>
              <a:rPr lang="fr-FR" dirty="0"/>
              <a:t>-</a:t>
            </a:r>
            <a:r>
              <a:rPr lang="fr-FR" dirty="0" err="1"/>
              <a:t>wrong</a:t>
            </a:r>
            <a:r>
              <a:rPr lang="fr-FR" dirty="0"/>
              <a:t>-message-</a:t>
            </a:r>
            <a:r>
              <a:rPr lang="fr-FR" dirty="0" err="1"/>
              <a:t>video</a:t>
            </a:r>
            <a:r>
              <a:rPr lang="fr-FR" dirty="0"/>
              <a:t>/</a:t>
            </a:r>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29</a:t>
            </a:fld>
            <a:endParaRPr lang="fr-FR"/>
          </a:p>
        </p:txBody>
      </p:sp>
    </p:spTree>
    <p:extLst>
      <p:ext uri="{BB962C8B-B14F-4D97-AF65-F5344CB8AC3E}">
        <p14:creationId xmlns:p14="http://schemas.microsoft.com/office/powerpoint/2010/main" val="4078449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On a souvent l’impression que tout est acquis, que </a:t>
            </a:r>
            <a:r>
              <a:rPr lang="fr-FR" b="1" baseline="0" dirty="0" smtClean="0"/>
              <a:t>l’égalité est atteinte </a:t>
            </a:r>
            <a:r>
              <a:rPr lang="fr-FR" baseline="0" dirty="0" smtClean="0"/>
              <a:t>entre les femmes et les hommes et que le féminisme n’est plus nécessaire puisqu’une </a:t>
            </a:r>
            <a:r>
              <a:rPr lang="fr-FR" b="1" baseline="0" dirty="0" smtClean="0"/>
              <a:t>panoplie de lois</a:t>
            </a:r>
            <a:r>
              <a:rPr lang="fr-FR" baseline="0" dirty="0" smtClean="0"/>
              <a:t> ont été votées depuis 50 ans pour empêcher toute discrimination, notamment celles liées à l’appartenance sexuelle</a:t>
            </a:r>
            <a:r>
              <a:rPr lang="fr-CA" dirty="0">
                <a:ea typeface="Calibri"/>
              </a:rPr>
              <a:t> </a:t>
            </a:r>
            <a:r>
              <a:rPr lang="fr-FR" baseline="0" dirty="0" smtClean="0"/>
              <a:t>: </a:t>
            </a:r>
            <a:r>
              <a:rPr lang="fr-FR" b="1" baseline="0" dirty="0" smtClean="0"/>
              <a:t>Pas de barrière </a:t>
            </a:r>
            <a:r>
              <a:rPr lang="fr-FR" baseline="0" dirty="0" smtClean="0"/>
              <a:t>pour </a:t>
            </a:r>
            <a:r>
              <a:rPr lang="fr-FR" b="1" baseline="0" dirty="0" smtClean="0"/>
              <a:t>étudier</a:t>
            </a:r>
            <a:r>
              <a:rPr lang="fr-FR" baseline="0" dirty="0" smtClean="0"/>
              <a:t> dans tel ou tel domaine, pour y </a:t>
            </a:r>
            <a:r>
              <a:rPr lang="fr-FR" b="1" baseline="0" dirty="0" smtClean="0"/>
              <a:t>travailler</a:t>
            </a:r>
            <a:r>
              <a:rPr lang="fr-FR" baseline="0" dirty="0" smtClean="0"/>
              <a:t>; droit de </a:t>
            </a:r>
            <a:r>
              <a:rPr lang="fr-FR" b="1" baseline="0" dirty="0" smtClean="0"/>
              <a:t>voter,</a:t>
            </a:r>
            <a:r>
              <a:rPr lang="fr-FR" baseline="0" dirty="0" smtClean="0"/>
              <a:t> d’être élue; égalité dans la gestion de la famille, etc. Les filles sont </a:t>
            </a:r>
            <a:r>
              <a:rPr lang="fr-FR" b="1" baseline="0" dirty="0" smtClean="0"/>
              <a:t>présentes partout </a:t>
            </a:r>
            <a:r>
              <a:rPr lang="fr-FR" baseline="0" dirty="0" smtClean="0"/>
              <a:t>sur les bancs d’école, au travail, dans les arts. Elles sont journalistes, cinéastes, PDG, politiciennes …. La liste pourrait s’allonger encore. </a:t>
            </a:r>
          </a:p>
          <a:p>
            <a:endParaRPr lang="fr-FR" baseline="0" dirty="0" smtClean="0"/>
          </a:p>
          <a:p>
            <a:r>
              <a:rPr lang="fr-FR" baseline="0" dirty="0" smtClean="0"/>
              <a:t>Mais la réalité n’est pas si positive et l’égalité est encore </a:t>
            </a:r>
            <a:r>
              <a:rPr lang="fr-FR" b="1" baseline="0" dirty="0" smtClean="0"/>
              <a:t>loin d’être acquise, malgré les apparences</a:t>
            </a:r>
            <a:r>
              <a:rPr lang="fr-FR" baseline="0" dirty="0" smtClean="0"/>
              <a:t>. Examinons pour commencer la structuration du marché du travail… </a:t>
            </a:r>
          </a:p>
          <a:p>
            <a:endParaRPr lang="fr-FR" baseline="0" dirty="0" smtClean="0"/>
          </a:p>
          <a:p>
            <a:r>
              <a:rPr lang="fr-FR" dirty="0" smtClean="0"/>
              <a:t>Source</a:t>
            </a:r>
            <a:r>
              <a:rPr lang="fr-FR" baseline="0" dirty="0" smtClean="0"/>
              <a:t> de l’</a:t>
            </a:r>
            <a:r>
              <a:rPr lang="fr-FR" dirty="0" smtClean="0"/>
              <a:t>mage : http://blog.ysance.com/2014/01/27/ingenieur-developpeur-une-double-competence-generatrice-de-success-story/</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3</a:t>
            </a:fld>
            <a:endParaRPr lang="fr-FR"/>
          </a:p>
        </p:txBody>
      </p:sp>
    </p:spTree>
    <p:extLst>
      <p:ext uri="{BB962C8B-B14F-4D97-AF65-F5344CB8AC3E}">
        <p14:creationId xmlns:p14="http://schemas.microsoft.com/office/powerpoint/2010/main" val="1520817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Lettre adressée</a:t>
            </a:r>
            <a:r>
              <a:rPr lang="fr-FR" baseline="0" dirty="0" smtClean="0"/>
              <a:t> aux parents qui expliquent que les filles aiment créer comme les garçon (1981).</a:t>
            </a:r>
          </a:p>
          <a:p>
            <a:pPr fontAlgn="base"/>
            <a:r>
              <a:rPr lang="fr-CA" dirty="0" smtClean="0"/>
              <a:t>« Chers </a:t>
            </a:r>
            <a:r>
              <a:rPr lang="fr-CA" dirty="0"/>
              <a:t>parents.</a:t>
            </a:r>
          </a:p>
          <a:p>
            <a:pPr fontAlgn="base"/>
            <a:r>
              <a:rPr lang="fr-CA" dirty="0"/>
              <a:t>Le besoin de créer est identique chez tous les enfants. Garçons ou filles. C'est l'imagination qui compte. Pas l'habileté manuelle. On construit ce qui nous vient à l'esprit, de la façon que l'on veut. Un lit comme un camion. Une maison de poupée comme un vaisseau spatial.</a:t>
            </a:r>
          </a:p>
          <a:p>
            <a:pPr fontAlgn="base"/>
            <a:r>
              <a:rPr lang="fr-CA" dirty="0"/>
              <a:t>Beaucoup de petits garçons aiment les maisons de poupées. Elles sont plus humaines que les vaisseaux spatiaux. Beaucoup de petites filles préfèrent les vaisseaux spatiaux. Ils sont plus excitants que les maisons de poupées.</a:t>
            </a:r>
            <a:br>
              <a:rPr lang="fr-CA" dirty="0"/>
            </a:br>
            <a:r>
              <a:rPr lang="fr-CA" dirty="0"/>
              <a:t>La chose la plus importante est de mettre le bon matériel entre leurs mains et de les laisser créer ce qui les attire. »</a:t>
            </a:r>
          </a:p>
          <a:p>
            <a:pPr fontAlgn="base"/>
            <a:r>
              <a:rPr lang="fr-CA" dirty="0" smtClean="0"/>
              <a:t>Source</a:t>
            </a:r>
            <a:r>
              <a:rPr lang="fr-CA" dirty="0">
                <a:ea typeface="Calibri"/>
              </a:rPr>
              <a:t> </a:t>
            </a:r>
            <a:r>
              <a:rPr lang="fr-CA" dirty="0" smtClean="0">
                <a:ea typeface="Calibri"/>
              </a:rPr>
              <a:t>:</a:t>
            </a:r>
            <a:r>
              <a:rPr lang="fr-CA" dirty="0" smtClean="0"/>
              <a:t> </a:t>
            </a:r>
            <a:r>
              <a:rPr lang="fr-CA" dirty="0"/>
              <a:t>http://www.huffingtonpost.fr/2014/11/25/lettre-lego-parents-photo-1970-genre-jouets-sexualisation-egalite-fille-garcon-_n_6218920.html</a:t>
            </a:r>
          </a:p>
          <a:p>
            <a:pPr defTabSz="464424">
              <a:defRPr/>
            </a:pPr>
            <a:endParaRPr lang="fr-FR" baseline="0" dirty="0" smtClean="0"/>
          </a:p>
          <a:p>
            <a:pPr defTabSz="464424">
              <a:defRPr/>
            </a:pPr>
            <a:r>
              <a:rPr lang="fr-FR" baseline="0" dirty="0" smtClean="0"/>
              <a:t>Source de l’image de la fillette</a:t>
            </a:r>
            <a:r>
              <a:rPr lang="fr-CA" dirty="0">
                <a:ea typeface="Calibri"/>
              </a:rPr>
              <a:t> </a:t>
            </a:r>
            <a:r>
              <a:rPr lang="fr-FR" baseline="0" dirty="0" smtClean="0"/>
              <a:t>: http://www.huffingtonpost.fr/2014/11/25/lettre-lego-parents-photo-1970-genre-jouets-sexualisation-egalite-fille-garcon-_n_6218920.html</a:t>
            </a:r>
          </a:p>
          <a:p>
            <a:r>
              <a:rPr lang="fr-FR" baseline="0" dirty="0" smtClean="0"/>
              <a:t>Source de l’image g</a:t>
            </a:r>
            <a:r>
              <a:rPr lang="fr-FR" dirty="0" smtClean="0"/>
              <a:t>ars et fille</a:t>
            </a:r>
            <a:r>
              <a:rPr lang="fr-CA" dirty="0">
                <a:ea typeface="Calibri"/>
              </a:rPr>
              <a:t> </a:t>
            </a:r>
            <a:r>
              <a:rPr lang="fr-FR" dirty="0" smtClean="0"/>
              <a:t>: http://www.bing.com/images/search?view=detailV2&amp;ccid=KTCy4AbH&amp;pccid=kF3e1VJY&amp;id=ACD85E3C212AD4914A3C2622D22D3FAFD6CBCDB5&amp;pmid=B25F610A8817EFF50603FC228FCE67305A2AECA4&amp;q=jouets+lego+fille+en+saloppette&amp;psimid=607988622270074093&amp;iss=VSI&amp;selectedindex=3&amp;count=35&amp;first=1&amp;simid=608046973698116917&amp;thid=OIP.M2930b2e006c753c4bfdd69a4adb8b443o0</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30</a:t>
            </a:fld>
            <a:endParaRPr lang="fr-FR"/>
          </a:p>
        </p:txBody>
      </p:sp>
    </p:spTree>
    <p:extLst>
      <p:ext uri="{BB962C8B-B14F-4D97-AF65-F5344CB8AC3E}">
        <p14:creationId xmlns:p14="http://schemas.microsoft.com/office/powerpoint/2010/main" val="620922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 semble qu’il n’y ait plus grand complexe à présenter des images très </a:t>
            </a:r>
            <a:r>
              <a:rPr lang="fr-FR" dirty="0" err="1" smtClean="0"/>
              <a:t>genrées</a:t>
            </a:r>
            <a:r>
              <a:rPr lang="fr-FR" dirty="0" smtClean="0"/>
              <a:t> qui nous renvoient à</a:t>
            </a:r>
            <a:r>
              <a:rPr lang="fr-FR" baseline="0" dirty="0" smtClean="0"/>
              <a:t> des </a:t>
            </a:r>
            <a:r>
              <a:rPr lang="fr-FR" dirty="0" smtClean="0"/>
              <a:t>stéréotypes de genre des plus</a:t>
            </a:r>
            <a:r>
              <a:rPr lang="fr-FR" baseline="0" dirty="0" smtClean="0"/>
              <a:t> «</a:t>
            </a:r>
            <a:r>
              <a:rPr lang="fr-CA" dirty="0">
                <a:ea typeface="Calibri"/>
              </a:rPr>
              <a:t> </a:t>
            </a:r>
            <a:r>
              <a:rPr lang="fr-FR" baseline="0" dirty="0" smtClean="0"/>
              <a:t>classiques</a:t>
            </a:r>
            <a:r>
              <a:rPr lang="fr-CA" dirty="0">
                <a:ea typeface="Calibri"/>
              </a:rPr>
              <a:t> </a:t>
            </a:r>
            <a:r>
              <a:rPr lang="fr-FR" baseline="0" dirty="0" smtClean="0"/>
              <a:t>»</a:t>
            </a:r>
            <a:r>
              <a:rPr lang="fr-FR" dirty="0" smtClean="0"/>
              <a:t>.</a:t>
            </a:r>
          </a:p>
          <a:p>
            <a:endParaRPr lang="fr-FR" dirty="0" smtClean="0"/>
          </a:p>
          <a:p>
            <a:r>
              <a:rPr lang="fr-FR" dirty="0" smtClean="0"/>
              <a:t>Source de l’image</a:t>
            </a:r>
            <a:r>
              <a:rPr lang="fr-CA" dirty="0">
                <a:ea typeface="Calibri"/>
              </a:rPr>
              <a:t> </a:t>
            </a:r>
            <a:r>
              <a:rPr lang="fr-FR" dirty="0" smtClean="0"/>
              <a:t>: </a:t>
            </a:r>
            <a:r>
              <a:rPr lang="fr-FR" baseline="0" dirty="0" smtClean="0"/>
              <a:t>Illustration tirée du site de l’</a:t>
            </a:r>
            <a:r>
              <a:rPr lang="fr-FR" dirty="0" smtClean="0"/>
              <a:t>Association de soutien aux femmes en politique,</a:t>
            </a:r>
            <a:r>
              <a:rPr lang="fr-FR" baseline="0" dirty="0" smtClean="0"/>
              <a:t> mars 2008</a:t>
            </a:r>
            <a:r>
              <a:rPr lang="fr-CA" dirty="0">
                <a:ea typeface="Calibri"/>
              </a:rPr>
              <a:t> </a:t>
            </a:r>
            <a:r>
              <a:rPr lang="fr-FR" baseline="0" dirty="0" smtClean="0"/>
              <a:t>: </a:t>
            </a:r>
            <a:r>
              <a:rPr lang="fr-FR" dirty="0" smtClean="0"/>
              <a:t>https://asfep.files.wordpress.com/2008/03/jouets-sexues.jpg</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31</a:t>
            </a:fld>
            <a:endParaRPr lang="fr-FR"/>
          </a:p>
        </p:txBody>
      </p:sp>
    </p:spTree>
    <p:extLst>
      <p:ext uri="{BB962C8B-B14F-4D97-AF65-F5344CB8AC3E}">
        <p14:creationId xmlns:p14="http://schemas.microsoft.com/office/powerpoint/2010/main" val="3770158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a:t>
            </a:r>
            <a:r>
              <a:rPr lang="fr-FR" b="1" dirty="0" smtClean="0"/>
              <a:t>filles continuent</a:t>
            </a:r>
            <a:r>
              <a:rPr lang="fr-FR" b="1" baseline="0" dirty="0" smtClean="0"/>
              <a:t> donc de </a:t>
            </a:r>
            <a:r>
              <a:rPr lang="fr-FR" b="1" dirty="0" smtClean="0"/>
              <a:t>développer des «</a:t>
            </a:r>
            <a:r>
              <a:rPr lang="fr-CA" dirty="0">
                <a:ea typeface="Calibri"/>
              </a:rPr>
              <a:t> </a:t>
            </a:r>
            <a:r>
              <a:rPr lang="fr-FR" b="1" dirty="0" smtClean="0"/>
              <a:t>compétences</a:t>
            </a:r>
            <a:r>
              <a:rPr lang="fr-CA" dirty="0">
                <a:ea typeface="Calibri"/>
              </a:rPr>
              <a:t> </a:t>
            </a:r>
            <a:r>
              <a:rPr lang="fr-FR" b="1" dirty="0" smtClean="0"/>
              <a:t>» liées à la sphère domestique, familiale</a:t>
            </a:r>
            <a:r>
              <a:rPr lang="fr-FR" dirty="0" smtClean="0"/>
              <a:t>, et seront plus facilement</a:t>
            </a:r>
            <a:r>
              <a:rPr lang="fr-FR" baseline="0" dirty="0" smtClean="0"/>
              <a:t> attirées à choisir par la suite des </a:t>
            </a:r>
            <a:r>
              <a:rPr lang="fr-FR" b="1" baseline="0" dirty="0" smtClean="0"/>
              <a:t>filières professionnelles liées à leur socialisation </a:t>
            </a:r>
            <a:r>
              <a:rPr lang="fr-FR" baseline="0" dirty="0" smtClean="0"/>
              <a:t>– des filières </a:t>
            </a:r>
            <a:r>
              <a:rPr lang="fr-FR" b="1" baseline="0" dirty="0" smtClean="0"/>
              <a:t>moins payantes </a:t>
            </a:r>
            <a:r>
              <a:rPr lang="fr-FR" baseline="0" dirty="0" smtClean="0"/>
              <a:t>en raison de la dévalorisation des métiers féminins que nous avons évoquée au début de la présentation. </a:t>
            </a:r>
          </a:p>
          <a:p>
            <a:endParaRPr lang="fr-FR" dirty="0" smtClean="0"/>
          </a:p>
          <a:p>
            <a:r>
              <a:rPr lang="fr-FR" dirty="0" smtClean="0"/>
              <a:t>Source de l’image</a:t>
            </a:r>
            <a:r>
              <a:rPr lang="fr-CA" dirty="0">
                <a:ea typeface="Calibri"/>
              </a:rPr>
              <a:t> </a:t>
            </a:r>
            <a:r>
              <a:rPr lang="fr-FR" dirty="0" smtClean="0"/>
              <a:t>: FIÈRES, Association féministe lesbienne, bi, </a:t>
            </a:r>
            <a:r>
              <a:rPr lang="fr-FR" dirty="0" err="1" smtClean="0"/>
              <a:t>trans</a:t>
            </a:r>
            <a:r>
              <a:rPr lang="fr-FR" dirty="0" smtClean="0"/>
              <a:t>, </a:t>
            </a:r>
            <a:r>
              <a:rPr lang="fr-FR" dirty="0"/>
              <a:t>De l’enfance à l’âge </a:t>
            </a:r>
            <a:r>
              <a:rPr lang="fr-FR" dirty="0" smtClean="0"/>
              <a:t>adulte</a:t>
            </a:r>
            <a:r>
              <a:rPr lang="fr-CA" dirty="0">
                <a:ea typeface="Calibri"/>
              </a:rPr>
              <a:t> </a:t>
            </a:r>
            <a:r>
              <a:rPr lang="fr-FR" dirty="0" smtClean="0"/>
              <a:t>: </a:t>
            </a:r>
            <a:r>
              <a:rPr lang="fr-FR" dirty="0"/>
              <a:t>le marketing sexiste</a:t>
            </a:r>
          </a:p>
          <a:p>
            <a:r>
              <a:rPr lang="fr-FR" dirty="0" smtClean="0"/>
              <a:t>1</a:t>
            </a:r>
            <a:r>
              <a:rPr lang="fr-FR" baseline="30000" dirty="0" smtClean="0"/>
              <a:t>er</a:t>
            </a:r>
            <a:r>
              <a:rPr lang="fr-FR" dirty="0" smtClean="0"/>
              <a:t> janvier </a:t>
            </a:r>
            <a:r>
              <a:rPr lang="fr-FR" dirty="0"/>
              <a:t>2015, https://fieres.wordpress.com/2015/01/01/de-lenfance-a-lage-adulte-le-marketing-sexiste/</a:t>
            </a:r>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32</a:t>
            </a:fld>
            <a:endParaRPr lang="fr-FR"/>
          </a:p>
        </p:txBody>
      </p:sp>
    </p:spTree>
    <p:extLst>
      <p:ext uri="{BB962C8B-B14F-4D97-AF65-F5344CB8AC3E}">
        <p14:creationId xmlns:p14="http://schemas.microsoft.com/office/powerpoint/2010/main" val="10805201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a:t>
            </a:r>
            <a:r>
              <a:rPr lang="fr-FR" baseline="0" dirty="0" smtClean="0"/>
              <a:t> mouvement féministe a amorcé une critique importante des jouet stéréotypés, cherchant à déconstruire les modèles de socialisation afin de développer de nouveaux modèles.</a:t>
            </a:r>
          </a:p>
          <a:p>
            <a:endParaRPr lang="fr-FR" baseline="0" dirty="0" smtClean="0"/>
          </a:p>
          <a:p>
            <a:r>
              <a:rPr lang="fr-FR" baseline="0" dirty="0" smtClean="0"/>
              <a:t>Faire en sorte que toutes les filières professionnelles soient offertes aux filles et aux garçons, selon leurs aptitudes.</a:t>
            </a:r>
          </a:p>
          <a:p>
            <a:endParaRPr lang="fr-FR" dirty="0" smtClean="0"/>
          </a:p>
          <a:p>
            <a:r>
              <a:rPr lang="fr-FR" dirty="0" smtClean="0"/>
              <a:t>Source de l’image</a:t>
            </a:r>
            <a:r>
              <a:rPr lang="fr-CA" dirty="0">
                <a:ea typeface="Calibri"/>
              </a:rPr>
              <a:t> </a:t>
            </a:r>
            <a:r>
              <a:rPr lang="fr-FR" dirty="0" smtClean="0"/>
              <a:t>: «</a:t>
            </a:r>
            <a:r>
              <a:rPr lang="fr-CA" dirty="0">
                <a:ea typeface="Calibri"/>
              </a:rPr>
              <a:t> </a:t>
            </a:r>
            <a:r>
              <a:rPr lang="fr-FR" dirty="0" smtClean="0"/>
              <a:t>Sexisme dans les jouets</a:t>
            </a:r>
            <a:r>
              <a:rPr lang="fr-CA" dirty="0">
                <a:ea typeface="Calibri"/>
              </a:rPr>
              <a:t> </a:t>
            </a:r>
            <a:r>
              <a:rPr lang="fr-FR" dirty="0" smtClean="0"/>
              <a:t>»</a:t>
            </a:r>
            <a:r>
              <a:rPr lang="fr-FR" i="1" dirty="0" smtClean="0"/>
              <a:t>, Mix cité 31 Toulouse</a:t>
            </a:r>
            <a:r>
              <a:rPr lang="fr-CA" dirty="0">
                <a:ea typeface="Calibri"/>
              </a:rPr>
              <a:t> </a:t>
            </a:r>
            <a:r>
              <a:rPr lang="fr-FR" i="1" dirty="0" smtClean="0"/>
              <a:t>:</a:t>
            </a:r>
            <a:r>
              <a:rPr lang="fr-FR" i="1" baseline="0" dirty="0" smtClean="0"/>
              <a:t> http://mix.cite31.free.fr/?page_id=219</a:t>
            </a:r>
            <a:endParaRPr lang="fr-FR" i="1"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33</a:t>
            </a:fld>
            <a:endParaRPr lang="fr-FR"/>
          </a:p>
        </p:txBody>
      </p:sp>
    </p:spTree>
    <p:extLst>
      <p:ext uri="{BB962C8B-B14F-4D97-AF65-F5344CB8AC3E}">
        <p14:creationId xmlns:p14="http://schemas.microsoft.com/office/powerpoint/2010/main" val="1115333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34</a:t>
            </a:fld>
            <a:endParaRPr lang="fr-FR"/>
          </a:p>
        </p:txBody>
      </p:sp>
    </p:spTree>
    <p:extLst>
      <p:ext uri="{BB962C8B-B14F-4D97-AF65-F5344CB8AC3E}">
        <p14:creationId xmlns:p14="http://schemas.microsoft.com/office/powerpoint/2010/main" val="114866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FR" dirty="0" smtClean="0"/>
              <a:t>«</a:t>
            </a:r>
            <a:r>
              <a:rPr lang="fr-CA" dirty="0">
                <a:ea typeface="Calibri"/>
              </a:rPr>
              <a:t> </a:t>
            </a:r>
            <a:r>
              <a:rPr lang="fr-FR" dirty="0" smtClean="0"/>
              <a:t>Les </a:t>
            </a:r>
            <a:r>
              <a:rPr lang="fr-FR" dirty="0"/>
              <a:t>femmes politiques, dans les caricatures, sont associées à la sphère </a:t>
            </a:r>
            <a:r>
              <a:rPr lang="fr-FR" dirty="0" smtClean="0"/>
              <a:t>privée</a:t>
            </a:r>
            <a:r>
              <a:rPr lang="fr-CA" dirty="0">
                <a:ea typeface="Calibri"/>
              </a:rPr>
              <a:t> </a:t>
            </a:r>
            <a:r>
              <a:rPr lang="fr-FR" dirty="0" smtClean="0"/>
              <a:t>: </a:t>
            </a:r>
            <a:r>
              <a:rPr lang="fr-FR" dirty="0"/>
              <a:t>elles s'occupent des enfants, font la vaisselle, la lessive, l'époussetage, donnent le biberon, etc. Au lieu de les prendre comme des personnes politiques pleines et entières, on insiste sur l'idée qu'elles devraient être dans la sphère domestique. Qu'elles auraient dû demeurer chez elles, car l'arène politique est “</a:t>
            </a:r>
            <a:r>
              <a:rPr lang="fr-FR" dirty="0" smtClean="0"/>
              <a:t>un </a:t>
            </a:r>
            <a:r>
              <a:rPr lang="fr-FR" dirty="0"/>
              <a:t>sport </a:t>
            </a:r>
            <a:r>
              <a:rPr lang="fr-FR" dirty="0" smtClean="0"/>
              <a:t>d'homme″ ». </a:t>
            </a:r>
            <a:r>
              <a:rPr lang="fr-FR" dirty="0"/>
              <a:t>Tiré de l’article de </a:t>
            </a:r>
            <a:r>
              <a:rPr lang="fr-FR" b="1" dirty="0"/>
              <a:t>Anthony Bergeron, </a:t>
            </a:r>
            <a:r>
              <a:rPr lang="fr-FR" dirty="0"/>
              <a:t>(Finissant au baccalauréat en Sociologie, Histoire et Études Féministes, UQAM), </a:t>
            </a:r>
            <a:r>
              <a:rPr lang="fr-FR" dirty="0" smtClean="0"/>
              <a:t>«</a:t>
            </a:r>
            <a:r>
              <a:rPr lang="fr-CA" dirty="0">
                <a:ea typeface="Calibri"/>
              </a:rPr>
              <a:t> </a:t>
            </a:r>
            <a:r>
              <a:rPr lang="fr-FR" b="1" dirty="0" smtClean="0"/>
              <a:t>Caricatures sexistes</a:t>
            </a:r>
            <a:r>
              <a:rPr lang="fr-CA" dirty="0">
                <a:ea typeface="Calibri"/>
              </a:rPr>
              <a:t> </a:t>
            </a:r>
            <a:r>
              <a:rPr lang="fr-FR" b="1" dirty="0" smtClean="0"/>
              <a:t>: </a:t>
            </a:r>
            <a:r>
              <a:rPr lang="fr-FR" b="1" dirty="0"/>
              <a:t>Femmes politiques québécoises </a:t>
            </a:r>
            <a:r>
              <a:rPr lang="fr-FR" b="1" dirty="0" smtClean="0"/>
              <a:t>ciblées</a:t>
            </a:r>
            <a:r>
              <a:rPr lang="fr-CA" dirty="0">
                <a:ea typeface="Calibri"/>
              </a:rPr>
              <a:t> </a:t>
            </a:r>
            <a:r>
              <a:rPr lang="fr-FR" b="1" dirty="0" smtClean="0"/>
              <a:t>» </a:t>
            </a:r>
            <a:r>
              <a:rPr lang="fr-FR" i="1" dirty="0" err="1"/>
              <a:t>Huffington</a:t>
            </a:r>
            <a:r>
              <a:rPr lang="fr-FR" i="1" dirty="0"/>
              <a:t> Post,</a:t>
            </a:r>
            <a:r>
              <a:rPr lang="fr-FR" dirty="0"/>
              <a:t>11/03/2015, </a:t>
            </a:r>
            <a:r>
              <a:rPr lang="fr-FR" b="1" dirty="0">
                <a:hlinkClick r:id="rId3"/>
              </a:rPr>
              <a:t>http://quebec.huffingtonpost.ca/anthony-bergeron/caricatures-sexistes-femmes-politiques-quebecoises-ciblees_b_6848508.html</a:t>
            </a:r>
            <a:endParaRPr lang="fr-FR" b="1" dirty="0"/>
          </a:p>
          <a:p>
            <a:pPr defTabSz="464424">
              <a:defRPr/>
            </a:pPr>
            <a:endParaRPr lang="fr-FR" b="1" dirty="0"/>
          </a:p>
          <a:p>
            <a:pPr defTabSz="464424">
              <a:defRPr/>
            </a:pPr>
            <a:r>
              <a:rPr lang="fr-FR" dirty="0"/>
              <a:t>Source de </a:t>
            </a:r>
            <a:r>
              <a:rPr lang="fr-FR" dirty="0" smtClean="0"/>
              <a:t>l’image</a:t>
            </a:r>
            <a:r>
              <a:rPr lang="fr-CA" dirty="0">
                <a:ea typeface="Calibri"/>
              </a:rPr>
              <a:t> </a:t>
            </a:r>
            <a:r>
              <a:rPr lang="fr-FR" dirty="0" smtClean="0"/>
              <a:t>: </a:t>
            </a:r>
            <a:r>
              <a:rPr lang="fr-FR" i="1" dirty="0" err="1"/>
              <a:t>Ibid</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35</a:t>
            </a:fld>
            <a:endParaRPr lang="fr-FR"/>
          </a:p>
        </p:txBody>
      </p:sp>
    </p:spTree>
    <p:extLst>
      <p:ext uri="{BB962C8B-B14F-4D97-AF65-F5344CB8AC3E}">
        <p14:creationId xmlns:p14="http://schemas.microsoft.com/office/powerpoint/2010/main" val="3081620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3" defTabSz="464424">
              <a:defRPr/>
            </a:pPr>
            <a:r>
              <a:rPr lang="fr-FR" dirty="0" smtClean="0"/>
              <a:t>Comprenons</a:t>
            </a:r>
            <a:r>
              <a:rPr lang="fr-FR" baseline="0" dirty="0" smtClean="0"/>
              <a:t> </a:t>
            </a:r>
            <a:r>
              <a:rPr lang="fr-FR" dirty="0" smtClean="0"/>
              <a:t>bien que le problème n’est pas la différence des sexes mais le fait que l’on impose des comportements,</a:t>
            </a:r>
            <a:r>
              <a:rPr lang="fr-FR" baseline="0" dirty="0" smtClean="0"/>
              <a:t> attitudes et rôles aux unes et aux autres en fonction de leur sexe biologique de façon figée, que </a:t>
            </a:r>
            <a:r>
              <a:rPr lang="fr-FR" b="1" baseline="0" dirty="0" smtClean="0"/>
              <a:t>cette différence soit </a:t>
            </a:r>
            <a:r>
              <a:rPr lang="fr-FR" b="1" dirty="0" smtClean="0"/>
              <a:t>hiérarchisée</a:t>
            </a:r>
            <a:r>
              <a:rPr lang="fr-FR" b="1" baseline="0" dirty="0" smtClean="0"/>
              <a:t> au détriment des femmes </a:t>
            </a:r>
            <a:r>
              <a:rPr lang="fr-FR" baseline="0" dirty="0" smtClean="0"/>
              <a:t>et que celles et ceux qui divergent de ces rôles imposés soient mis au ban, stigmatisés. </a:t>
            </a:r>
          </a:p>
          <a:p>
            <a:pPr marL="0" lvl="3" defTabSz="464424">
              <a:defRPr/>
            </a:pPr>
            <a:endParaRPr lang="fr-FR" baseline="0" dirty="0" smtClean="0"/>
          </a:p>
          <a:p>
            <a:pPr marL="0" lvl="3" defTabSz="464424">
              <a:defRPr/>
            </a:pPr>
            <a:r>
              <a:rPr lang="fr-FR" baseline="0" dirty="0" smtClean="0"/>
              <a:t>Ex.</a:t>
            </a:r>
            <a:r>
              <a:rPr lang="fr-CA" dirty="0">
                <a:ea typeface="Calibri"/>
              </a:rPr>
              <a:t>  </a:t>
            </a:r>
            <a:r>
              <a:rPr lang="fr-FR" baseline="0" dirty="0" smtClean="0"/>
              <a:t>: décrochage plus grand des garçons</a:t>
            </a:r>
            <a:r>
              <a:rPr lang="fr-CA" dirty="0">
                <a:ea typeface="Calibri"/>
              </a:rPr>
              <a:t> </a:t>
            </a:r>
            <a:r>
              <a:rPr lang="fr-FR" baseline="0" dirty="0" smtClean="0"/>
              <a:t>: </a:t>
            </a:r>
            <a:r>
              <a:rPr lang="fr-FR" baseline="0" dirty="0" err="1" smtClean="0"/>
              <a:t>pcq</a:t>
            </a:r>
            <a:r>
              <a:rPr lang="fr-FR" baseline="0" dirty="0" smtClean="0"/>
              <a:t> on ne valorise pas l’assiduité. Si tu es bon à l’école, tu es mieux d’être aussi sportif, délinquant, pas un «</a:t>
            </a:r>
            <a:r>
              <a:rPr lang="fr-CA" dirty="0">
                <a:ea typeface="Calibri"/>
              </a:rPr>
              <a:t> </a:t>
            </a:r>
            <a:r>
              <a:rPr lang="fr-FR" baseline="0" dirty="0" err="1" smtClean="0"/>
              <a:t>nerds</a:t>
            </a:r>
            <a:r>
              <a:rPr lang="fr-CA" dirty="0">
                <a:ea typeface="Calibri"/>
              </a:rPr>
              <a:t> </a:t>
            </a:r>
            <a:r>
              <a:rPr lang="fr-FR" baseline="0" dirty="0" smtClean="0"/>
              <a:t>» </a:t>
            </a:r>
            <a:r>
              <a:rPr lang="fr-FR" baseline="0" dirty="0" err="1" smtClean="0"/>
              <a:t>pcq</a:t>
            </a:r>
            <a:r>
              <a:rPr lang="fr-FR" baseline="0" dirty="0" smtClean="0"/>
              <a:t> marginalisé.</a:t>
            </a:r>
            <a:endParaRPr lang="fr-FR" dirty="0" smtClean="0"/>
          </a:p>
          <a:p>
            <a:pPr marL="0" lvl="3" defTabSz="464424">
              <a:defRPr/>
            </a:pPr>
            <a:endParaRPr lang="fr-FR" dirty="0" smtClean="0"/>
          </a:p>
          <a:p>
            <a:pPr marL="0" lvl="3" defTabSz="464424">
              <a:defRPr/>
            </a:pPr>
            <a:r>
              <a:rPr lang="fr-FR" dirty="0" smtClean="0"/>
              <a:t>Muriel Salle, «</a:t>
            </a:r>
            <a:r>
              <a:rPr lang="fr-CA" dirty="0">
                <a:ea typeface="Calibri"/>
              </a:rPr>
              <a:t> </a:t>
            </a:r>
            <a:r>
              <a:rPr lang="fr-FR" dirty="0" smtClean="0"/>
              <a:t>Formation des enseignants</a:t>
            </a:r>
            <a:r>
              <a:rPr lang="fr-CA" dirty="0">
                <a:ea typeface="Calibri"/>
              </a:rPr>
              <a:t> </a:t>
            </a:r>
            <a:r>
              <a:rPr lang="fr-FR" dirty="0" smtClean="0"/>
              <a:t>: les résistances au genre</a:t>
            </a:r>
            <a:r>
              <a:rPr lang="fr-CA" dirty="0">
                <a:ea typeface="Calibri"/>
              </a:rPr>
              <a:t> </a:t>
            </a:r>
            <a:r>
              <a:rPr lang="fr-FR" dirty="0" smtClean="0"/>
              <a:t>», </a:t>
            </a:r>
            <a:r>
              <a:rPr lang="fr-FR" i="1" dirty="0" smtClean="0"/>
              <a:t>Travail, genre et société, Enseigner le genre, </a:t>
            </a:r>
            <a:r>
              <a:rPr lang="fr-FR" dirty="0" smtClean="0"/>
              <a:t>no 31, 2014, p. 81.</a:t>
            </a:r>
            <a:endParaRPr lang="fr-CA" dirty="0" smtClean="0"/>
          </a:p>
          <a:p>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36</a:t>
            </a:fld>
            <a:endParaRPr lang="fr-FR"/>
          </a:p>
        </p:txBody>
      </p:sp>
    </p:spTree>
    <p:extLst>
      <p:ext uri="{BB962C8B-B14F-4D97-AF65-F5344CB8AC3E}">
        <p14:creationId xmlns:p14="http://schemas.microsoft.com/office/powerpoint/2010/main" val="3803654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Sur mon enseignement</a:t>
            </a:r>
            <a:r>
              <a:rPr lang="fr-CA" dirty="0">
                <a:ea typeface="Calibri"/>
              </a:rPr>
              <a:t> </a:t>
            </a:r>
            <a:r>
              <a:rPr lang="fr-FR" dirty="0" smtClean="0"/>
              <a:t>: donner davantage la parole aux gars ou ne pas favoriser la prise de parole aux filles;</a:t>
            </a:r>
            <a:r>
              <a:rPr lang="fr-FR" baseline="0" dirty="0" smtClean="0"/>
              <a:t> donner des exemples qui renforcent les stéréotypes sexuels; ne rien dire sur les farces sexistes ou les préjugés sexistes.</a:t>
            </a:r>
          </a:p>
          <a:p>
            <a:r>
              <a:rPr lang="fr-FR" baseline="0" dirty="0" smtClean="0"/>
              <a:t> </a:t>
            </a:r>
          </a:p>
          <a:p>
            <a:r>
              <a:rPr lang="fr-FR" b="1" baseline="0" dirty="0" smtClean="0"/>
              <a:t>Sur la constitution de ma discipline</a:t>
            </a:r>
            <a:r>
              <a:rPr lang="fr-CA" dirty="0">
                <a:ea typeface="Calibri"/>
              </a:rPr>
              <a:t> </a:t>
            </a:r>
            <a:r>
              <a:rPr lang="fr-FR" b="1" baseline="0" dirty="0" smtClean="0"/>
              <a:t>: </a:t>
            </a:r>
            <a:r>
              <a:rPr lang="fr-FR" b="0" baseline="0" dirty="0" smtClean="0"/>
              <a:t>Histoire</a:t>
            </a:r>
            <a:r>
              <a:rPr lang="fr-CA" dirty="0">
                <a:ea typeface="Calibri"/>
              </a:rPr>
              <a:t> </a:t>
            </a:r>
            <a:r>
              <a:rPr lang="fr-FR" b="0" baseline="0" dirty="0" smtClean="0"/>
              <a:t>: accent sur la vie politique et non les phénomènes sociaux et analyse des phénomènes sociaux avec une lunette </a:t>
            </a:r>
            <a:r>
              <a:rPr lang="fr-FR" b="0" baseline="0" dirty="0" err="1" smtClean="0"/>
              <a:t>genrée</a:t>
            </a:r>
            <a:r>
              <a:rPr lang="fr-FR" b="0" baseline="0" dirty="0" smtClean="0"/>
              <a:t> (artisans</a:t>
            </a:r>
            <a:r>
              <a:rPr lang="fr-CA" dirty="0">
                <a:ea typeface="Calibri"/>
              </a:rPr>
              <a:t> </a:t>
            </a:r>
            <a:r>
              <a:rPr lang="fr-FR" b="0" baseline="0" dirty="0" smtClean="0"/>
              <a:t>: femme de l’artisan oubliée pourtant bien présente). Avoir le souci de questionner la discipline, de remettre en question les idées préconçues comme on l’a fait en SPU. Techniques policières ou services d’incendie</a:t>
            </a:r>
            <a:r>
              <a:rPr lang="fr-CA" dirty="0">
                <a:ea typeface="Calibri"/>
              </a:rPr>
              <a:t> </a:t>
            </a:r>
            <a:r>
              <a:rPr lang="fr-FR" b="0" baseline="0" dirty="0" smtClean="0"/>
              <a:t>: pas seulement la force physique. Oblige à repenser les façons de faire, de travailler ce qui est profitable pour tout le monde, H et F.</a:t>
            </a:r>
          </a:p>
          <a:p>
            <a:endParaRPr lang="fr-FR" b="0" baseline="0" dirty="0" smtClean="0"/>
          </a:p>
          <a:p>
            <a:r>
              <a:rPr lang="fr-FR" b="1" baseline="0" dirty="0" smtClean="0"/>
              <a:t>Dans mes pratiques syndicales</a:t>
            </a:r>
            <a:r>
              <a:rPr lang="fr-CA" dirty="0">
                <a:ea typeface="Calibri"/>
              </a:rPr>
              <a:t> </a:t>
            </a:r>
            <a:r>
              <a:rPr lang="fr-FR" b="1" baseline="0" dirty="0" smtClean="0"/>
              <a:t>: </a:t>
            </a:r>
            <a:r>
              <a:rPr lang="fr-FR" b="0" baseline="0" dirty="0" smtClean="0"/>
              <a:t>culture de la confrontation; ne pas réagir aux commentaires sexistes, aux préjugés.</a:t>
            </a:r>
          </a:p>
          <a:p>
            <a:r>
              <a:rPr lang="fr-FR" b="0" baseline="0" dirty="0" smtClean="0"/>
              <a:t>Femmes</a:t>
            </a:r>
            <a:r>
              <a:rPr lang="fr-CA" dirty="0">
                <a:ea typeface="Calibri"/>
              </a:rPr>
              <a:t> </a:t>
            </a:r>
            <a:r>
              <a:rPr lang="fr-FR" b="0" baseline="0" dirty="0" smtClean="0"/>
              <a:t>: ne pas oser prendre la parole; penser que mes idées, réflexions ne sont pas pertinentes</a:t>
            </a:r>
            <a:r>
              <a:rPr lang="fr-FR" dirty="0"/>
              <a:t>.</a:t>
            </a:r>
            <a:endParaRPr lang="fr-FR" b="1"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37</a:t>
            </a:fld>
            <a:endParaRPr lang="fr-FR"/>
          </a:p>
        </p:txBody>
      </p:sp>
    </p:spTree>
    <p:extLst>
      <p:ext uri="{BB962C8B-B14F-4D97-AF65-F5344CB8AC3E}">
        <p14:creationId xmlns:p14="http://schemas.microsoft.com/office/powerpoint/2010/main" val="3198721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38</a:t>
            </a:fld>
            <a:endParaRPr lang="fr-FR"/>
          </a:p>
        </p:txBody>
      </p:sp>
    </p:spTree>
    <p:extLst>
      <p:ext uri="{BB962C8B-B14F-4D97-AF65-F5344CB8AC3E}">
        <p14:creationId xmlns:p14="http://schemas.microsoft.com/office/powerpoint/2010/main" val="195049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39</a:t>
            </a:fld>
            <a:endParaRPr lang="fr-FR"/>
          </a:p>
        </p:txBody>
      </p:sp>
    </p:spTree>
    <p:extLst>
      <p:ext uri="{BB962C8B-B14F-4D97-AF65-F5344CB8AC3E}">
        <p14:creationId xmlns:p14="http://schemas.microsoft.com/office/powerpoint/2010/main" val="1482914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FR" baseline="0" dirty="0" smtClean="0"/>
              <a:t>On observe que les femmes sont </a:t>
            </a:r>
            <a:r>
              <a:rPr lang="fr-FR" b="1" baseline="0" dirty="0" smtClean="0"/>
              <a:t>davantage concentrées </a:t>
            </a:r>
            <a:r>
              <a:rPr lang="fr-FR" baseline="0" dirty="0" smtClean="0"/>
              <a:t>dans certains secteurs d’emploi. La </a:t>
            </a:r>
            <a:r>
              <a:rPr lang="fr-FR" b="1" baseline="0" dirty="0" smtClean="0"/>
              <a:t>vente et quoi d’autres? </a:t>
            </a:r>
          </a:p>
          <a:p>
            <a:pPr defTabSz="464424">
              <a:defRPr/>
            </a:pPr>
            <a:endParaRPr lang="fr-FR" b="1" baseline="0" dirty="0" smtClean="0"/>
          </a:p>
          <a:p>
            <a:pPr defTabSz="464424">
              <a:defRPr/>
            </a:pPr>
            <a:r>
              <a:rPr lang="fr-FR" b="1" baseline="0" dirty="0" smtClean="0"/>
              <a:t>(2</a:t>
            </a:r>
            <a:r>
              <a:rPr lang="fr-FR" b="1" baseline="30000" dirty="0" smtClean="0"/>
              <a:t>e</a:t>
            </a:r>
            <a:r>
              <a:rPr lang="fr-FR" b="1" baseline="0" dirty="0" smtClean="0"/>
              <a:t> clic</a:t>
            </a:r>
            <a:r>
              <a:rPr lang="fr-CA" dirty="0">
                <a:ea typeface="Calibri"/>
              </a:rPr>
              <a:t> </a:t>
            </a:r>
            <a:r>
              <a:rPr lang="fr-FR" b="1" baseline="0" dirty="0" smtClean="0"/>
              <a:t>: énumération avec autres images) </a:t>
            </a:r>
          </a:p>
          <a:p>
            <a:pPr defTabSz="464424">
              <a:defRPr/>
            </a:pPr>
            <a:endParaRPr lang="fr-FR" baseline="0" dirty="0" smtClean="0"/>
          </a:p>
          <a:p>
            <a:pPr defTabSz="464424">
              <a:defRPr/>
            </a:pPr>
            <a:r>
              <a:rPr lang="fr-FR" baseline="0" dirty="0" smtClean="0"/>
              <a:t>On a donc un marché du travail </a:t>
            </a:r>
            <a:r>
              <a:rPr lang="fr-FR" b="1" baseline="0" dirty="0" smtClean="0"/>
              <a:t>plus restrictif </a:t>
            </a:r>
            <a:r>
              <a:rPr lang="fr-FR" baseline="0" dirty="0" smtClean="0"/>
              <a:t>pour les femmes qui disposent d’un éventail moins grand que les hommes puisque plus de 80% des F se retrouvent dans 10 catégories professionnelles alors que ce n’est le cas que pour 70% des H. </a:t>
            </a:r>
          </a:p>
          <a:p>
            <a:pPr defTabSz="464424">
              <a:defRPr/>
            </a:pPr>
            <a:endParaRPr lang="fr-FR" baseline="0" dirty="0" smtClean="0"/>
          </a:p>
          <a:p>
            <a:pPr defTabSz="464424">
              <a:defRPr/>
            </a:pPr>
            <a:r>
              <a:rPr lang="fr-FR" dirty="0" smtClean="0"/>
              <a:t>Pourquoi un tel décalage alors que toutes les avenues professionnelles sont désormais ouvertes à toutes et tous? </a:t>
            </a:r>
          </a:p>
          <a:p>
            <a:pPr defTabSz="464424">
              <a:defRPr/>
            </a:pPr>
            <a:r>
              <a:rPr lang="fr-FR" b="1" dirty="0" smtClean="0"/>
              <a:t>Poser la</a:t>
            </a:r>
            <a:r>
              <a:rPr lang="fr-FR" b="1" baseline="0" dirty="0" smtClean="0"/>
              <a:t> question????</a:t>
            </a:r>
            <a:endParaRPr lang="fr-FR" baseline="0" dirty="0" smtClean="0"/>
          </a:p>
          <a:p>
            <a:pPr defTabSz="464424">
              <a:defRPr/>
            </a:pPr>
            <a:endParaRPr lang="fr-FR" dirty="0" smtClean="0"/>
          </a:p>
          <a:p>
            <a:pPr defTabSz="464424">
              <a:defRPr/>
            </a:pPr>
            <a:r>
              <a:rPr lang="fr-FR" dirty="0" smtClean="0"/>
              <a:t>Source</a:t>
            </a:r>
            <a:r>
              <a:rPr lang="fr-CA" dirty="0">
                <a:ea typeface="Calibri"/>
              </a:rPr>
              <a:t> </a:t>
            </a:r>
            <a:r>
              <a:rPr lang="fr-FR" dirty="0" smtClean="0"/>
              <a:t>: Conseil du statut de la femme, </a:t>
            </a:r>
            <a:r>
              <a:rPr lang="fr-FR" i="1" dirty="0" smtClean="0"/>
              <a:t>Portrait des Québécoises en 8 temps</a:t>
            </a:r>
            <a:r>
              <a:rPr lang="fr-FR" i="0" dirty="0" smtClean="0"/>
              <a:t>,</a:t>
            </a:r>
            <a:r>
              <a:rPr lang="fr-FR" i="0" baseline="0" dirty="0" smtClean="0"/>
              <a:t> Québec, CSF, 2014, p. 12-13</a:t>
            </a:r>
            <a:endParaRPr lang="fr-FR" baseline="0" dirty="0" smtClean="0"/>
          </a:p>
          <a:p>
            <a:r>
              <a:rPr lang="fr-FR" baseline="0" dirty="0" smtClean="0"/>
              <a:t>Source des images</a:t>
            </a:r>
            <a:r>
              <a:rPr lang="fr-CA" dirty="0">
                <a:ea typeface="Calibri"/>
              </a:rPr>
              <a:t> </a:t>
            </a:r>
            <a:r>
              <a:rPr lang="fr-FR" baseline="0" dirty="0" smtClean="0"/>
              <a:t>: </a:t>
            </a:r>
          </a:p>
          <a:p>
            <a:r>
              <a:rPr lang="fr-FR" dirty="0" smtClean="0"/>
              <a:t>Vente</a:t>
            </a:r>
            <a:r>
              <a:rPr lang="fr-CA" dirty="0">
                <a:ea typeface="Calibri"/>
              </a:rPr>
              <a:t> </a:t>
            </a:r>
            <a:r>
              <a:rPr lang="fr-FR" dirty="0" smtClean="0"/>
              <a:t>: </a:t>
            </a:r>
            <a:r>
              <a:rPr lang="fr-FR" dirty="0" err="1"/>
              <a:t>Fotosearch</a:t>
            </a:r>
            <a:r>
              <a:rPr lang="fr-FR" dirty="0"/>
              <a:t>. Banque d'Images et de </a:t>
            </a:r>
            <a:r>
              <a:rPr lang="fr-FR" dirty="0" smtClean="0"/>
              <a:t>Vidéo</a:t>
            </a:r>
            <a:r>
              <a:rPr lang="fr-CA" dirty="0">
                <a:ea typeface="Calibri"/>
              </a:rPr>
              <a:t> </a:t>
            </a:r>
            <a:r>
              <a:rPr lang="fr-FR" dirty="0" smtClean="0"/>
              <a:t>: </a:t>
            </a:r>
            <a:r>
              <a:rPr lang="fr-FR" baseline="0" dirty="0" smtClean="0"/>
              <a:t>http://www.fotosearch.fr/UNN344/u10581806/</a:t>
            </a:r>
          </a:p>
          <a:p>
            <a:pPr defTabSz="464424">
              <a:defRPr/>
            </a:pPr>
            <a:r>
              <a:rPr lang="fr-FR" dirty="0" smtClean="0"/>
              <a:t>Coiffeuse</a:t>
            </a:r>
            <a:r>
              <a:rPr lang="fr-CA" dirty="0">
                <a:ea typeface="Calibri"/>
              </a:rPr>
              <a:t> </a:t>
            </a:r>
            <a:r>
              <a:rPr lang="fr-FR" dirty="0" smtClean="0"/>
              <a:t>: http://www.welcome-geneva.ch/coiffure-millenium/coiffure-millenium.htm</a:t>
            </a:r>
            <a:endParaRPr lang="fr-FR" baseline="0" dirty="0" smtClean="0"/>
          </a:p>
          <a:p>
            <a:r>
              <a:rPr lang="fr-FR" dirty="0" smtClean="0"/>
              <a:t>Secrétaire</a:t>
            </a:r>
            <a:r>
              <a:rPr lang="fr-CA" dirty="0">
                <a:ea typeface="Calibri"/>
              </a:rPr>
              <a:t> </a:t>
            </a:r>
            <a:r>
              <a:rPr lang="fr-FR" dirty="0" smtClean="0"/>
              <a:t>: http://a404.idata.over-blog.com/4/97/51/12/Secretaire-medicale.png</a:t>
            </a:r>
            <a:endParaRPr lang="fr-FR" baseline="0" dirty="0" smtClean="0"/>
          </a:p>
          <a:p>
            <a:pPr defTabSz="464424">
              <a:defRPr/>
            </a:pPr>
            <a:r>
              <a:rPr lang="fr-FR" baseline="0" dirty="0" smtClean="0"/>
              <a:t>Infirmière</a:t>
            </a:r>
            <a:r>
              <a:rPr lang="fr-CA" dirty="0">
                <a:ea typeface="Calibri"/>
              </a:rPr>
              <a:t> </a:t>
            </a:r>
            <a:r>
              <a:rPr lang="fr-FR" baseline="0" dirty="0" smtClean="0"/>
              <a:t>: </a:t>
            </a:r>
            <a:r>
              <a:rPr lang="fr-FR" dirty="0"/>
              <a:t>Illustration </a:t>
            </a:r>
            <a:r>
              <a:rPr lang="fr-FR" dirty="0" err="1"/>
              <a:t>fotolia</a:t>
            </a:r>
            <a:r>
              <a:rPr lang="fr-FR" dirty="0"/>
              <a:t>, http://www.journaldemontreal.com/2015/02/05/des-debuts-prometteurs</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4</a:t>
            </a:fld>
            <a:endParaRPr lang="fr-FR"/>
          </a:p>
        </p:txBody>
      </p:sp>
    </p:spTree>
    <p:extLst>
      <p:ext uri="{BB962C8B-B14F-4D97-AF65-F5344CB8AC3E}">
        <p14:creationId xmlns:p14="http://schemas.microsoft.com/office/powerpoint/2010/main" val="1520817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40</a:t>
            </a:fld>
            <a:endParaRPr lang="fr-FR"/>
          </a:p>
        </p:txBody>
      </p:sp>
    </p:spTree>
    <p:extLst>
      <p:ext uri="{BB962C8B-B14F-4D97-AF65-F5344CB8AC3E}">
        <p14:creationId xmlns:p14="http://schemas.microsoft.com/office/powerpoint/2010/main" val="32535918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41</a:t>
            </a:fld>
            <a:endParaRPr lang="fr-FR"/>
          </a:p>
        </p:txBody>
      </p:sp>
    </p:spTree>
    <p:extLst>
      <p:ext uri="{BB962C8B-B14F-4D97-AF65-F5344CB8AC3E}">
        <p14:creationId xmlns:p14="http://schemas.microsoft.com/office/powerpoint/2010/main" val="612263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42</a:t>
            </a:fld>
            <a:endParaRPr lang="fr-FR"/>
          </a:p>
        </p:txBody>
      </p:sp>
    </p:spTree>
    <p:extLst>
      <p:ext uri="{BB962C8B-B14F-4D97-AF65-F5344CB8AC3E}">
        <p14:creationId xmlns:p14="http://schemas.microsoft.com/office/powerpoint/2010/main" val="735322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Tiré</a:t>
            </a:r>
            <a:r>
              <a:rPr lang="fr-FR" baseline="0" dirty="0" smtClean="0"/>
              <a:t> de la conférence de </a:t>
            </a:r>
            <a:r>
              <a:rPr lang="fr-FR" baseline="0" smtClean="0"/>
              <a:t>Isabelle Collet</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43</a:t>
            </a:fld>
            <a:endParaRPr lang="fr-FR"/>
          </a:p>
        </p:txBody>
      </p:sp>
    </p:spTree>
    <p:extLst>
      <p:ext uri="{BB962C8B-B14F-4D97-AF65-F5344CB8AC3E}">
        <p14:creationId xmlns:p14="http://schemas.microsoft.com/office/powerpoint/2010/main" val="2297569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a:t>
            </a:r>
            <a:r>
              <a:rPr lang="fr-FR" b="1" dirty="0" smtClean="0"/>
              <a:t>statistiques</a:t>
            </a:r>
            <a:r>
              <a:rPr lang="fr-FR" b="1" baseline="0" dirty="0" smtClean="0"/>
              <a:t> collégiales </a:t>
            </a:r>
            <a:r>
              <a:rPr lang="fr-FR" baseline="0" dirty="0" smtClean="0"/>
              <a:t>laissent-elles présager que c’est la nature des unes et des autres qui crée ces filières professionnelles puisque toutes les filières sont maintenant ouvertes aux filles?</a:t>
            </a:r>
          </a:p>
          <a:p>
            <a:endParaRPr lang="fr-FR" baseline="0" dirty="0" smtClean="0"/>
          </a:p>
          <a:p>
            <a:r>
              <a:rPr lang="fr-FR" baseline="0" dirty="0" smtClean="0"/>
              <a:t>On observe par ailleurs la </a:t>
            </a:r>
            <a:r>
              <a:rPr lang="fr-FR" b="1" baseline="0" dirty="0" smtClean="0"/>
              <a:t>même chose à l’université</a:t>
            </a:r>
            <a:r>
              <a:rPr lang="fr-FR" baseline="0" dirty="0" smtClean="0"/>
              <a:t>.</a:t>
            </a:r>
          </a:p>
          <a:p>
            <a:endParaRPr lang="fr-FR" baseline="0" dirty="0" smtClean="0"/>
          </a:p>
          <a:p>
            <a:pPr defTabSz="464424">
              <a:defRPr/>
            </a:pPr>
            <a:r>
              <a:rPr lang="fr-FR" dirty="0" smtClean="0"/>
              <a:t>Source</a:t>
            </a:r>
            <a:r>
              <a:rPr lang="fr-CA" dirty="0">
                <a:ea typeface="Calibri"/>
              </a:rPr>
              <a:t> </a:t>
            </a:r>
            <a:r>
              <a:rPr lang="fr-FR" dirty="0" smtClean="0"/>
              <a:t>: Conseil du statut de la femme, </a:t>
            </a:r>
            <a:r>
              <a:rPr lang="fr-FR" i="1" dirty="0" smtClean="0"/>
              <a:t>Portrait des Québécoises en 8 temps</a:t>
            </a:r>
            <a:r>
              <a:rPr lang="fr-FR" i="0" dirty="0" smtClean="0"/>
              <a:t>,</a:t>
            </a:r>
            <a:r>
              <a:rPr lang="fr-FR" i="0" baseline="0" dirty="0" smtClean="0"/>
              <a:t> Québec, CSF, 2014, p. 12-13</a:t>
            </a:r>
          </a:p>
          <a:p>
            <a:pPr defTabSz="464424">
              <a:defRPr/>
            </a:pPr>
            <a:endParaRPr lang="fr-FR" i="0" baseline="0" dirty="0" smtClean="0"/>
          </a:p>
          <a:p>
            <a:pPr defTabSz="464424">
              <a:defRPr/>
            </a:pPr>
            <a:r>
              <a:rPr lang="fr-FR" i="0" baseline="0" dirty="0" smtClean="0"/>
              <a:t>Source de l’image</a:t>
            </a:r>
            <a:r>
              <a:rPr lang="fr-CA" dirty="0">
                <a:ea typeface="Calibri"/>
              </a:rPr>
              <a:t> </a:t>
            </a:r>
            <a:r>
              <a:rPr lang="fr-FR" i="0" baseline="0" dirty="0" smtClean="0"/>
              <a:t>: http://thumb10.shutterstock.com/photos/thumb_large/1451831/144198103.jpg</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5</a:t>
            </a:fld>
            <a:endParaRPr lang="fr-FR"/>
          </a:p>
        </p:txBody>
      </p:sp>
    </p:spTree>
    <p:extLst>
      <p:ext uri="{BB962C8B-B14F-4D97-AF65-F5344CB8AC3E}">
        <p14:creationId xmlns:p14="http://schemas.microsoft.com/office/powerpoint/2010/main" val="967963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 constate donc que les </a:t>
            </a:r>
            <a:r>
              <a:rPr lang="fr-FR" b="1" dirty="0" smtClean="0"/>
              <a:t>professions risquent d’être fortement sexuées</a:t>
            </a:r>
            <a:r>
              <a:rPr lang="fr-FR" b="1" baseline="0" dirty="0" smtClean="0"/>
              <a:t> dans l’avenir</a:t>
            </a:r>
            <a:r>
              <a:rPr lang="fr-FR" dirty="0" smtClean="0"/>
              <a:t>, malgré les percées des femmes en médecine, en pharmacie ou en droit.  </a:t>
            </a:r>
          </a:p>
          <a:p>
            <a:endParaRPr lang="fr-FR" dirty="0" smtClean="0"/>
          </a:p>
          <a:p>
            <a:r>
              <a:rPr lang="fr-FR" b="1" dirty="0" smtClean="0"/>
              <a:t>Inné? Nature? </a:t>
            </a:r>
            <a:r>
              <a:rPr lang="fr-FR" dirty="0" smtClean="0"/>
              <a:t>Certains</a:t>
            </a:r>
            <a:r>
              <a:rPr lang="fr-FR" baseline="0" dirty="0" smtClean="0"/>
              <a:t> parlent plutôt de </a:t>
            </a:r>
            <a:r>
              <a:rPr lang="fr-FR" b="1" baseline="0" dirty="0" smtClean="0"/>
              <a:t>ségrégation professionnelle </a:t>
            </a:r>
            <a:r>
              <a:rPr lang="fr-FR" baseline="0" dirty="0" smtClean="0"/>
              <a:t>pour expliquer ce phénomène. </a:t>
            </a:r>
          </a:p>
          <a:p>
            <a:endParaRPr lang="fr-FR" baseline="0" dirty="0" smtClean="0"/>
          </a:p>
          <a:p>
            <a:r>
              <a:rPr lang="fr-FR" b="1" baseline="0" dirty="0" smtClean="0"/>
              <a:t>Que veut dire le mot ségrégation? </a:t>
            </a:r>
            <a:r>
              <a:rPr lang="fr-FR" baseline="0" dirty="0" smtClean="0"/>
              <a:t>Des espaces alloués aux unes et aux autres….</a:t>
            </a:r>
          </a:p>
          <a:p>
            <a:endParaRPr lang="fr-FR" baseline="0" dirty="0" smtClean="0"/>
          </a:p>
          <a:p>
            <a:r>
              <a:rPr lang="fr-FR" baseline="0" dirty="0" smtClean="0"/>
              <a:t>Donc</a:t>
            </a:r>
            <a:r>
              <a:rPr lang="fr-CA" dirty="0">
                <a:ea typeface="Calibri"/>
              </a:rPr>
              <a:t> </a:t>
            </a:r>
            <a:r>
              <a:rPr lang="fr-FR" baseline="0" dirty="0" smtClean="0"/>
              <a:t>: H et F n’occupent donc pas les mêmes espaces à l’école et, forcément, sur le marché du travail</a:t>
            </a:r>
          </a:p>
          <a:p>
            <a:endParaRPr lang="fr-FR" baseline="0" dirty="0" smtClean="0"/>
          </a:p>
          <a:p>
            <a:r>
              <a:rPr lang="fr-FR" baseline="0" dirty="0" smtClean="0"/>
              <a:t>Mais là où c’est </a:t>
            </a:r>
            <a:r>
              <a:rPr lang="fr-FR" b="1" baseline="0" dirty="0" smtClean="0"/>
              <a:t>plus dérangeant</a:t>
            </a:r>
            <a:r>
              <a:rPr lang="fr-FR" baseline="0" dirty="0" smtClean="0"/>
              <a:t>, c’est lorsque l’on observe les </a:t>
            </a:r>
            <a:r>
              <a:rPr lang="fr-FR" b="1" baseline="0" dirty="0" smtClean="0"/>
              <a:t>salaires </a:t>
            </a:r>
            <a:r>
              <a:rPr lang="fr-FR" baseline="0" dirty="0" smtClean="0"/>
              <a:t>des hommes et des femmes </a:t>
            </a:r>
            <a:r>
              <a:rPr lang="fr-FR" baseline="0" dirty="0" err="1" smtClean="0"/>
              <a:t>pcq</a:t>
            </a:r>
            <a:r>
              <a:rPr lang="fr-FR" baseline="0" dirty="0" smtClean="0"/>
              <a:t>….</a:t>
            </a:r>
            <a:endParaRPr lang="fr-FR" dirty="0" smtClean="0"/>
          </a:p>
          <a:p>
            <a:endParaRPr lang="fr-FR" dirty="0" smtClean="0"/>
          </a:p>
          <a:p>
            <a:endParaRPr lang="fr-FR" dirty="0" smtClean="0"/>
          </a:p>
          <a:p>
            <a:r>
              <a:rPr lang="fr-FR" dirty="0" smtClean="0"/>
              <a:t>Source</a:t>
            </a:r>
            <a:r>
              <a:rPr lang="fr-CA" dirty="0">
                <a:ea typeface="Calibri"/>
              </a:rPr>
              <a:t> </a:t>
            </a:r>
            <a:r>
              <a:rPr lang="fr-FR" dirty="0" smtClean="0"/>
              <a:t>: Conseil du statut de la femme, </a:t>
            </a:r>
            <a:r>
              <a:rPr lang="fr-FR" i="1" dirty="0" smtClean="0"/>
              <a:t>Portrait des Québécoises en 8 temps</a:t>
            </a:r>
            <a:r>
              <a:rPr lang="fr-FR" i="0" dirty="0" smtClean="0"/>
              <a:t>,</a:t>
            </a:r>
            <a:r>
              <a:rPr lang="fr-FR" i="0" baseline="0" dirty="0" smtClean="0"/>
              <a:t> Québec, CSF, 2014, p. 7.</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6</a:t>
            </a:fld>
            <a:endParaRPr lang="fr-FR"/>
          </a:p>
        </p:txBody>
      </p:sp>
    </p:spTree>
    <p:extLst>
      <p:ext uri="{BB962C8B-B14F-4D97-AF65-F5344CB8AC3E}">
        <p14:creationId xmlns:p14="http://schemas.microsoft.com/office/powerpoint/2010/main" val="969572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FR" i="0" u="none" baseline="0" dirty="0" smtClean="0"/>
              <a:t>La ségrégation professionnelle s’accompagne d’un autre phénomène</a:t>
            </a:r>
            <a:r>
              <a:rPr lang="fr-CA" dirty="0">
                <a:ea typeface="Calibri"/>
              </a:rPr>
              <a:t> </a:t>
            </a:r>
            <a:r>
              <a:rPr lang="fr-FR" i="0" u="none" baseline="0" dirty="0" smtClean="0"/>
              <a:t>: des salaires </a:t>
            </a:r>
            <a:r>
              <a:rPr lang="fr-FR" b="1" i="0" u="none" baseline="0" dirty="0" smtClean="0"/>
              <a:t>systématiquement moindres </a:t>
            </a:r>
            <a:r>
              <a:rPr lang="fr-FR" i="0" u="none" baseline="0" dirty="0" smtClean="0"/>
              <a:t>pour les femmes.</a:t>
            </a:r>
          </a:p>
          <a:p>
            <a:pPr defTabSz="464424">
              <a:defRPr/>
            </a:pPr>
            <a:endParaRPr lang="fr-FR" i="0" u="none" baseline="0" dirty="0" smtClean="0"/>
          </a:p>
          <a:p>
            <a:pPr defTabSz="464424">
              <a:defRPr/>
            </a:pPr>
            <a:r>
              <a:rPr lang="fr-FR" i="0" u="none" baseline="0" dirty="0" smtClean="0"/>
              <a:t>Et cette réalité vaut, comme en témoigne ce graphique, pour des gens qui ont le </a:t>
            </a:r>
            <a:r>
              <a:rPr lang="fr-FR" b="1" i="0" u="none" baseline="0" dirty="0" smtClean="0"/>
              <a:t>même type de diplôme</a:t>
            </a:r>
            <a:r>
              <a:rPr lang="fr-FR" i="0" u="none" baseline="0" dirty="0" smtClean="0"/>
              <a:t>. </a:t>
            </a:r>
          </a:p>
          <a:p>
            <a:endParaRPr lang="fr-FR" dirty="0">
              <a:solidFill>
                <a:schemeClr val="bg1"/>
              </a:solidFill>
              <a:hlinkClick r:id="rId3"/>
            </a:endParaRPr>
          </a:p>
          <a:p>
            <a:r>
              <a:rPr lang="fr-FR" u="sng" dirty="0">
                <a:hlinkClick r:id="rId3"/>
              </a:rPr>
              <a:t>1 - Des femmes et hommes de 16 ans et plus ayant un revenu d’emploi.</a:t>
            </a:r>
          </a:p>
          <a:p>
            <a:r>
              <a:rPr lang="fr-FR" dirty="0"/>
              <a:t>Source : </a:t>
            </a:r>
            <a:r>
              <a:rPr lang="fr-FR" i="1" dirty="0"/>
              <a:t>Enquête sur la dynamique du travail et du revenu</a:t>
            </a:r>
            <a:r>
              <a:rPr lang="fr-FR" dirty="0"/>
              <a:t> et </a:t>
            </a:r>
            <a:r>
              <a:rPr lang="fr-FR" i="1" dirty="0"/>
              <a:t>Enquête sur les finances des consommateurs</a:t>
            </a:r>
            <a:r>
              <a:rPr lang="fr-FR" dirty="0"/>
              <a:t>, Statistique Canada Données compilées par </a:t>
            </a:r>
            <a:r>
              <a:rPr lang="fr-FR" u="sng" dirty="0">
                <a:hlinkClick r:id="rId3"/>
              </a:rPr>
              <a:t>l’Institut de la statistique du Québec , 20 mars 2012 </a:t>
            </a:r>
            <a:endParaRPr lang="fr-FR" u="sng" dirty="0"/>
          </a:p>
          <a:p>
            <a:pPr defTabSz="464424">
              <a:defRPr/>
            </a:pPr>
            <a:endParaRPr lang="fr-FR" i="0" baseline="0" dirty="0" smtClean="0"/>
          </a:p>
          <a:p>
            <a:pPr defTabSz="464424">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7</a:t>
            </a:fld>
            <a:endParaRPr lang="fr-FR"/>
          </a:p>
        </p:txBody>
      </p:sp>
    </p:spTree>
    <p:extLst>
      <p:ext uri="{BB962C8B-B14F-4D97-AF65-F5344CB8AC3E}">
        <p14:creationId xmlns:p14="http://schemas.microsoft.com/office/powerpoint/2010/main" val="2450227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4424">
              <a:defRPr/>
            </a:pPr>
            <a:r>
              <a:rPr lang="fr-FR" dirty="0" smtClean="0"/>
              <a:t>Les chiffres</a:t>
            </a:r>
            <a:r>
              <a:rPr lang="fr-FR" baseline="0" dirty="0" smtClean="0"/>
              <a:t> sont éloquents, non?</a:t>
            </a:r>
          </a:p>
          <a:p>
            <a:endParaRPr lang="fr-FR" dirty="0"/>
          </a:p>
          <a:p>
            <a:r>
              <a:rPr lang="fr-FR" dirty="0"/>
              <a:t>Des données plus récentes, soit pour </a:t>
            </a:r>
            <a:r>
              <a:rPr lang="fr-FR" dirty="0" smtClean="0"/>
              <a:t>2013, </a:t>
            </a:r>
            <a:r>
              <a:rPr lang="fr-FR" dirty="0"/>
              <a:t>indiquent qu’alors que 59,5% des femmes qui ont un </a:t>
            </a:r>
            <a:r>
              <a:rPr lang="fr-FR" dirty="0" err="1"/>
              <a:t>dipl</a:t>
            </a:r>
            <a:r>
              <a:rPr lang="fr-CA" dirty="0"/>
              <a:t>ô</a:t>
            </a:r>
            <a:r>
              <a:rPr lang="fr-FR" dirty="0"/>
              <a:t>me d’</a:t>
            </a:r>
            <a:r>
              <a:rPr lang="fr-FR" dirty="0" err="1"/>
              <a:t>études</a:t>
            </a:r>
            <a:r>
              <a:rPr lang="fr-FR" dirty="0"/>
              <a:t> secondaires ou moins touchent, en 2013, un revenu </a:t>
            </a:r>
            <a:r>
              <a:rPr lang="fr-FR" dirty="0" err="1"/>
              <a:t>inférieur</a:t>
            </a:r>
            <a:r>
              <a:rPr lang="fr-FR" dirty="0"/>
              <a:t> à </a:t>
            </a:r>
            <a:r>
              <a:rPr lang="fr-FR" dirty="0" smtClean="0"/>
              <a:t>20</a:t>
            </a:r>
            <a:r>
              <a:rPr lang="fr-CA" dirty="0">
                <a:ea typeface="Calibri"/>
              </a:rPr>
              <a:t> </a:t>
            </a:r>
            <a:r>
              <a:rPr lang="fr-FR" dirty="0" smtClean="0"/>
              <a:t>000</a:t>
            </a:r>
            <a:r>
              <a:rPr lang="fr-FR" dirty="0"/>
              <a:t>$, c’est le cas de 41,5 % seulement des hommes qui se retrouvent dans la </a:t>
            </a:r>
            <a:r>
              <a:rPr lang="fr-FR" dirty="0" err="1"/>
              <a:t>même</a:t>
            </a:r>
            <a:r>
              <a:rPr lang="fr-FR" dirty="0"/>
              <a:t> situation. </a:t>
            </a:r>
            <a:r>
              <a:rPr lang="fr-FR" dirty="0" smtClean="0"/>
              <a:t>Source</a:t>
            </a:r>
            <a:r>
              <a:rPr lang="fr-CA" dirty="0">
                <a:ea typeface="Calibri"/>
              </a:rPr>
              <a:t> </a:t>
            </a:r>
            <a:r>
              <a:rPr lang="fr-FR" dirty="0" smtClean="0"/>
              <a:t>: </a:t>
            </a:r>
            <a:r>
              <a:rPr lang="fr-FR" i="1" dirty="0"/>
              <a:t>Portrait des Québécoises en 8 temps</a:t>
            </a:r>
            <a:r>
              <a:rPr lang="fr-FR" dirty="0"/>
              <a:t>, Québec, CSF, 2016,  p. 23.</a:t>
            </a:r>
          </a:p>
          <a:p>
            <a:endParaRPr lang="fr-FR" dirty="0"/>
          </a:p>
          <a:p>
            <a:pPr defTabSz="464424">
              <a:defRPr/>
            </a:pPr>
            <a:r>
              <a:rPr lang="fr-FR" baseline="0" dirty="0" smtClean="0"/>
              <a:t>On dira que c’est </a:t>
            </a:r>
            <a:r>
              <a:rPr lang="fr-FR" baseline="0" dirty="0" err="1" smtClean="0"/>
              <a:t>pcq</a:t>
            </a:r>
            <a:r>
              <a:rPr lang="fr-FR" baseline="0" dirty="0" smtClean="0"/>
              <a:t> les femmes </a:t>
            </a:r>
            <a:r>
              <a:rPr lang="fr-FR" b="1" baseline="0" dirty="0" smtClean="0"/>
              <a:t>travaillent à temps partiel</a:t>
            </a:r>
            <a:r>
              <a:rPr lang="fr-FR" baseline="0" dirty="0" smtClean="0"/>
              <a:t>. Mais non! car lorsque l’on contrôle cette variable, on s’aperçoit que les femmes vont aussi gagner moins que les hommes pour un </a:t>
            </a:r>
            <a:r>
              <a:rPr lang="fr-FR" b="1" baseline="0" dirty="0" smtClean="0"/>
              <a:t>même nombre d’heures travaillées</a:t>
            </a:r>
            <a:r>
              <a:rPr lang="fr-FR" baseline="0" dirty="0" smtClean="0"/>
              <a:t>. </a:t>
            </a:r>
          </a:p>
          <a:p>
            <a:pPr defTabSz="464424">
              <a:defRPr/>
            </a:pPr>
            <a:endParaRPr lang="fr-FR" baseline="0" dirty="0" smtClean="0"/>
          </a:p>
          <a:p>
            <a:pPr defTabSz="464424">
              <a:defRPr/>
            </a:pPr>
            <a:r>
              <a:rPr lang="fr-FR" b="1" baseline="0" dirty="0" smtClean="0"/>
              <a:t>L’explication est ailleurs</a:t>
            </a:r>
            <a:r>
              <a:rPr lang="fr-FR" baseline="0" dirty="0" smtClean="0"/>
              <a:t>….</a:t>
            </a:r>
          </a:p>
          <a:p>
            <a:pPr defTabSz="464424">
              <a:defRPr/>
            </a:pPr>
            <a:endParaRPr lang="fr-FR" baseline="0" dirty="0" smtClean="0"/>
          </a:p>
          <a:p>
            <a:pPr defTabSz="464424">
              <a:defRPr/>
            </a:pPr>
            <a:r>
              <a:rPr lang="fr-FR" b="1" i="0" u="none" baseline="0" dirty="0" smtClean="0"/>
              <a:t>Comment se fait-il que les femmes gagnent systématiquement moins cher que les hommes et ce, avec un même type de diplôme? </a:t>
            </a:r>
            <a:r>
              <a:rPr lang="fr-FR" i="0" u="none" baseline="0" dirty="0" smtClean="0"/>
              <a:t>Même avec un diplôme universitaire?  (</a:t>
            </a:r>
            <a:r>
              <a:rPr lang="fr-FR" b="1" i="0" u="none" baseline="0" dirty="0" smtClean="0"/>
              <a:t>Poser la question) </a:t>
            </a:r>
          </a:p>
          <a:p>
            <a:pPr defTabSz="464424">
              <a:defRPr/>
            </a:pPr>
            <a:endParaRPr lang="fr-FR" dirty="0" smtClean="0"/>
          </a:p>
          <a:p>
            <a:pPr defTabSz="464424">
              <a:defRPr/>
            </a:pPr>
            <a:r>
              <a:rPr lang="fr-FR" dirty="0" smtClean="0"/>
              <a:t>Source</a:t>
            </a:r>
            <a:r>
              <a:rPr lang="fr-CA" dirty="0">
                <a:ea typeface="Calibri"/>
              </a:rPr>
              <a:t> </a:t>
            </a:r>
            <a:r>
              <a:rPr lang="fr-FR" dirty="0" smtClean="0"/>
              <a:t>: Conseil du statut de la femme, </a:t>
            </a:r>
            <a:r>
              <a:rPr lang="fr-FR" i="1" dirty="0" smtClean="0"/>
              <a:t>Portrait des Québécoises en 8 temps</a:t>
            </a:r>
            <a:r>
              <a:rPr lang="fr-FR" i="0" dirty="0" smtClean="0"/>
              <a:t>,</a:t>
            </a:r>
            <a:r>
              <a:rPr lang="fr-FR" i="0" baseline="0" dirty="0" smtClean="0"/>
              <a:t> Québec, CSF, 2014, p. 14-15</a:t>
            </a:r>
          </a:p>
          <a:p>
            <a:pPr defTabSz="464424">
              <a:defRPr/>
            </a:pPr>
            <a:r>
              <a:rPr lang="fr-FR" dirty="0"/>
              <a:t>Source de </a:t>
            </a:r>
            <a:r>
              <a:rPr lang="fr-FR" dirty="0" smtClean="0"/>
              <a:t>l’image</a:t>
            </a:r>
            <a:r>
              <a:rPr lang="fr-CA" dirty="0">
                <a:ea typeface="Calibri"/>
              </a:rPr>
              <a:t> </a:t>
            </a:r>
            <a:r>
              <a:rPr lang="fr-FR" dirty="0" smtClean="0"/>
              <a:t>: </a:t>
            </a:r>
            <a:r>
              <a:rPr lang="fr-FR" dirty="0"/>
              <a:t>OLIVIER CORSAN / MAXPPP, dans </a:t>
            </a:r>
            <a:r>
              <a:rPr lang="fr-FR" dirty="0" err="1"/>
              <a:t>Jéromine</a:t>
            </a:r>
            <a:r>
              <a:rPr lang="fr-FR" dirty="0"/>
              <a:t> Santo </a:t>
            </a:r>
            <a:r>
              <a:rPr lang="fr-FR" dirty="0" err="1"/>
              <a:t>Gammaire</a:t>
            </a:r>
            <a:r>
              <a:rPr lang="fr-FR" dirty="0"/>
              <a:t>,</a:t>
            </a:r>
          </a:p>
          <a:p>
            <a:r>
              <a:rPr lang="fr-FR" dirty="0" smtClean="0"/>
              <a:t>«</a:t>
            </a:r>
            <a:r>
              <a:rPr lang="fr-CA" dirty="0">
                <a:ea typeface="Calibri"/>
              </a:rPr>
              <a:t> </a:t>
            </a:r>
            <a:r>
              <a:rPr lang="fr-FR" dirty="0" smtClean="0"/>
              <a:t>Que </a:t>
            </a:r>
            <a:r>
              <a:rPr lang="fr-FR" dirty="0"/>
              <a:t>faire pour lutter contre les inégalités salariales au sein du couple </a:t>
            </a:r>
            <a:r>
              <a:rPr lang="fr-FR" dirty="0" smtClean="0"/>
              <a:t>?</a:t>
            </a:r>
            <a:r>
              <a:rPr lang="fr-CA" dirty="0">
                <a:ea typeface="Calibri"/>
              </a:rPr>
              <a:t>  </a:t>
            </a:r>
            <a:r>
              <a:rPr lang="fr-FR" dirty="0" smtClean="0"/>
              <a:t>» </a:t>
            </a:r>
            <a:r>
              <a:rPr lang="fr-FR" i="1" dirty="0"/>
              <a:t>France TV Info</a:t>
            </a:r>
            <a:r>
              <a:rPr lang="fr-FR" dirty="0"/>
              <a:t>, 06/03/2014: http://www.francetvinfo.fr/france/que-faire-pour-lutter-contre-les-inegalites-salariales-au-sein-du-couple_545051.html</a:t>
            </a:r>
            <a:endParaRPr lang="fr-FR" dirty="0" smtClean="0"/>
          </a:p>
          <a:p>
            <a:pPr defTabSz="464424">
              <a:defRPr/>
            </a:pPr>
            <a:endParaRPr lang="fr-FR" i="0" baseline="0" dirty="0" smtClean="0"/>
          </a:p>
          <a:p>
            <a:pPr defTabSz="464424">
              <a:defRPr/>
            </a:pPr>
            <a:endParaRPr lang="fr-FR" i="0" baseline="0" dirty="0" smtClean="0"/>
          </a:p>
          <a:p>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8</a:t>
            </a:fld>
            <a:endParaRPr lang="fr-FR"/>
          </a:p>
        </p:txBody>
      </p:sp>
    </p:spTree>
    <p:extLst>
      <p:ext uri="{BB962C8B-B14F-4D97-AF65-F5344CB8AC3E}">
        <p14:creationId xmlns:p14="http://schemas.microsoft.com/office/powerpoint/2010/main" val="3818366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Écart calculé en $ constants de 2002</a:t>
            </a:r>
          </a:p>
          <a:p>
            <a:r>
              <a:rPr lang="fr-FR" dirty="0" smtClean="0"/>
              <a:t>2013</a:t>
            </a:r>
            <a:r>
              <a:rPr lang="fr-CA" dirty="0">
                <a:ea typeface="Calibri"/>
              </a:rPr>
              <a:t> </a:t>
            </a:r>
            <a:r>
              <a:rPr lang="fr-FR" dirty="0" smtClean="0"/>
              <a:t>: </a:t>
            </a:r>
            <a:r>
              <a:rPr lang="fr-FR" dirty="0"/>
              <a:t>Parmi les titulaires d’un </a:t>
            </a:r>
            <a:r>
              <a:rPr lang="fr-FR" dirty="0" err="1"/>
              <a:t>diplôme</a:t>
            </a:r>
            <a:r>
              <a:rPr lang="fr-FR" dirty="0"/>
              <a:t> universitaire, 5,9 % des femmes touchent, en 2013, un revenu annuel de </a:t>
            </a:r>
            <a:r>
              <a:rPr lang="fr-FR" dirty="0" smtClean="0"/>
              <a:t>80</a:t>
            </a:r>
            <a:r>
              <a:rPr lang="fr-CA" dirty="0">
                <a:ea typeface="Calibri"/>
              </a:rPr>
              <a:t> </a:t>
            </a:r>
            <a:r>
              <a:rPr lang="fr-FR" dirty="0" smtClean="0"/>
              <a:t>000</a:t>
            </a:r>
            <a:r>
              <a:rPr lang="fr-FR" dirty="0"/>
              <a:t>$ ou plus, comme 16,3 % des hommes. </a:t>
            </a:r>
          </a:p>
          <a:p>
            <a:r>
              <a:rPr lang="fr-FR" dirty="0" smtClean="0"/>
              <a:t>Source</a:t>
            </a:r>
            <a:r>
              <a:rPr lang="fr-CA" dirty="0">
                <a:ea typeface="Calibri"/>
              </a:rPr>
              <a:t> </a:t>
            </a:r>
            <a:r>
              <a:rPr lang="fr-FR" dirty="0" smtClean="0"/>
              <a:t>: </a:t>
            </a:r>
            <a:r>
              <a:rPr lang="fr-FR" i="1" dirty="0"/>
              <a:t>Portrait des Québécoises en 8 temps</a:t>
            </a:r>
            <a:r>
              <a:rPr lang="fr-FR" dirty="0"/>
              <a:t>, Québec, CSF, 2016,  p. 12; 21</a:t>
            </a:r>
          </a:p>
          <a:p>
            <a:endParaRPr lang="fr-FR" dirty="0"/>
          </a:p>
          <a:p>
            <a:r>
              <a:rPr lang="fr-FR" dirty="0"/>
              <a:t>F </a:t>
            </a:r>
            <a:r>
              <a:rPr lang="fr-FR" dirty="0" smtClean="0"/>
              <a:t>diplômées </a:t>
            </a:r>
            <a:r>
              <a:rPr lang="fr-FR" dirty="0"/>
              <a:t>(22% de la population féminine) qui travaillent à temps plein gagnent 70% du salaire médian des </a:t>
            </a:r>
            <a:r>
              <a:rPr lang="fr-FR" dirty="0" smtClean="0"/>
              <a:t>hommes.</a:t>
            </a:r>
            <a:endParaRPr lang="fr-FR" dirty="0"/>
          </a:p>
          <a:p>
            <a:pPr defTabSz="464424">
              <a:defRPr/>
            </a:pPr>
            <a:endParaRPr lang="fr-FR" dirty="0" smtClean="0"/>
          </a:p>
          <a:p>
            <a:pPr defTabSz="464424">
              <a:defRPr/>
            </a:pPr>
            <a:r>
              <a:rPr lang="fr-FR" dirty="0" smtClean="0"/>
              <a:t>Les chiffres</a:t>
            </a:r>
            <a:r>
              <a:rPr lang="fr-FR" baseline="0" dirty="0" smtClean="0"/>
              <a:t> sont éloquents, non?</a:t>
            </a:r>
          </a:p>
          <a:p>
            <a:pPr defTabSz="464424">
              <a:defRPr/>
            </a:pPr>
            <a:r>
              <a:rPr lang="fr-FR" baseline="0" dirty="0" smtClean="0"/>
              <a:t>On dira que c’est </a:t>
            </a:r>
            <a:r>
              <a:rPr lang="fr-FR" baseline="0" dirty="0" err="1" smtClean="0"/>
              <a:t>pcq</a:t>
            </a:r>
            <a:r>
              <a:rPr lang="fr-FR" baseline="0" dirty="0" smtClean="0"/>
              <a:t> les femmes </a:t>
            </a:r>
            <a:r>
              <a:rPr lang="fr-FR" b="1" baseline="0" dirty="0" smtClean="0"/>
              <a:t>travaillent à temps partiel</a:t>
            </a:r>
            <a:r>
              <a:rPr lang="fr-FR" baseline="0" dirty="0" smtClean="0"/>
              <a:t>. Non, car lorsque l’on contrôle cette variable, on s’aperçoit que les femmes vont aussi gagner moins que les hommes pour un </a:t>
            </a:r>
            <a:r>
              <a:rPr lang="fr-FR" b="1" baseline="0" dirty="0" smtClean="0"/>
              <a:t>même nombre d’heures travaillées</a:t>
            </a:r>
            <a:r>
              <a:rPr lang="fr-FR" baseline="0" dirty="0" smtClean="0"/>
              <a:t>. </a:t>
            </a:r>
          </a:p>
          <a:p>
            <a:pPr defTabSz="464424">
              <a:defRPr/>
            </a:pPr>
            <a:endParaRPr lang="fr-FR" baseline="0" dirty="0" smtClean="0"/>
          </a:p>
          <a:p>
            <a:pPr defTabSz="464424">
              <a:defRPr/>
            </a:pPr>
            <a:r>
              <a:rPr lang="fr-FR" b="1" baseline="0" dirty="0" smtClean="0"/>
              <a:t>L’explication est ailleurs</a:t>
            </a:r>
            <a:r>
              <a:rPr lang="fr-FR" baseline="0" dirty="0" smtClean="0"/>
              <a:t>….</a:t>
            </a:r>
          </a:p>
          <a:p>
            <a:pPr defTabSz="464424">
              <a:defRPr/>
            </a:pPr>
            <a:endParaRPr lang="fr-FR" baseline="0" dirty="0" smtClean="0"/>
          </a:p>
          <a:p>
            <a:pPr defTabSz="464424">
              <a:defRPr/>
            </a:pPr>
            <a:r>
              <a:rPr lang="fr-FR" b="1" i="0" u="none" baseline="0" dirty="0" smtClean="0"/>
              <a:t>Comment se fait-il que les femmes gagnent systématiquement moins cher que les hommes et ce, avec un même type de diplôme? </a:t>
            </a:r>
            <a:r>
              <a:rPr lang="fr-FR" i="0" u="none" baseline="0" dirty="0" smtClean="0"/>
              <a:t>Même avec un diplôme universitaire?  (</a:t>
            </a:r>
            <a:r>
              <a:rPr lang="fr-FR" b="1" i="0" u="none" baseline="0" dirty="0" smtClean="0"/>
              <a:t>Poser la question) </a:t>
            </a:r>
          </a:p>
          <a:p>
            <a:pPr defTabSz="464424">
              <a:defRPr/>
            </a:pPr>
            <a:endParaRPr lang="fr-FR" dirty="0" smtClean="0"/>
          </a:p>
          <a:p>
            <a:pPr defTabSz="464424">
              <a:defRPr/>
            </a:pPr>
            <a:r>
              <a:rPr lang="fr-FR" dirty="0" smtClean="0"/>
              <a:t>Source</a:t>
            </a:r>
            <a:r>
              <a:rPr lang="fr-CA" dirty="0">
                <a:ea typeface="Calibri"/>
              </a:rPr>
              <a:t> </a:t>
            </a:r>
            <a:r>
              <a:rPr lang="fr-FR" dirty="0" smtClean="0"/>
              <a:t>: Conseil du statut de la femme, </a:t>
            </a:r>
            <a:r>
              <a:rPr lang="fr-FR" i="1" dirty="0" smtClean="0"/>
              <a:t>Portrait des Québécoises en 8 temps</a:t>
            </a:r>
            <a:r>
              <a:rPr lang="fr-FR" i="0" dirty="0" smtClean="0"/>
              <a:t>,</a:t>
            </a:r>
            <a:r>
              <a:rPr lang="fr-FR" i="0" baseline="0" dirty="0" smtClean="0"/>
              <a:t> Québec, CSF, 2014, p. 14-15</a:t>
            </a:r>
          </a:p>
          <a:p>
            <a:pPr defTabSz="464424">
              <a:defRPr/>
            </a:pPr>
            <a:r>
              <a:rPr lang="fr-FR" dirty="0" smtClean="0"/>
              <a:t>Image</a:t>
            </a:r>
            <a:r>
              <a:rPr lang="fr-CA" dirty="0">
                <a:ea typeface="Calibri"/>
              </a:rPr>
              <a:t> </a:t>
            </a:r>
            <a:r>
              <a:rPr lang="fr-FR" dirty="0" smtClean="0"/>
              <a:t>: </a:t>
            </a:r>
            <a:r>
              <a:rPr lang="fr-FR" dirty="0"/>
              <a:t>OLIVIER CORSAN / MAXPPP, dans </a:t>
            </a:r>
            <a:r>
              <a:rPr lang="fr-FR" dirty="0" err="1"/>
              <a:t>Jéromine</a:t>
            </a:r>
            <a:r>
              <a:rPr lang="fr-FR" dirty="0"/>
              <a:t> Santo </a:t>
            </a:r>
            <a:r>
              <a:rPr lang="fr-FR" dirty="0" err="1"/>
              <a:t>Gammaire</a:t>
            </a:r>
            <a:r>
              <a:rPr lang="fr-FR" dirty="0"/>
              <a:t>,</a:t>
            </a:r>
          </a:p>
          <a:p>
            <a:r>
              <a:rPr lang="fr-FR" dirty="0" smtClean="0"/>
              <a:t>«</a:t>
            </a:r>
            <a:r>
              <a:rPr lang="fr-CA" dirty="0">
                <a:ea typeface="Calibri"/>
              </a:rPr>
              <a:t> </a:t>
            </a:r>
            <a:r>
              <a:rPr lang="fr-FR" dirty="0" smtClean="0"/>
              <a:t>Que </a:t>
            </a:r>
            <a:r>
              <a:rPr lang="fr-FR" dirty="0"/>
              <a:t>faire pour lutter contre les inégalités salariales au sein du couple </a:t>
            </a:r>
            <a:r>
              <a:rPr lang="fr-FR" dirty="0" smtClean="0"/>
              <a:t>?</a:t>
            </a:r>
            <a:r>
              <a:rPr lang="fr-CA" dirty="0">
                <a:ea typeface="Calibri"/>
              </a:rPr>
              <a:t>  </a:t>
            </a:r>
            <a:r>
              <a:rPr lang="fr-FR" dirty="0" smtClean="0"/>
              <a:t>» </a:t>
            </a:r>
            <a:r>
              <a:rPr lang="fr-FR" i="1" dirty="0"/>
              <a:t>France TV Info</a:t>
            </a:r>
            <a:r>
              <a:rPr lang="fr-FR" dirty="0"/>
              <a:t>, </a:t>
            </a:r>
            <a:r>
              <a:rPr lang="fr-FR" dirty="0" smtClean="0"/>
              <a:t>06/03/2014</a:t>
            </a:r>
            <a:r>
              <a:rPr lang="fr-CA" dirty="0">
                <a:ea typeface="Calibri"/>
              </a:rPr>
              <a:t> </a:t>
            </a:r>
            <a:r>
              <a:rPr lang="fr-FR" dirty="0" smtClean="0"/>
              <a:t>: </a:t>
            </a:r>
            <a:r>
              <a:rPr lang="fr-FR" dirty="0"/>
              <a:t>http://</a:t>
            </a:r>
            <a:r>
              <a:rPr lang="fr-FR" dirty="0" smtClean="0"/>
              <a:t>www.francetvinfo.fr/france/que-faire-pour-lutter-contre-les-inegalites-salariales-au-sein-du-couple_545051.html</a:t>
            </a:r>
            <a:endParaRPr lang="fr-FR" dirty="0"/>
          </a:p>
        </p:txBody>
      </p:sp>
      <p:sp>
        <p:nvSpPr>
          <p:cNvPr id="4" name="Espace réservé du numéro de diapositive 3"/>
          <p:cNvSpPr>
            <a:spLocks noGrp="1"/>
          </p:cNvSpPr>
          <p:nvPr>
            <p:ph type="sldNum" sz="quarter" idx="10"/>
          </p:nvPr>
        </p:nvSpPr>
        <p:spPr/>
        <p:txBody>
          <a:bodyPr/>
          <a:lstStyle/>
          <a:p>
            <a:fld id="{1DE6150B-B2A7-4649-857C-80718D2343A2}" type="slidenum">
              <a:rPr lang="fr-FR" smtClean="0"/>
              <a:t>9</a:t>
            </a:fld>
            <a:endParaRPr lang="fr-FR"/>
          </a:p>
        </p:txBody>
      </p:sp>
    </p:spTree>
    <p:extLst>
      <p:ext uri="{BB962C8B-B14F-4D97-AF65-F5344CB8AC3E}">
        <p14:creationId xmlns:p14="http://schemas.microsoft.com/office/powerpoint/2010/main" val="3818366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fr-CA" smtClean="0"/>
              <a:t>Cliquez et modifiez le titre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A98AF03-7270-45C2-A683-C5E353EF01A5}" type="datetime4">
              <a:rPr lang="en-US" smtClean="0"/>
              <a:pPr/>
              <a:t>October 27, 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normAutofit/>
          </a:bodyPr>
          <a:lstStyle/>
          <a:p>
            <a:fld id="{1AD20DFC-E2D5-4BD6-B744-D8DEEAB5F7C2}" type="slidenum">
              <a:rPr lang="en-US" smtClean="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fr-CA"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a:p>
        </p:txBody>
      </p:sp>
      <p:sp>
        <p:nvSpPr>
          <p:cNvPr id="4" name="Date Placeholder 3"/>
          <p:cNvSpPr>
            <a:spLocks noGrp="1"/>
          </p:cNvSpPr>
          <p:nvPr>
            <p:ph type="dt" sz="half" idx="10"/>
          </p:nvPr>
        </p:nvSpPr>
        <p:spPr/>
        <p:txBody>
          <a:bodyPr/>
          <a:lstStyle/>
          <a:p>
            <a:fld id="{A2FB5AFD-D735-4504-A039-ADEBB6448D55}" type="datetime4">
              <a:rPr lang="en-US" smtClean="0"/>
              <a:pPr/>
              <a:t>October 27,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fr-CA" smtClean="0"/>
              <a:t>Cliquez et modifiez le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a:p>
        </p:txBody>
      </p:sp>
      <p:sp>
        <p:nvSpPr>
          <p:cNvPr id="4" name="Date Placeholder 3"/>
          <p:cNvSpPr>
            <a:spLocks noGrp="1"/>
          </p:cNvSpPr>
          <p:nvPr>
            <p:ph type="dt" sz="half" idx="10"/>
          </p:nvPr>
        </p:nvSpPr>
        <p:spPr/>
        <p:txBody>
          <a:bodyPr/>
          <a:lstStyle/>
          <a:p>
            <a:fld id="{AB5C8118-FB93-4E87-B380-0175F2FE2167}" type="datetime4">
              <a:rPr lang="en-US" smtClean="0"/>
              <a:pPr/>
              <a:t>October 27,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fr-CA" smtClean="0"/>
              <a:t>Cliquez et modifiez le titre</a:t>
            </a:r>
            <a:endParaRPr lang="en-US"/>
          </a:p>
        </p:txBody>
      </p:sp>
      <p:sp>
        <p:nvSpPr>
          <p:cNvPr id="3" name="Content Placeholder 2"/>
          <p:cNvSpPr>
            <a:spLocks noGrp="1"/>
          </p:cNvSpPr>
          <p:nvPr>
            <p:ph idx="1"/>
          </p:nvPr>
        </p:nvSpPr>
        <p:spPr>
          <a:xfrm>
            <a:off x="685800" y="1600201"/>
            <a:ext cx="7772400" cy="37338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5A93482-8E69-40F7-BCAD-5662A6CADB27}" type="datetime4">
              <a:rPr lang="en-US" smtClean="0"/>
              <a:pPr/>
              <a:t>October 27,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fr-CA" smtClean="0"/>
              <a:t>Cliquez et modifiez le titre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BB7EAE1-CAAC-4AEF-919E-158692B1E55E}" type="datetime4">
              <a:rPr lang="en-US" smtClean="0"/>
              <a:pPr/>
              <a:t>October 27,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fr-CA" smtClean="0"/>
              <a:t>Cliquez et modifiez le titre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525A706-D8F2-4D1A-855A-CADC92600C26}" type="datetime4">
              <a:rPr lang="en-US" smtClean="0"/>
              <a:pPr/>
              <a:t>October 27, 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‹N°›</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fr-CA" smtClean="0"/>
              <a:t>Cliquez et modifiez le titre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99B4F123-1704-49AC-9D15-C4B1462B8014}" type="datetime4">
              <a:rPr lang="en-US" smtClean="0"/>
              <a:pPr/>
              <a:t>October 27, 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7D5FE-740C-46F5-801A-FA5477D9711F}" type="slidenum">
              <a:rPr lang="en-US" smtClean="0"/>
              <a:pPr/>
              <a:t>‹N°›</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fr-CA" smtClean="0"/>
              <a:t>Cliquez et modifiez le titre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E3127EC2-47FB-48A1-8644-C8A81DDAA119}" type="datetime4">
              <a:rPr lang="en-US" smtClean="0"/>
              <a:pPr/>
              <a:t>October 27, 2016</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AE3EC3ED-7435-49F9-84C8-03CCA2F8DEDB}" type="datetime4">
              <a:rPr lang="en-US" smtClean="0"/>
              <a:pPr/>
              <a:t>October 27, 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u avec légende">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fr-CA" smtClean="0"/>
              <a:t>Cliquez et modifiez le titre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FC49BF1-FCD3-4395-8FF6-0047AF66228E}" type="datetime4">
              <a:rPr lang="en-US" smtClean="0"/>
              <a:pPr/>
              <a:t>October 27, 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‹N°›</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fr-CA" smtClean="0"/>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smtClean="0"/>
              <a:t>Faire glisser l'image vers l'espace réservé ou cliquer sur l'icône pour l'ajouter</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A861222-2C8B-4501-BE87-6797EC025925}" type="datetime4">
              <a:rPr lang="en-US" smtClean="0"/>
              <a:pPr/>
              <a:t>October 27, 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‹N°›</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fr-CA" smtClean="0"/>
              <a:t>Cliquez et modifiez le titre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fr-CA"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fr-CA" smtClean="0"/>
              <a:t>Cliquez et modifiez le titre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16C01193-8287-4834-A286-6B880643E934}" type="datetime4">
              <a:rPr lang="en-US" smtClean="0"/>
              <a:pPr/>
              <a:t>October 27, 2016</a:t>
            </a:fld>
            <a:endParaRPr lang="en-US"/>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dirty="0"/>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8B37D5FE-740C-46F5-801A-FA5477D9711F}" type="slidenum">
              <a:rPr lang="en-US" smtClean="0"/>
              <a:pPr/>
              <a:t>‹N°›</a:t>
            </a:fld>
            <a:endParaRPr lang="en-US"/>
          </a:p>
        </p:txBody>
      </p:sp>
    </p:spTree>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sldNum="0" hdr="0" ftr="0" dt="0"/>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youtube.com/watch?v=S_r-texcy38"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quebec.huffingtonpost.ca/anthony-bergeron/caricatures-sexistes-femmes-politiques-quebecoises-ciblees_b_6848508.html"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quebec.huffingtonpost.ca/anthony-bergeron/caricatures-sexistes-femmes-politiques-quebecoises-ciblees_b_6848508.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youtube.com/watch?v=S_r-texcy38" TargetMode="External"/><Relationship Id="rId5" Type="http://schemas.openxmlformats.org/officeDocument/2006/relationships/hyperlink" Target="http://www.universalis.fr/encyclopedie/socialisation-sociologie/" TargetMode="External"/><Relationship Id="rId4" Type="http://schemas.openxmlformats.org/officeDocument/2006/relationships/hyperlink" Target="http://www.cairn.info/revue-empan-2007-1-page-89.htm"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www.francetvinfo.fr/france/que-faire-pour-lutter-contre-les-inegalites-salariales-au-sein-du-couple_545051.html" TargetMode="External"/><Relationship Id="rId13" Type="http://schemas.openxmlformats.org/officeDocument/2006/relationships/hyperlink" Target="http://www.europe1.fr/societe/devoir-sexiste-a-l-ecole-le-mea-culpa-d-une-maison-d-edition-2266387" TargetMode="External"/><Relationship Id="rId3" Type="http://schemas.openxmlformats.org/officeDocument/2006/relationships/hyperlink" Target="http://blog.ysance.com/2014/01/27/ingenieur-developpeur-une-double-competence-generatrice-de-success-story/" TargetMode="External"/><Relationship Id="rId7" Type="http://schemas.openxmlformats.org/officeDocument/2006/relationships/hyperlink" Target="http://thumb10.shutterstock.com/photos/thumb_large/1451831/144198103.jpg" TargetMode="External"/><Relationship Id="rId12" Type="http://schemas.openxmlformats.org/officeDocument/2006/relationships/hyperlink" Target="http://www.unifrance.org/annuaires/personne/371297/simone-de-beauvoir#&amp;gid=1&amp;pid=1"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www.journaldemontreal.com/2015/02/05/des-debuts-prometteurs" TargetMode="External"/><Relationship Id="rId11" Type="http://schemas.openxmlformats.org/officeDocument/2006/relationships/hyperlink" Target="http://www.insolente-veggie.com/la-theorie-du-genre-djendeure/" TargetMode="External"/><Relationship Id="rId5" Type="http://schemas.openxmlformats.org/officeDocument/2006/relationships/hyperlink" Target="http://a404.idata.over-blog.com/4/97/51/12/Secretaire-medicale.png" TargetMode="External"/><Relationship Id="rId10" Type="http://schemas.openxmlformats.org/officeDocument/2006/relationships/hyperlink" Target="http://www.lepapillonetlempereur.com/wp-content/uploads/2014/01/M&#232;res-Enfants-Cousins-Cousines.jpg" TargetMode="External"/><Relationship Id="rId4" Type="http://schemas.openxmlformats.org/officeDocument/2006/relationships/hyperlink" Target="http://www.fotosearch.fr/UNN344/u10581806/" TargetMode="External"/><Relationship Id="rId9" Type="http://schemas.openxmlformats.org/officeDocument/2006/relationships/hyperlink" Target="http://www.coopsco.com/ib/000023840000/CO_IMAGESBANK_MAST1/9782/5511/9589/3/9782551195893/large_9782551195893.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hyperlink" Target="http://www.toyzmag.com/2014/10/catalogue-jouets-2014-super-u-renonce-a-lanti-sexisme/" TargetMode="External"/><Relationship Id="rId3" Type="http://schemas.openxmlformats.org/officeDocument/2006/relationships/hyperlink" Target="http://www.womenology.fr/differences-hommes-et-femmes/etude-stereotypes-font-mauvais-genre/" TargetMode="External"/><Relationship Id="rId7" Type="http://schemas.openxmlformats.org/officeDocument/2006/relationships/hyperlink" Target="http://www.dreamstime.com/stock-photo-people-jigsaw-puzzle-forming-globe-photo-image43921449" TargetMode="External"/><Relationship Id="rId12" Type="http://schemas.openxmlformats.org/officeDocument/2006/relationships/hyperlink" Target="http://libertees.blog.lemonde.fr/category/y-a-pas-que-le-droit/"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www.dreamstime.com/rawpixelimages_info" TargetMode="External"/><Relationship Id="rId11" Type="http://schemas.openxmlformats.org/officeDocument/2006/relationships/hyperlink" Target="http://romy.tetue.net/pas-de-cadeau-pour-le-sexisme?lang=fr" TargetMode="External"/><Relationship Id="rId5" Type="http://schemas.openxmlformats.org/officeDocument/2006/relationships/hyperlink" Target="http://www.europe1.fr/societe/un-message-contre-le-sexisme-dans-les-jouets-de-noel-2327049" TargetMode="External"/><Relationship Id="rId10" Type="http://schemas.openxmlformats.org/officeDocument/2006/relationships/hyperlink" Target="http://romy.tetue.net/" TargetMode="External"/><Relationship Id="rId4" Type="http://schemas.openxmlformats.org/officeDocument/2006/relationships/hyperlink" Target="http://www.perfegal.fr/que-preconise-le-recent-rapport-sur-les-stereotypes-fillesgarcons.html" TargetMode="External"/><Relationship Id="rId9" Type="http://schemas.openxmlformats.org/officeDocument/2006/relationships/hyperlink" Target="http://jouetsexiste.tumblr.com"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fieres.wordpress.com/2015/01/01/de-lenfance-a-lage-adulte-le-marketing-sexiste/" TargetMode="External"/><Relationship Id="rId3" Type="http://schemas.openxmlformats.org/officeDocument/2006/relationships/hyperlink" Target="http://www.lemonde.fr/journaliste/cecile-prudhomme/" TargetMode="External"/><Relationship Id="rId7" Type="http://schemas.openxmlformats.org/officeDocument/2006/relationships/hyperlink" Target="https://asfep.files.wordpress.com/2008/03/jouets-sexues.jp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mix108.com/legos-for-girls-sending-wrong-message-video/" TargetMode="External"/><Relationship Id="rId11" Type="http://schemas.openxmlformats.org/officeDocument/2006/relationships/hyperlink" Target="http://quebec.huffingtonpost.ca/anthony-bergeron/caricatures-sexistes-femmes-politiques-quebecoises-ciblees_b_6848508.html" TargetMode="External"/><Relationship Id="rId5" Type="http://schemas.openxmlformats.org/officeDocument/2006/relationships/hyperlink" Target="http://www.tillthecat.com/2012/06/lego-le-cote-obscur-et-la-force-des-cliches/" TargetMode="External"/><Relationship Id="rId10" Type="http://schemas.openxmlformats.org/officeDocument/2006/relationships/hyperlink" Target="http://mix.cite31.free.fr/?page_id=219" TargetMode="External"/><Relationship Id="rId4" Type="http://schemas.openxmlformats.org/officeDocument/2006/relationships/hyperlink" Target="http://www.lemonde.fr/economie/article/2015/11/13/en-france-le-budget-pour-noel-est-en-hausse_4808696_3234.html" TargetMode="External"/><Relationship Id="rId9" Type="http://schemas.openxmlformats.org/officeDocument/2006/relationships/hyperlink" Target="http://www.huffingtonpost.fr/2014/11/25/lettre-lego-parents-photo-1970-genre-jouets-sexualisation-egalite-fille-garcon-_n_6218920.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stat.gouv.qc.ca/donstat/societe/famls_mengs_niv_vie/revenus_depense/revenus/mod1_p_1_2_4_0.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i="1" dirty="0"/>
              <a:t>Le genre comme identité</a:t>
            </a:r>
            <a:r>
              <a:rPr lang="fr-FR" dirty="0"/>
              <a:t/>
            </a:r>
            <a:br>
              <a:rPr lang="fr-FR" dirty="0"/>
            </a:br>
            <a:endParaRPr lang="fr-FR" dirty="0"/>
          </a:p>
        </p:txBody>
      </p:sp>
      <p:sp>
        <p:nvSpPr>
          <p:cNvPr id="3" name="Sous-titre 2"/>
          <p:cNvSpPr>
            <a:spLocks noGrp="1"/>
          </p:cNvSpPr>
          <p:nvPr>
            <p:ph type="subTitle" idx="1"/>
          </p:nvPr>
        </p:nvSpPr>
        <p:spPr/>
        <p:txBody>
          <a:bodyPr>
            <a:normAutofit/>
          </a:bodyPr>
          <a:lstStyle/>
          <a:p>
            <a:r>
              <a:rPr lang="fr-FR" dirty="0"/>
              <a:t>Formation sur les rapports sociaux de </a:t>
            </a:r>
            <a:r>
              <a:rPr lang="fr-FR" dirty="0" smtClean="0"/>
              <a:t>sexe</a:t>
            </a:r>
            <a:endParaRPr lang="fr-FR" dirty="0"/>
          </a:p>
          <a:p>
            <a:r>
              <a:rPr lang="fr-FR" dirty="0" smtClean="0"/>
              <a:t>Comité de la condition des femmes FEC-CSQ</a:t>
            </a:r>
          </a:p>
          <a:p>
            <a:r>
              <a:rPr lang="fr-FR" dirty="0" smtClean="0"/>
              <a:t>2016</a:t>
            </a:r>
          </a:p>
          <a:p>
            <a:endParaRPr lang="fr-FR" dirty="0"/>
          </a:p>
        </p:txBody>
      </p:sp>
    </p:spTree>
    <p:extLst>
      <p:ext uri="{BB962C8B-B14F-4D97-AF65-F5344CB8AC3E}">
        <p14:creationId xmlns:p14="http://schemas.microsoft.com/office/powerpoint/2010/main" val="2556841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a:t>Ségrégation professionnelle</a:t>
            </a:r>
          </a:p>
        </p:txBody>
      </p:sp>
      <p:sp>
        <p:nvSpPr>
          <p:cNvPr id="3" name="Espace réservé du contenu 2"/>
          <p:cNvSpPr>
            <a:spLocks noGrp="1"/>
          </p:cNvSpPr>
          <p:nvPr>
            <p:ph sz="quarter" idx="13"/>
          </p:nvPr>
        </p:nvSpPr>
        <p:spPr/>
        <p:txBody>
          <a:bodyPr/>
          <a:lstStyle/>
          <a:p>
            <a:r>
              <a:rPr lang="fr-FR" sz="2400" dirty="0"/>
              <a:t>Nécessité de faire le lien entre les catégories d’emploi où travaillent les femmes et les salaires qui y sont rattachés.</a:t>
            </a:r>
          </a:p>
          <a:p>
            <a:pPr lvl="1"/>
            <a:r>
              <a:rPr lang="fr-FR" sz="2000" dirty="0" smtClean="0"/>
              <a:t>Salaires moins élevés pour les </a:t>
            </a:r>
            <a:r>
              <a:rPr lang="fr-FR" sz="2000" dirty="0"/>
              <a:t>emplois </a:t>
            </a:r>
            <a:r>
              <a:rPr lang="fr-FR" sz="2000" dirty="0" smtClean="0"/>
              <a:t>«</a:t>
            </a:r>
            <a:r>
              <a:rPr lang="fr-CA" sz="2000" dirty="0">
                <a:ea typeface="Calibri"/>
              </a:rPr>
              <a:t> </a:t>
            </a:r>
            <a:r>
              <a:rPr lang="fr-FR" sz="2000" dirty="0" smtClean="0"/>
              <a:t>typiquement féminins</a:t>
            </a:r>
            <a:r>
              <a:rPr lang="fr-CA" sz="2000" dirty="0">
                <a:ea typeface="Calibri"/>
              </a:rPr>
              <a:t> </a:t>
            </a:r>
            <a:r>
              <a:rPr lang="fr-FR" sz="2000" dirty="0" smtClean="0"/>
              <a:t>».</a:t>
            </a:r>
            <a:endParaRPr lang="fr-FR" sz="2000" dirty="0"/>
          </a:p>
        </p:txBody>
      </p:sp>
      <p:pic>
        <p:nvPicPr>
          <p:cNvPr id="7" name="Espace réservé du contenu 6" descr="inégalité salariale.jpg"/>
          <p:cNvPicPr>
            <a:picLocks noGrp="1" noChangeAspect="1"/>
          </p:cNvPicPr>
          <p:nvPr>
            <p:ph sz="quarter" idx="14"/>
          </p:nvPr>
        </p:nvPicPr>
        <p:blipFill>
          <a:blip r:embed="rId3" cstate="email">
            <a:extLst>
              <a:ext uri="{28A0092B-C50C-407E-A947-70E740481C1C}">
                <a14:useLocalDpi xmlns:a14="http://schemas.microsoft.com/office/drawing/2010/main" val="0"/>
              </a:ext>
            </a:extLst>
          </a:blip>
          <a:srcRect l="23483" r="23483"/>
          <a:stretch>
            <a:fillRect/>
          </a:stretch>
        </p:blipFill>
        <p:spPr>
          <a:xfrm>
            <a:off x="4582289" y="1417638"/>
            <a:ext cx="3977511" cy="4214906"/>
          </a:xfrm>
        </p:spPr>
      </p:pic>
    </p:spTree>
    <p:extLst>
      <p:ext uri="{BB962C8B-B14F-4D97-AF65-F5344CB8AC3E}">
        <p14:creationId xmlns:p14="http://schemas.microsoft.com/office/powerpoint/2010/main" val="1087861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Pourquoi les femmes sont-elles payées moins </a:t>
            </a:r>
            <a:r>
              <a:rPr lang="fr-FR" dirty="0" smtClean="0"/>
              <a:t>cher ? </a:t>
            </a:r>
            <a:r>
              <a:rPr lang="fr-FR" dirty="0"/>
              <a:t/>
            </a:r>
            <a:br>
              <a:rPr lang="fr-FR" dirty="0"/>
            </a:br>
            <a:endParaRPr lang="fr-FR" dirty="0"/>
          </a:p>
        </p:txBody>
      </p:sp>
      <p:sp>
        <p:nvSpPr>
          <p:cNvPr id="3" name="Espace réservé du contenu 2"/>
          <p:cNvSpPr>
            <a:spLocks noGrp="1"/>
          </p:cNvSpPr>
          <p:nvPr>
            <p:ph sz="quarter" idx="13"/>
          </p:nvPr>
        </p:nvSpPr>
        <p:spPr/>
        <p:txBody>
          <a:bodyPr>
            <a:normAutofit fontScale="70000" lnSpcReduction="20000"/>
          </a:bodyPr>
          <a:lstStyle/>
          <a:p>
            <a:r>
              <a:rPr lang="fr-FR" dirty="0"/>
              <a:t>D</a:t>
            </a:r>
            <a:r>
              <a:rPr lang="fr-FR" dirty="0" smtClean="0"/>
              <a:t>évalorisation des métiers féminins associés </a:t>
            </a:r>
            <a:r>
              <a:rPr lang="fr-FR" dirty="0"/>
              <a:t>à </a:t>
            </a:r>
            <a:r>
              <a:rPr lang="fr-FR" dirty="0" smtClean="0"/>
              <a:t>des tâches dites naturelles.</a:t>
            </a:r>
          </a:p>
          <a:p>
            <a:pPr lvl="1"/>
            <a:r>
              <a:rPr lang="fr-CA" sz="1800" dirty="0"/>
              <a:t>Expertises et savoirs des femmes </a:t>
            </a:r>
            <a:r>
              <a:rPr lang="fr-CA" sz="1800" dirty="0" smtClean="0"/>
              <a:t>dévalorisés</a:t>
            </a:r>
            <a:endParaRPr lang="fr-FR" sz="1800" dirty="0" smtClean="0"/>
          </a:p>
          <a:p>
            <a:pPr marL="342900" lvl="1"/>
            <a:r>
              <a:rPr lang="fr-CA" sz="2000" dirty="0" smtClean="0"/>
              <a:t>Dévalorisation fondée sur une hiérarchisation de la division du travail : </a:t>
            </a:r>
          </a:p>
          <a:p>
            <a:pPr marL="742950" lvl="2"/>
            <a:r>
              <a:rPr lang="fr-CA" sz="1800" dirty="0" smtClean="0"/>
              <a:t>Sous</a:t>
            </a:r>
            <a:r>
              <a:rPr lang="fr-CA" sz="1800" dirty="0"/>
              <a:t>-évaluation des </a:t>
            </a:r>
            <a:r>
              <a:rPr lang="fr-CA" sz="1800" dirty="0" smtClean="0"/>
              <a:t>tâches et des métiers </a:t>
            </a:r>
            <a:r>
              <a:rPr lang="fr-CA" sz="1800" dirty="0"/>
              <a:t>dits </a:t>
            </a:r>
            <a:r>
              <a:rPr lang="fr-CA" sz="1800" dirty="0" smtClean="0"/>
              <a:t>féminins</a:t>
            </a:r>
            <a:r>
              <a:rPr lang="fr-CA" sz="1800" dirty="0"/>
              <a:t> </a:t>
            </a:r>
            <a:r>
              <a:rPr lang="fr-CA" sz="1800" dirty="0" smtClean="0"/>
              <a:t>(salaires moindres)</a:t>
            </a:r>
          </a:p>
          <a:p>
            <a:r>
              <a:rPr lang="fr-FR" sz="2200" dirty="0" smtClean="0"/>
              <a:t>On parle ici de </a:t>
            </a:r>
            <a:r>
              <a:rPr lang="fr-FR" sz="2200" u="sng" dirty="0"/>
              <a:t>discrimination systémique </a:t>
            </a:r>
          </a:p>
          <a:p>
            <a:pPr lvl="1"/>
            <a:r>
              <a:rPr lang="fr-FR" sz="1800" dirty="0"/>
              <a:t>mise sur pied d’un programme d’équité </a:t>
            </a:r>
            <a:r>
              <a:rPr lang="fr-FR" sz="1800" dirty="0" smtClean="0"/>
              <a:t>salariale (Loi</a:t>
            </a:r>
            <a:r>
              <a:rPr lang="fr-CA" sz="1800" dirty="0">
                <a:ea typeface="Calibri"/>
              </a:rPr>
              <a:t> </a:t>
            </a:r>
            <a:r>
              <a:rPr lang="fr-FR" sz="1800" dirty="0" smtClean="0"/>
              <a:t>: 1996).</a:t>
            </a:r>
          </a:p>
          <a:p>
            <a:r>
              <a:rPr lang="fr-FR" dirty="0" smtClean="0"/>
              <a:t>Sociologie des rapports sociaux de sexe permet de mieux comprendre ce processus de discrimination.</a:t>
            </a:r>
          </a:p>
        </p:txBody>
      </p:sp>
      <p:pic>
        <p:nvPicPr>
          <p:cNvPr id="5" name="Espace réservé du contenu 4"/>
          <p:cNvPicPr>
            <a:picLocks noGrp="1" noChangeAspect="1"/>
          </p:cNvPicPr>
          <p:nvPr>
            <p:ph sz="quarter" idx="14"/>
          </p:nvPr>
        </p:nvPicPr>
        <p:blipFill>
          <a:blip r:embed="rId3"/>
          <a:srcRect t="6323" b="6323"/>
          <a:stretch>
            <a:fillRect/>
          </a:stretch>
        </p:blipFill>
        <p:spPr>
          <a:xfrm>
            <a:off x="6359266" y="832951"/>
            <a:ext cx="2217468" cy="2350516"/>
          </a:xfrm>
        </p:spPr>
      </p:pic>
      <p:pic>
        <p:nvPicPr>
          <p:cNvPr id="6" name="Image 5"/>
          <p:cNvPicPr>
            <a:picLocks noChangeAspect="1"/>
          </p:cNvPicPr>
          <p:nvPr/>
        </p:nvPicPr>
        <p:blipFill>
          <a:blip r:embed="rId4"/>
          <a:stretch>
            <a:fillRect/>
          </a:stretch>
        </p:blipFill>
        <p:spPr>
          <a:xfrm>
            <a:off x="4353655" y="2703915"/>
            <a:ext cx="2005610" cy="2709333"/>
          </a:xfrm>
          <a:prstGeom prst="rect">
            <a:avLst/>
          </a:prstGeom>
        </p:spPr>
      </p:pic>
    </p:spTree>
    <p:extLst>
      <p:ext uri="{BB962C8B-B14F-4D97-AF65-F5344CB8AC3E}">
        <p14:creationId xmlns:p14="http://schemas.microsoft.com/office/powerpoint/2010/main" val="8156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Pour une sociologie </a:t>
            </a:r>
            <a:r>
              <a:rPr lang="fr-FR" dirty="0" smtClean="0"/>
              <a:t>des Rapports sociaux de sexe</a:t>
            </a:r>
            <a:endParaRPr lang="fr-FR" dirty="0"/>
          </a:p>
        </p:txBody>
      </p:sp>
      <p:sp>
        <p:nvSpPr>
          <p:cNvPr id="3" name="Espace réservé du contenu 2"/>
          <p:cNvSpPr>
            <a:spLocks noGrp="1"/>
          </p:cNvSpPr>
          <p:nvPr>
            <p:ph idx="1"/>
          </p:nvPr>
        </p:nvSpPr>
        <p:spPr/>
        <p:txBody>
          <a:bodyPr>
            <a:normAutofit lnSpcReduction="10000"/>
          </a:bodyPr>
          <a:lstStyle/>
          <a:p>
            <a:r>
              <a:rPr lang="fr-CA" b="1" dirty="0" smtClean="0"/>
              <a:t>Rapports </a:t>
            </a:r>
            <a:r>
              <a:rPr lang="fr-CA" b="1" dirty="0"/>
              <a:t>sociaux de sexe : </a:t>
            </a:r>
            <a:r>
              <a:rPr lang="fr-CA" dirty="0"/>
              <a:t>terme qui s’est développé dans le sillage de l’analyse marxiste sur les classes </a:t>
            </a:r>
            <a:r>
              <a:rPr lang="fr-CA" dirty="0" smtClean="0"/>
              <a:t>sociales.</a:t>
            </a:r>
          </a:p>
          <a:p>
            <a:r>
              <a:rPr lang="fr-CA" dirty="0"/>
              <a:t>P</a:t>
            </a:r>
            <a:r>
              <a:rPr lang="fr-CA" dirty="0" smtClean="0"/>
              <a:t>ermet </a:t>
            </a:r>
            <a:r>
              <a:rPr lang="fr-CA" dirty="0"/>
              <a:t>de définir </a:t>
            </a:r>
            <a:r>
              <a:rPr lang="fr-CA" dirty="0" smtClean="0"/>
              <a:t>les </a:t>
            </a:r>
            <a:r>
              <a:rPr lang="fr-CA" dirty="0"/>
              <a:t>rapports de pouvoir </a:t>
            </a:r>
            <a:r>
              <a:rPr lang="fr-CA" dirty="0" smtClean="0"/>
              <a:t>qui se tissent entre </a:t>
            </a:r>
            <a:r>
              <a:rPr lang="fr-CA" dirty="0"/>
              <a:t>hommes et </a:t>
            </a:r>
            <a:r>
              <a:rPr lang="fr-CA" dirty="0" smtClean="0"/>
              <a:t>femmes</a:t>
            </a:r>
            <a:r>
              <a:rPr lang="fr-CA" dirty="0"/>
              <a:t> </a:t>
            </a:r>
            <a:r>
              <a:rPr lang="fr-CA" dirty="0" smtClean="0"/>
              <a:t>dans </a:t>
            </a:r>
            <a:r>
              <a:rPr lang="fr-CA" dirty="0"/>
              <a:t>une société </a:t>
            </a:r>
            <a:r>
              <a:rPr lang="fr-CA" dirty="0" smtClean="0"/>
              <a:t>patriarcale.</a:t>
            </a:r>
          </a:p>
          <a:p>
            <a:r>
              <a:rPr lang="fr-CA" b="1" dirty="0" smtClean="0"/>
              <a:t>Société patriarcale : </a:t>
            </a:r>
            <a:r>
              <a:rPr lang="fr-CA" dirty="0" smtClean="0"/>
              <a:t>Société fondée à l’origine sur la suprématie des hommes en tant que pères. Les lieux de pouvoir sont réservés aux hommes (gouvernement, conseil d’administration, etc.).</a:t>
            </a:r>
          </a:p>
          <a:p>
            <a:r>
              <a:rPr lang="fr-CA" dirty="0"/>
              <a:t>Les rapports de pouvoir sont </a:t>
            </a:r>
            <a:r>
              <a:rPr lang="fr-CA" dirty="0" smtClean="0"/>
              <a:t>donc historiquement et socialement </a:t>
            </a:r>
            <a:r>
              <a:rPr lang="fr-CA" dirty="0"/>
              <a:t>construits entre les </a:t>
            </a:r>
            <a:r>
              <a:rPr lang="fr-CA" dirty="0" smtClean="0"/>
              <a:t>sexes, à l’avantage des hommes.</a:t>
            </a:r>
          </a:p>
          <a:p>
            <a:pPr lvl="1"/>
            <a:r>
              <a:rPr lang="fr-CA" dirty="0" smtClean="0"/>
              <a:t>=&gt; construction </a:t>
            </a:r>
            <a:r>
              <a:rPr lang="fr-CA" dirty="0"/>
              <a:t>identitaire </a:t>
            </a:r>
            <a:r>
              <a:rPr lang="fr-CA" dirty="0" smtClean="0"/>
              <a:t>fondée sur l’inégalité entre femmes et hommes</a:t>
            </a:r>
            <a:endParaRPr lang="fr-CA" dirty="0"/>
          </a:p>
        </p:txBody>
      </p:sp>
    </p:spTree>
    <p:extLst>
      <p:ext uri="{BB962C8B-B14F-4D97-AF65-F5344CB8AC3E}">
        <p14:creationId xmlns:p14="http://schemas.microsoft.com/office/powerpoint/2010/main" val="39172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Pour une sociologie </a:t>
            </a:r>
            <a:r>
              <a:rPr lang="fr-FR" dirty="0" smtClean="0"/>
              <a:t>des Rapports </a:t>
            </a:r>
            <a:r>
              <a:rPr lang="fr-FR" dirty="0"/>
              <a:t>sociaux de sexe</a:t>
            </a:r>
          </a:p>
        </p:txBody>
      </p:sp>
      <p:sp>
        <p:nvSpPr>
          <p:cNvPr id="3" name="Espace réservé du contenu 2"/>
          <p:cNvSpPr>
            <a:spLocks noGrp="1"/>
          </p:cNvSpPr>
          <p:nvPr>
            <p:ph idx="1"/>
          </p:nvPr>
        </p:nvSpPr>
        <p:spPr/>
        <p:txBody>
          <a:bodyPr>
            <a:normAutofit/>
          </a:bodyPr>
          <a:lstStyle/>
          <a:p>
            <a:r>
              <a:rPr lang="fr-CA" sz="2600" dirty="0"/>
              <a:t>On parle aussi de </a:t>
            </a:r>
            <a:r>
              <a:rPr lang="fr-CA" sz="2600" b="1" dirty="0"/>
              <a:t>genre</a:t>
            </a:r>
            <a:r>
              <a:rPr lang="fr-CA" sz="2600" dirty="0"/>
              <a:t> </a:t>
            </a:r>
            <a:r>
              <a:rPr lang="fr-CA" sz="2600" i="1" dirty="0"/>
              <a:t>(</a:t>
            </a:r>
            <a:r>
              <a:rPr lang="fr-CA" sz="2600" b="1" i="1" dirty="0" err="1"/>
              <a:t>gender</a:t>
            </a:r>
            <a:r>
              <a:rPr lang="fr-CA" sz="2600" i="1" dirty="0" smtClean="0"/>
              <a:t>)</a:t>
            </a:r>
            <a:r>
              <a:rPr lang="fr-CA" sz="2800" dirty="0">
                <a:ea typeface="Calibri"/>
              </a:rPr>
              <a:t>  </a:t>
            </a:r>
            <a:r>
              <a:rPr lang="fr-CA" sz="2600" dirty="0" smtClean="0"/>
              <a:t>: </a:t>
            </a:r>
            <a:endParaRPr lang="fr-CA" sz="2600" dirty="0"/>
          </a:p>
          <a:p>
            <a:r>
              <a:rPr lang="fr-CA" sz="2600" dirty="0" smtClean="0"/>
              <a:t>« Le </a:t>
            </a:r>
            <a:r>
              <a:rPr lang="fr-CA" sz="2600" dirty="0"/>
              <a:t>genre est un élément constitutif des rapports sociaux fondés sur les </a:t>
            </a:r>
            <a:r>
              <a:rPr lang="fr-CA" sz="2600" u="sng" dirty="0"/>
              <a:t>différences perçues entre les </a:t>
            </a:r>
            <a:r>
              <a:rPr lang="fr-CA" sz="2600" u="sng" dirty="0" smtClean="0"/>
              <a:t>sexes</a:t>
            </a:r>
            <a:r>
              <a:rPr lang="fr-CA" sz="2600" u="sng" dirty="0"/>
              <a:t> </a:t>
            </a:r>
            <a:r>
              <a:rPr lang="fr-CA" sz="2600" dirty="0" smtClean="0"/>
              <a:t>et </a:t>
            </a:r>
            <a:r>
              <a:rPr lang="fr-CA" sz="2600" dirty="0"/>
              <a:t>le genre est une façon première de signifier des rapports de </a:t>
            </a:r>
            <a:r>
              <a:rPr lang="fr-CA" sz="2600" dirty="0" smtClean="0"/>
              <a:t>pouvoir » (J. </a:t>
            </a:r>
            <a:r>
              <a:rPr lang="fr-CA" sz="2600" dirty="0"/>
              <a:t>W. </a:t>
            </a:r>
            <a:r>
              <a:rPr lang="fr-CA" sz="2600" dirty="0" smtClean="0"/>
              <a:t>Scott, 1988</a:t>
            </a:r>
            <a:r>
              <a:rPr lang="fr-CA" sz="2800" dirty="0">
                <a:ea typeface="Calibri"/>
              </a:rPr>
              <a:t> </a:t>
            </a:r>
            <a:r>
              <a:rPr lang="fr-CA" sz="2600" dirty="0" smtClean="0"/>
              <a:t>: p. 141).</a:t>
            </a:r>
            <a:endParaRPr lang="fr-CA" sz="2600" dirty="0"/>
          </a:p>
          <a:p>
            <a:r>
              <a:rPr lang="fr-CA" sz="2600" dirty="0"/>
              <a:t>L</a:t>
            </a:r>
            <a:r>
              <a:rPr lang="fr-CA" sz="2600" dirty="0" smtClean="0"/>
              <a:t>es </a:t>
            </a:r>
            <a:r>
              <a:rPr lang="fr-CA" sz="2600" dirty="0"/>
              <a:t>rapports de pouvoir </a:t>
            </a:r>
            <a:r>
              <a:rPr lang="fr-CA" sz="2600" dirty="0" smtClean="0"/>
              <a:t>socialement </a:t>
            </a:r>
            <a:r>
              <a:rPr lang="fr-CA" sz="2600" dirty="0"/>
              <a:t>construits entre les </a:t>
            </a:r>
            <a:r>
              <a:rPr lang="fr-CA" sz="2600" dirty="0" smtClean="0"/>
              <a:t>sexes : construction </a:t>
            </a:r>
            <a:r>
              <a:rPr lang="fr-CA" sz="2600" dirty="0"/>
              <a:t>sociale du </a:t>
            </a:r>
            <a:r>
              <a:rPr lang="fr-CA" sz="2600" dirty="0" smtClean="0"/>
              <a:t>genre.</a:t>
            </a:r>
            <a:endParaRPr lang="fr-CA" sz="2600" dirty="0"/>
          </a:p>
          <a:p>
            <a:pPr marL="68580" indent="0">
              <a:buNone/>
            </a:pPr>
            <a:endParaRPr lang="fr-CA" dirty="0"/>
          </a:p>
          <a:p>
            <a:endParaRPr lang="fr-CA" dirty="0" smtClean="0"/>
          </a:p>
          <a:p>
            <a:endParaRPr lang="fr-CA" dirty="0"/>
          </a:p>
          <a:p>
            <a:endParaRPr lang="fr-CA" dirty="0"/>
          </a:p>
          <a:p>
            <a:endParaRPr lang="fr-FR" dirty="0"/>
          </a:p>
        </p:txBody>
      </p:sp>
    </p:spTree>
    <p:extLst>
      <p:ext uri="{BB962C8B-B14F-4D97-AF65-F5344CB8AC3E}">
        <p14:creationId xmlns:p14="http://schemas.microsoft.com/office/powerpoint/2010/main" val="40317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685800" y="1238275"/>
            <a:ext cx="7219853" cy="5619725"/>
          </a:xfrm>
          <a:prstGeom prst="rect">
            <a:avLst/>
          </a:prstGeom>
        </p:spPr>
      </p:pic>
      <p:sp>
        <p:nvSpPr>
          <p:cNvPr id="2" name="Titre 1"/>
          <p:cNvSpPr>
            <a:spLocks noGrp="1"/>
          </p:cNvSpPr>
          <p:nvPr>
            <p:ph type="title"/>
          </p:nvPr>
        </p:nvSpPr>
        <p:spPr/>
        <p:txBody>
          <a:bodyPr>
            <a:normAutofit fontScale="90000"/>
          </a:bodyPr>
          <a:lstStyle/>
          <a:p>
            <a:r>
              <a:rPr lang="fr-FR" dirty="0" smtClean="0"/>
              <a:t>Construction sociale du genre</a:t>
            </a:r>
          </a:p>
        </p:txBody>
      </p:sp>
      <p:sp>
        <p:nvSpPr>
          <p:cNvPr id="3" name="Espace réservé du contenu 2"/>
          <p:cNvSpPr>
            <a:spLocks noGrp="1"/>
          </p:cNvSpPr>
          <p:nvPr>
            <p:ph idx="1"/>
          </p:nvPr>
        </p:nvSpPr>
        <p:spPr>
          <a:xfrm>
            <a:off x="685800" y="1600201"/>
            <a:ext cx="7772399" cy="3793066"/>
          </a:xfrm>
        </p:spPr>
        <p:txBody>
          <a:bodyPr/>
          <a:lstStyle/>
          <a:p>
            <a:endParaRPr lang="fr-FR" dirty="0"/>
          </a:p>
        </p:txBody>
      </p:sp>
    </p:spTree>
    <p:extLst>
      <p:ext uri="{BB962C8B-B14F-4D97-AF65-F5344CB8AC3E}">
        <p14:creationId xmlns:p14="http://schemas.microsoft.com/office/powerpoint/2010/main" val="2671580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777999" y="1137461"/>
            <a:ext cx="5074673" cy="5720539"/>
          </a:xfrm>
          <a:prstGeom prst="rect">
            <a:avLst/>
          </a:prstGeom>
        </p:spPr>
      </p:pic>
      <p:sp>
        <p:nvSpPr>
          <p:cNvPr id="3" name="Titre 2"/>
          <p:cNvSpPr>
            <a:spLocks noGrp="1"/>
          </p:cNvSpPr>
          <p:nvPr>
            <p:ph type="title"/>
          </p:nvPr>
        </p:nvSpPr>
        <p:spPr/>
        <p:txBody>
          <a:bodyPr>
            <a:normAutofit fontScale="90000"/>
          </a:bodyPr>
          <a:lstStyle/>
          <a:p>
            <a:r>
              <a:rPr lang="fr-FR" dirty="0" smtClean="0"/>
              <a:t>Construction sociale du genre</a:t>
            </a:r>
            <a:endParaRPr lang="fr-FR" dirty="0"/>
          </a:p>
        </p:txBody>
      </p:sp>
      <p:sp>
        <p:nvSpPr>
          <p:cNvPr id="4" name="Espace réservé du contenu 3"/>
          <p:cNvSpPr>
            <a:spLocks noGrp="1"/>
          </p:cNvSpPr>
          <p:nvPr>
            <p:ph idx="1"/>
          </p:nvPr>
        </p:nvSpPr>
        <p:spPr/>
        <p:txBody>
          <a:bodyPr/>
          <a:lstStyle/>
          <a:p>
            <a:endParaRPr lang="fr-FR" dirty="0"/>
          </a:p>
        </p:txBody>
      </p:sp>
    </p:spTree>
    <p:extLst>
      <p:ext uri="{BB962C8B-B14F-4D97-AF65-F5344CB8AC3E}">
        <p14:creationId xmlns:p14="http://schemas.microsoft.com/office/powerpoint/2010/main" val="974990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Construction sociale du Genre</a:t>
            </a:r>
            <a:endParaRPr lang="fr-FR" dirty="0"/>
          </a:p>
        </p:txBody>
      </p:sp>
      <p:sp>
        <p:nvSpPr>
          <p:cNvPr id="3" name="Espace réservé du contenu 2"/>
          <p:cNvSpPr>
            <a:spLocks noGrp="1"/>
          </p:cNvSpPr>
          <p:nvPr>
            <p:ph sz="quarter" idx="13"/>
          </p:nvPr>
        </p:nvSpPr>
        <p:spPr>
          <a:xfrm>
            <a:off x="698500" y="1536192"/>
            <a:ext cx="3657600" cy="3877056"/>
          </a:xfrm>
        </p:spPr>
        <p:txBody>
          <a:bodyPr>
            <a:normAutofit/>
          </a:bodyPr>
          <a:lstStyle/>
          <a:p>
            <a:r>
              <a:rPr lang="fr-CA" dirty="0" smtClean="0"/>
              <a:t>Le </a:t>
            </a:r>
            <a:r>
              <a:rPr lang="fr-CA" dirty="0"/>
              <a:t>genre est donc </a:t>
            </a:r>
            <a:r>
              <a:rPr lang="fr-CA" dirty="0" smtClean="0"/>
              <a:t>«</a:t>
            </a:r>
            <a:r>
              <a:rPr lang="fr-CA" dirty="0">
                <a:ea typeface="Calibri"/>
              </a:rPr>
              <a:t> </a:t>
            </a:r>
            <a:r>
              <a:rPr lang="fr-CA" dirty="0" smtClean="0"/>
              <a:t>un </a:t>
            </a:r>
            <a:r>
              <a:rPr lang="fr-CA" dirty="0"/>
              <a:t>système social de </a:t>
            </a:r>
            <a:r>
              <a:rPr lang="fr-CA" dirty="0" smtClean="0"/>
              <a:t>différenciation </a:t>
            </a:r>
            <a:r>
              <a:rPr lang="fr-CA" dirty="0"/>
              <a:t>et de hiérarchisation qui opère une bi-catégorisation relativement arbitraire dans le continuum des caractéristiques sexuelles des êtres </a:t>
            </a:r>
            <a:r>
              <a:rPr lang="fr-CA" dirty="0" smtClean="0"/>
              <a:t>humains</a:t>
            </a:r>
            <a:r>
              <a:rPr lang="fr-CA" dirty="0">
                <a:ea typeface="Calibri"/>
              </a:rPr>
              <a:t> </a:t>
            </a:r>
            <a:r>
              <a:rPr lang="fr-CA" dirty="0" smtClean="0"/>
              <a:t>» </a:t>
            </a:r>
            <a:r>
              <a:rPr lang="fr-CA" dirty="0"/>
              <a:t>(</a:t>
            </a:r>
            <a:r>
              <a:rPr lang="fr-CA" dirty="0" smtClean="0"/>
              <a:t>N.</a:t>
            </a:r>
            <a:r>
              <a:rPr lang="fr-CA" dirty="0">
                <a:ea typeface="Calibri"/>
              </a:rPr>
              <a:t>  </a:t>
            </a:r>
            <a:r>
              <a:rPr lang="fr-CA" dirty="0" smtClean="0"/>
              <a:t>Le</a:t>
            </a:r>
            <a:r>
              <a:rPr lang="fr-CA" dirty="0">
                <a:ea typeface="Calibri"/>
              </a:rPr>
              <a:t> </a:t>
            </a:r>
            <a:r>
              <a:rPr lang="fr-CA" dirty="0" err="1" smtClean="0"/>
              <a:t>Feuvre</a:t>
            </a:r>
            <a:r>
              <a:rPr lang="fr-CA" dirty="0"/>
              <a:t>, </a:t>
            </a:r>
            <a:r>
              <a:rPr lang="fr-CA" dirty="0" smtClean="0"/>
              <a:t>2002</a:t>
            </a:r>
            <a:r>
              <a:rPr lang="fr-CA" dirty="0">
                <a:ea typeface="Calibri"/>
              </a:rPr>
              <a:t> </a:t>
            </a:r>
            <a:r>
              <a:rPr lang="fr-CA" dirty="0" smtClean="0"/>
              <a:t>: </a:t>
            </a:r>
            <a:r>
              <a:rPr lang="fr-CA" dirty="0"/>
              <a:t>12</a:t>
            </a:r>
            <a:r>
              <a:rPr lang="fr-CA" dirty="0" smtClean="0"/>
              <a:t>).</a:t>
            </a:r>
            <a:endParaRPr lang="fr-CA" dirty="0"/>
          </a:p>
          <a:p>
            <a:endParaRPr lang="fr-FR" dirty="0"/>
          </a:p>
        </p:txBody>
      </p:sp>
      <p:pic>
        <p:nvPicPr>
          <p:cNvPr id="5" name="Espace réservé du contenu 4"/>
          <p:cNvPicPr>
            <a:picLocks noGrp="1" noChangeAspect="1"/>
          </p:cNvPicPr>
          <p:nvPr>
            <p:ph sz="quarter" idx="14"/>
          </p:nvPr>
        </p:nvPicPr>
        <p:blipFill>
          <a:blip r:embed="rId3"/>
          <a:srcRect l="18627" r="18627"/>
          <a:stretch>
            <a:fillRect/>
          </a:stretch>
        </p:blipFill>
        <p:spPr>
          <a:xfrm>
            <a:off x="4940300" y="1536192"/>
            <a:ext cx="3390900" cy="3594354"/>
          </a:xfrm>
        </p:spPr>
      </p:pic>
      <p:sp>
        <p:nvSpPr>
          <p:cNvPr id="6" name="ZoneTexte 5"/>
          <p:cNvSpPr txBox="1"/>
          <p:nvPr/>
        </p:nvSpPr>
        <p:spPr>
          <a:xfrm>
            <a:off x="4838700" y="5130546"/>
            <a:ext cx="4305300" cy="1200329"/>
          </a:xfrm>
          <a:prstGeom prst="rect">
            <a:avLst/>
          </a:prstGeom>
          <a:noFill/>
        </p:spPr>
        <p:txBody>
          <a:bodyPr wrap="square" rtlCol="0">
            <a:spAutoFit/>
          </a:bodyPr>
          <a:lstStyle/>
          <a:p>
            <a:r>
              <a:rPr lang="fr-CA" dirty="0" smtClean="0"/>
              <a:t>«</a:t>
            </a:r>
            <a:r>
              <a:rPr lang="fr-CA" dirty="0">
                <a:ea typeface="Calibri"/>
              </a:rPr>
              <a:t> </a:t>
            </a:r>
            <a:r>
              <a:rPr lang="fr-CA" dirty="0" smtClean="0"/>
              <a:t>On </a:t>
            </a:r>
            <a:r>
              <a:rPr lang="fr-CA" dirty="0"/>
              <a:t>ne </a:t>
            </a:r>
            <a:r>
              <a:rPr lang="fr-CA" dirty="0" smtClean="0"/>
              <a:t>naît </a:t>
            </a:r>
            <a:r>
              <a:rPr lang="fr-CA" dirty="0"/>
              <a:t>pas </a:t>
            </a:r>
            <a:r>
              <a:rPr lang="fr-CA" dirty="0" smtClean="0"/>
              <a:t>femme, </a:t>
            </a:r>
            <a:r>
              <a:rPr lang="fr-CA" dirty="0"/>
              <a:t>on le </a:t>
            </a:r>
            <a:r>
              <a:rPr lang="fr-CA" dirty="0" smtClean="0"/>
              <a:t>devient</a:t>
            </a:r>
            <a:r>
              <a:rPr lang="fr-CA" dirty="0">
                <a:ea typeface="Calibri"/>
              </a:rPr>
              <a:t> </a:t>
            </a:r>
            <a:r>
              <a:rPr lang="fr-CA" dirty="0" smtClean="0"/>
              <a:t>» </a:t>
            </a:r>
          </a:p>
          <a:p>
            <a:r>
              <a:rPr lang="fr-CA" dirty="0" smtClean="0"/>
              <a:t>Simone </a:t>
            </a:r>
            <a:r>
              <a:rPr lang="fr-CA" dirty="0"/>
              <a:t>de </a:t>
            </a:r>
            <a:r>
              <a:rPr lang="fr-CA" dirty="0" smtClean="0"/>
              <a:t>Beauvoir,  </a:t>
            </a:r>
            <a:r>
              <a:rPr lang="fr-CA" i="1" dirty="0" smtClean="0"/>
              <a:t>Le </a:t>
            </a:r>
            <a:r>
              <a:rPr lang="fr-CA" i="1" dirty="0"/>
              <a:t>deuxième </a:t>
            </a:r>
            <a:r>
              <a:rPr lang="fr-CA" i="1" dirty="0" smtClean="0"/>
              <a:t>sexe, </a:t>
            </a:r>
            <a:r>
              <a:rPr lang="fr-CA" dirty="0" smtClean="0"/>
              <a:t>1949</a:t>
            </a:r>
            <a:endParaRPr lang="fr-CA" i="1" dirty="0"/>
          </a:p>
          <a:p>
            <a:endParaRPr lang="fr-FR" dirty="0"/>
          </a:p>
        </p:txBody>
      </p:sp>
    </p:spTree>
    <p:extLst>
      <p:ext uri="{BB962C8B-B14F-4D97-AF65-F5344CB8AC3E}">
        <p14:creationId xmlns:p14="http://schemas.microsoft.com/office/powerpoint/2010/main" val="403840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par>
                                <p:cTn id="12" presetID="5" presetClass="entr" presetSubtype="10" fill="hold"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checkerboard(across)">
                                      <p:cBhvr>
                                        <p:cTn id="14" dur="500"/>
                                        <p:tgtEl>
                                          <p:spTgt spid="6">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fontScale="90000"/>
          </a:bodyPr>
          <a:lstStyle/>
          <a:p>
            <a:r>
              <a:rPr lang="fr-FR" dirty="0"/>
              <a:t>Construction sociale du Genre</a:t>
            </a:r>
          </a:p>
        </p:txBody>
      </p:sp>
      <p:sp>
        <p:nvSpPr>
          <p:cNvPr id="7" name="Espace réservé du contenu 6"/>
          <p:cNvSpPr>
            <a:spLocks noGrp="1"/>
          </p:cNvSpPr>
          <p:nvPr>
            <p:ph sz="quarter" idx="13"/>
          </p:nvPr>
        </p:nvSpPr>
        <p:spPr>
          <a:xfrm>
            <a:off x="685800" y="1536192"/>
            <a:ext cx="3496733" cy="3877056"/>
          </a:xfrm>
        </p:spPr>
        <p:txBody>
          <a:bodyPr>
            <a:normAutofit/>
          </a:bodyPr>
          <a:lstStyle/>
          <a:p>
            <a:r>
              <a:rPr lang="fr-CA" dirty="0"/>
              <a:t>Chacun assume donc un rôle assigné par son sexe biologique (rôles sexuels)</a:t>
            </a:r>
            <a:r>
              <a:rPr lang="fr-CA" dirty="0" smtClean="0"/>
              <a:t>.</a:t>
            </a:r>
            <a:endParaRPr lang="fr-FR" b="1" dirty="0" smtClean="0"/>
          </a:p>
          <a:p>
            <a:r>
              <a:rPr lang="fr-FR" b="1" dirty="0" smtClean="0"/>
              <a:t>Rôles sexuels</a:t>
            </a:r>
            <a:r>
              <a:rPr lang="fr-CA" dirty="0">
                <a:ea typeface="Calibri"/>
              </a:rPr>
              <a:t> </a:t>
            </a:r>
            <a:r>
              <a:rPr lang="fr-FR" b="1" dirty="0" smtClean="0"/>
              <a:t>: </a:t>
            </a:r>
            <a:r>
              <a:rPr lang="fr-FR" dirty="0" smtClean="0"/>
              <a:t>«</a:t>
            </a:r>
            <a:r>
              <a:rPr lang="fr-CA" dirty="0">
                <a:ea typeface="Calibri"/>
              </a:rPr>
              <a:t> </a:t>
            </a:r>
            <a:r>
              <a:rPr lang="fr-FR" dirty="0" smtClean="0"/>
              <a:t>Ensemble </a:t>
            </a:r>
            <a:r>
              <a:rPr lang="fr-FR" dirty="0"/>
              <a:t>de comportements, d’attitudes et d’activités </a:t>
            </a:r>
            <a:r>
              <a:rPr lang="fr-FR" dirty="0" smtClean="0"/>
              <a:t>attribués </a:t>
            </a:r>
            <a:r>
              <a:rPr lang="fr-FR" dirty="0"/>
              <a:t>respectivement aux femmes et aux hommes dans une culture </a:t>
            </a:r>
            <a:r>
              <a:rPr lang="fr-FR" dirty="0" smtClean="0"/>
              <a:t>donnée</a:t>
            </a:r>
            <a:r>
              <a:rPr lang="fr-CA" dirty="0">
                <a:ea typeface="Calibri"/>
              </a:rPr>
              <a:t> </a:t>
            </a:r>
            <a:r>
              <a:rPr lang="fr-FR" dirty="0" smtClean="0"/>
              <a:t>» </a:t>
            </a:r>
            <a:r>
              <a:rPr lang="fr-FR" dirty="0"/>
              <a:t>(C. Denis et coll.</a:t>
            </a:r>
            <a:r>
              <a:rPr lang="fr-FR" dirty="0" smtClean="0"/>
              <a:t>, 2001</a:t>
            </a:r>
            <a:r>
              <a:rPr lang="fr-CA" dirty="0">
                <a:ea typeface="Calibri"/>
              </a:rPr>
              <a:t> </a:t>
            </a:r>
            <a:r>
              <a:rPr lang="fr-FR" dirty="0" smtClean="0"/>
              <a:t>: 284).</a:t>
            </a:r>
          </a:p>
          <a:p>
            <a:endParaRPr lang="fr-FR" dirty="0"/>
          </a:p>
          <a:p>
            <a:endParaRPr lang="fr-FR" dirty="0"/>
          </a:p>
        </p:txBody>
      </p:sp>
      <p:pic>
        <p:nvPicPr>
          <p:cNvPr id="2" name="Espace réservé du contenu 1" descr="Devoir-sexiste-a-l-ecole-le-mea-culpa-d-une-maison-d-edition.jpg"/>
          <p:cNvPicPr>
            <a:picLocks noGrp="1" noChangeAspect="1"/>
          </p:cNvPicPr>
          <p:nvPr>
            <p:ph sz="quarter" idx="14"/>
          </p:nvPr>
        </p:nvPicPr>
        <p:blipFill rotWithShape="1">
          <a:blip r:embed="rId3" cstate="email">
            <a:extLst>
              <a:ext uri="{28A0092B-C50C-407E-A947-70E740481C1C}">
                <a14:useLocalDpi xmlns:a14="http://schemas.microsoft.com/office/drawing/2010/main" val="0"/>
              </a:ext>
            </a:extLst>
          </a:blip>
          <a:srcRect l="-48942" t="-37637" r="-7142" b="-115553"/>
          <a:stretch/>
        </p:blipFill>
        <p:spPr>
          <a:xfrm>
            <a:off x="1943100" y="427038"/>
            <a:ext cx="7378700" cy="7942263"/>
          </a:xfrm>
        </p:spPr>
      </p:pic>
    </p:spTree>
    <p:extLst>
      <p:ext uri="{BB962C8B-B14F-4D97-AF65-F5344CB8AC3E}">
        <p14:creationId xmlns:p14="http://schemas.microsoft.com/office/powerpoint/2010/main" val="242923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Construction sociale du Genre</a:t>
            </a:r>
          </a:p>
        </p:txBody>
      </p:sp>
      <p:sp>
        <p:nvSpPr>
          <p:cNvPr id="3" name="Espace réservé du contenu 2"/>
          <p:cNvSpPr>
            <a:spLocks noGrp="1"/>
          </p:cNvSpPr>
          <p:nvPr>
            <p:ph sz="quarter" idx="13"/>
          </p:nvPr>
        </p:nvSpPr>
        <p:spPr/>
        <p:txBody>
          <a:bodyPr/>
          <a:lstStyle/>
          <a:p>
            <a:r>
              <a:rPr lang="fr-CA" dirty="0"/>
              <a:t>A</a:t>
            </a:r>
            <a:r>
              <a:rPr lang="fr-CA" dirty="0" smtClean="0"/>
              <a:t>nalyser </a:t>
            </a:r>
            <a:r>
              <a:rPr lang="fr-CA" dirty="0"/>
              <a:t>comment </a:t>
            </a:r>
            <a:r>
              <a:rPr lang="fr-CA" dirty="0" smtClean="0"/>
              <a:t>hommes </a:t>
            </a:r>
            <a:r>
              <a:rPr lang="fr-CA" dirty="0"/>
              <a:t>et femmes </a:t>
            </a:r>
            <a:r>
              <a:rPr lang="fr-CA" dirty="0" smtClean="0"/>
              <a:t>se </a:t>
            </a:r>
            <a:r>
              <a:rPr lang="fr-CA" dirty="0"/>
              <a:t>conforment aux normes établies en fonction du genre assigné.</a:t>
            </a:r>
          </a:p>
          <a:p>
            <a:r>
              <a:rPr lang="fr-CA" b="1" dirty="0"/>
              <a:t>=&gt; Conformité de genre </a:t>
            </a:r>
            <a:r>
              <a:rPr lang="fr-CA" dirty="0"/>
              <a:t>: degré d’adhésion ou de déviance face aux normes établies pour chacun des sexes.</a:t>
            </a:r>
          </a:p>
          <a:p>
            <a:r>
              <a:rPr lang="fr-CA" dirty="0"/>
              <a:t>Pénalité pour les personnes qui ne se conforment pas. </a:t>
            </a:r>
          </a:p>
          <a:p>
            <a:endParaRPr lang="fr-FR" dirty="0"/>
          </a:p>
        </p:txBody>
      </p:sp>
      <p:sp>
        <p:nvSpPr>
          <p:cNvPr id="4" name="Espace réservé du contenu 3"/>
          <p:cNvSpPr>
            <a:spLocks noGrp="1"/>
          </p:cNvSpPr>
          <p:nvPr>
            <p:ph sz="quarter" idx="14"/>
          </p:nvPr>
        </p:nvSpPr>
        <p:spPr/>
        <p:txBody>
          <a:bodyPr>
            <a:normAutofit/>
          </a:bodyPr>
          <a:lstStyle/>
          <a:p>
            <a:endParaRPr lang="fr-FR" dirty="0" smtClean="0"/>
          </a:p>
          <a:p>
            <a:endParaRPr lang="fr-FR" dirty="0"/>
          </a:p>
          <a:p>
            <a:endParaRPr lang="fr-FR" dirty="0" smtClean="0"/>
          </a:p>
          <a:p>
            <a:endParaRPr lang="fr-FR" dirty="0"/>
          </a:p>
          <a:p>
            <a:endParaRPr lang="fr-FR" dirty="0" smtClean="0"/>
          </a:p>
          <a:p>
            <a:endParaRPr lang="fr-FR" dirty="0"/>
          </a:p>
          <a:p>
            <a:pPr lvl="1"/>
            <a:endParaRPr lang="fr-FR" dirty="0" smtClean="0"/>
          </a:p>
        </p:txBody>
      </p:sp>
      <p:pic>
        <p:nvPicPr>
          <p:cNvPr id="6" name="Image 5"/>
          <p:cNvPicPr>
            <a:picLocks noChangeAspect="1"/>
          </p:cNvPicPr>
          <p:nvPr/>
        </p:nvPicPr>
        <p:blipFill>
          <a:blip r:embed="rId3"/>
          <a:stretch>
            <a:fillRect/>
          </a:stretch>
        </p:blipFill>
        <p:spPr>
          <a:xfrm>
            <a:off x="4444999" y="2019300"/>
            <a:ext cx="4699001" cy="2574370"/>
          </a:xfrm>
          <a:prstGeom prst="rect">
            <a:avLst/>
          </a:prstGeom>
        </p:spPr>
      </p:pic>
    </p:spTree>
    <p:extLst>
      <p:ext uri="{BB962C8B-B14F-4D97-AF65-F5344CB8AC3E}">
        <p14:creationId xmlns:p14="http://schemas.microsoft.com/office/powerpoint/2010/main" val="131700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1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smtClean="0"/>
              <a:t>Construction sociale du genre</a:t>
            </a:r>
            <a:endParaRPr lang="fr-FR" dirty="0"/>
          </a:p>
        </p:txBody>
      </p:sp>
      <p:pic>
        <p:nvPicPr>
          <p:cNvPr id="7" name="Espace réservé du contenu 6"/>
          <p:cNvPicPr>
            <a:picLocks noGrp="1" noChangeAspect="1"/>
          </p:cNvPicPr>
          <p:nvPr>
            <p:ph idx="1"/>
          </p:nvPr>
        </p:nvPicPr>
        <p:blipFill>
          <a:blip r:embed="rId3"/>
          <a:srcRect t="-11593" b="-11593"/>
          <a:stretch>
            <a:fillRect/>
          </a:stretch>
        </p:blipFill>
        <p:spPr>
          <a:xfrm>
            <a:off x="956732" y="1417638"/>
            <a:ext cx="7247467" cy="3481626"/>
          </a:xfrm>
          <a:prstGeom prst="rect">
            <a:avLst/>
          </a:prstGeom>
        </p:spPr>
      </p:pic>
      <p:sp>
        <p:nvSpPr>
          <p:cNvPr id="8" name="ZoneTexte 7"/>
          <p:cNvSpPr txBox="1"/>
          <p:nvPr/>
        </p:nvSpPr>
        <p:spPr>
          <a:xfrm>
            <a:off x="2286000" y="4787900"/>
            <a:ext cx="5118100" cy="923330"/>
          </a:xfrm>
          <a:prstGeom prst="rect">
            <a:avLst/>
          </a:prstGeom>
          <a:noFill/>
        </p:spPr>
        <p:txBody>
          <a:bodyPr wrap="square" rtlCol="0">
            <a:spAutoFit/>
          </a:bodyPr>
          <a:lstStyle/>
          <a:p>
            <a:r>
              <a:rPr lang="fr-FR" dirty="0" smtClean="0"/>
              <a:t>LE </a:t>
            </a:r>
            <a:r>
              <a:rPr lang="fr-FR" dirty="0"/>
              <a:t>COURANT PASSE</a:t>
            </a:r>
            <a:r>
              <a:rPr lang="fr-FR" i="1" dirty="0"/>
              <a:t>, ‪Les stéréotypes de </a:t>
            </a:r>
            <a:r>
              <a:rPr lang="fr-FR" i="1" dirty="0" smtClean="0"/>
              <a:t>genre ‬</a:t>
            </a:r>
            <a:r>
              <a:rPr lang="fr-FR" dirty="0" smtClean="0">
                <a:hlinkClick r:id="rId4"/>
              </a:rPr>
              <a:t>https</a:t>
            </a:r>
            <a:r>
              <a:rPr lang="fr-FR" dirty="0">
                <a:hlinkClick r:id="rId4"/>
              </a:rPr>
              <a:t>://</a:t>
            </a:r>
            <a:r>
              <a:rPr lang="fr-FR" dirty="0" smtClean="0">
                <a:hlinkClick r:id="rId4"/>
              </a:rPr>
              <a:t>www.youtube.com/watch?v=S_r-texcy38</a:t>
            </a:r>
            <a:endParaRPr lang="fr-FR" dirty="0"/>
          </a:p>
        </p:txBody>
      </p:sp>
    </p:spTree>
    <p:extLst>
      <p:ext uri="{BB962C8B-B14F-4D97-AF65-F5344CB8AC3E}">
        <p14:creationId xmlns:p14="http://schemas.microsoft.com/office/powerpoint/2010/main" val="192939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r>
              <a:rPr lang="fr-CA" sz="2800" b="1" dirty="0"/>
              <a:t>But </a:t>
            </a:r>
            <a:r>
              <a:rPr lang="fr-CA" sz="2800" b="1" dirty="0" smtClean="0"/>
              <a:t>de la formation : </a:t>
            </a:r>
            <a:endParaRPr lang="fr-CA" sz="2800" dirty="0"/>
          </a:p>
          <a:p>
            <a:pPr lvl="1"/>
            <a:r>
              <a:rPr lang="fr-CA" sz="2000" dirty="0"/>
              <a:t>Sensibiliser </a:t>
            </a:r>
            <a:r>
              <a:rPr lang="fr-CA" sz="2000" dirty="0" smtClean="0"/>
              <a:t>à </a:t>
            </a:r>
            <a:r>
              <a:rPr lang="fr-CA" sz="2000" dirty="0"/>
              <a:t>la construction sociale des </a:t>
            </a:r>
            <a:r>
              <a:rPr lang="fr-CA" sz="2000" dirty="0" smtClean="0"/>
              <a:t>inégalités</a:t>
            </a:r>
            <a:r>
              <a:rPr lang="fr-CA" sz="2000" dirty="0"/>
              <a:t> </a:t>
            </a:r>
            <a:r>
              <a:rPr lang="fr-CA" sz="2000" dirty="0" smtClean="0"/>
              <a:t>liées </a:t>
            </a:r>
            <a:r>
              <a:rPr lang="fr-CA" sz="2000" dirty="0"/>
              <a:t>à l’appartenance sexuelle. </a:t>
            </a:r>
            <a:endParaRPr lang="fr-CA" dirty="0"/>
          </a:p>
          <a:p>
            <a:pPr marL="468630" lvl="1" indent="0">
              <a:buNone/>
            </a:pPr>
            <a:endParaRPr lang="fr-CA" dirty="0" smtClean="0"/>
          </a:p>
          <a:p>
            <a:pPr marL="68580" indent="0">
              <a:buNone/>
            </a:pPr>
            <a:endParaRPr lang="fr-CA" dirty="0" smtClean="0"/>
          </a:p>
        </p:txBody>
      </p:sp>
      <p:sp>
        <p:nvSpPr>
          <p:cNvPr id="4" name="ZoneTexte 3"/>
          <p:cNvSpPr txBox="1"/>
          <p:nvPr/>
        </p:nvSpPr>
        <p:spPr>
          <a:xfrm>
            <a:off x="1320800" y="2743200"/>
            <a:ext cx="184666"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34130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réalité plus complexe…</a:t>
            </a:r>
            <a:endParaRPr lang="fr-FR" dirty="0"/>
          </a:p>
        </p:txBody>
      </p:sp>
      <p:sp>
        <p:nvSpPr>
          <p:cNvPr id="3" name="Espace réservé du contenu 2"/>
          <p:cNvSpPr>
            <a:spLocks noGrp="1"/>
          </p:cNvSpPr>
          <p:nvPr>
            <p:ph sz="quarter" idx="13"/>
          </p:nvPr>
        </p:nvSpPr>
        <p:spPr/>
        <p:txBody>
          <a:bodyPr>
            <a:normAutofit fontScale="92500" lnSpcReduction="20000"/>
          </a:bodyPr>
          <a:lstStyle/>
          <a:p>
            <a:pPr lvl="0"/>
            <a:r>
              <a:rPr lang="fr-CA" dirty="0"/>
              <a:t>Sexe </a:t>
            </a:r>
            <a:r>
              <a:rPr lang="fr-CA" dirty="0" smtClean="0"/>
              <a:t>biologique </a:t>
            </a:r>
          </a:p>
          <a:p>
            <a:pPr lvl="0"/>
            <a:r>
              <a:rPr lang="fr-CA" dirty="0" smtClean="0"/>
              <a:t>Identité sexuelle (de genre) : comment je me perçois : peut être en décalage avec le sexe biologique =&gt;</a:t>
            </a:r>
            <a:r>
              <a:rPr lang="fr-CA" dirty="0"/>
              <a:t> </a:t>
            </a:r>
            <a:r>
              <a:rPr lang="fr-CA" dirty="0" err="1" smtClean="0"/>
              <a:t>trans</a:t>
            </a:r>
            <a:r>
              <a:rPr lang="fr-CA" dirty="0" smtClean="0"/>
              <a:t> (.5 à 1% s’identifie à transgenre)</a:t>
            </a:r>
          </a:p>
          <a:p>
            <a:pPr lvl="0"/>
            <a:r>
              <a:rPr lang="fr-CA" dirty="0" smtClean="0"/>
              <a:t>Rôle </a:t>
            </a:r>
            <a:r>
              <a:rPr lang="fr-CA" dirty="0" err="1"/>
              <a:t>sociosexuel</a:t>
            </a:r>
            <a:r>
              <a:rPr lang="fr-CA" dirty="0"/>
              <a:t> (expression de genre) : Normes sociales qui dictent les comportements </a:t>
            </a:r>
            <a:r>
              <a:rPr lang="fr-CA" dirty="0" smtClean="0"/>
              <a:t>attendus </a:t>
            </a:r>
            <a:r>
              <a:rPr lang="fr-CA" dirty="0"/>
              <a:t>des H et des F</a:t>
            </a:r>
          </a:p>
          <a:p>
            <a:pPr lvl="0"/>
            <a:r>
              <a:rPr lang="fr-CA" dirty="0" smtClean="0"/>
              <a:t>Orientation </a:t>
            </a:r>
            <a:r>
              <a:rPr lang="fr-CA" dirty="0"/>
              <a:t>sexuelle : attirance affective pour une personne de son sexe, du sexe opposé ou des deux sexes</a:t>
            </a:r>
          </a:p>
        </p:txBody>
      </p:sp>
      <p:pic>
        <p:nvPicPr>
          <p:cNvPr id="5" name="Espace réservé du contenu 4"/>
          <p:cNvPicPr>
            <a:picLocks noGrp="1" noChangeAspect="1"/>
          </p:cNvPicPr>
          <p:nvPr>
            <p:ph sz="quarter" idx="14"/>
          </p:nvPr>
        </p:nvPicPr>
        <p:blipFill>
          <a:blip r:embed="rId3"/>
          <a:srcRect t="584" b="584"/>
          <a:stretch>
            <a:fillRect/>
          </a:stretch>
        </p:blipFill>
        <p:spPr/>
      </p:pic>
    </p:spTree>
    <p:extLst>
      <p:ext uri="{BB962C8B-B14F-4D97-AF65-F5344CB8AC3E}">
        <p14:creationId xmlns:p14="http://schemas.microsoft.com/office/powerpoint/2010/main" val="1496777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Rôle de la socialisation</a:t>
            </a:r>
            <a:endParaRPr lang="fr-FR" dirty="0"/>
          </a:p>
        </p:txBody>
      </p:sp>
      <p:sp>
        <p:nvSpPr>
          <p:cNvPr id="5" name="Espace réservé du contenu 4"/>
          <p:cNvSpPr>
            <a:spLocks noGrp="1"/>
          </p:cNvSpPr>
          <p:nvPr>
            <p:ph sz="quarter" idx="13"/>
          </p:nvPr>
        </p:nvSpPr>
        <p:spPr/>
        <p:txBody>
          <a:bodyPr>
            <a:normAutofit/>
          </a:bodyPr>
          <a:lstStyle/>
          <a:p>
            <a:r>
              <a:rPr lang="fr-CA" b="1" dirty="0" smtClean="0"/>
              <a:t>Socialisation</a:t>
            </a:r>
            <a:r>
              <a:rPr lang="fr-CA" dirty="0">
                <a:ea typeface="Calibri"/>
              </a:rPr>
              <a:t> </a:t>
            </a:r>
            <a:r>
              <a:rPr lang="fr-CA" b="1" dirty="0" smtClean="0"/>
              <a:t>: « </a:t>
            </a:r>
            <a:r>
              <a:rPr lang="fr-CA" dirty="0" smtClean="0"/>
              <a:t>Processus </a:t>
            </a:r>
            <a:r>
              <a:rPr lang="fr-CA" dirty="0"/>
              <a:t>par lequel un individu assimile les valeurs et les comportements sociaux rattachés à la culture dont il fait </a:t>
            </a:r>
            <a:r>
              <a:rPr lang="fr-CA" dirty="0" smtClean="0"/>
              <a:t>partie » </a:t>
            </a:r>
            <a:r>
              <a:rPr lang="fr-CA" dirty="0"/>
              <a:t>(C</a:t>
            </a:r>
            <a:r>
              <a:rPr lang="fr-CA" dirty="0" smtClean="0"/>
              <a:t>. Denis </a:t>
            </a:r>
            <a:r>
              <a:rPr lang="fr-CA" dirty="0"/>
              <a:t>et coll.</a:t>
            </a:r>
            <a:r>
              <a:rPr lang="fr-CA" dirty="0" smtClean="0"/>
              <a:t>, 2001 : </a:t>
            </a:r>
            <a:r>
              <a:rPr lang="fr-CA" dirty="0"/>
              <a:t>103</a:t>
            </a:r>
            <a:r>
              <a:rPr lang="fr-CA" dirty="0" smtClean="0"/>
              <a:t>).</a:t>
            </a:r>
            <a:endParaRPr lang="fr-CA" dirty="0"/>
          </a:p>
          <a:p>
            <a:r>
              <a:rPr lang="fr-FR" dirty="0"/>
              <a:t>But de cette </a:t>
            </a:r>
            <a:r>
              <a:rPr lang="fr-FR" dirty="0" smtClean="0"/>
              <a:t>socialisation</a:t>
            </a:r>
            <a:r>
              <a:rPr lang="fr-CA" dirty="0">
                <a:ea typeface="Calibri"/>
              </a:rPr>
              <a:t> </a:t>
            </a:r>
            <a:r>
              <a:rPr lang="fr-FR" dirty="0" smtClean="0"/>
              <a:t>: </a:t>
            </a:r>
            <a:r>
              <a:rPr lang="fr-FR" dirty="0"/>
              <a:t>construire une identité sociale et intégrer l'individu à la société</a:t>
            </a:r>
            <a:r>
              <a:rPr lang="fr-FR" dirty="0" smtClean="0"/>
              <a:t>.</a:t>
            </a:r>
          </a:p>
        </p:txBody>
      </p:sp>
      <p:pic>
        <p:nvPicPr>
          <p:cNvPr id="7" name="Espace réservé du contenu 6"/>
          <p:cNvPicPr>
            <a:picLocks noGrp="1" noChangeAspect="1"/>
          </p:cNvPicPr>
          <p:nvPr>
            <p:ph sz="quarter" idx="14"/>
          </p:nvPr>
        </p:nvPicPr>
        <p:blipFill>
          <a:blip r:embed="rId3"/>
          <a:srcRect l="26413" r="26413"/>
          <a:stretch>
            <a:fillRect/>
          </a:stretch>
        </p:blipFill>
        <p:spPr>
          <a:xfrm>
            <a:off x="4800600" y="1417638"/>
            <a:ext cx="3657600" cy="3877056"/>
          </a:xfrm>
        </p:spPr>
      </p:pic>
      <p:sp>
        <p:nvSpPr>
          <p:cNvPr id="8" name="ZoneTexte 7"/>
          <p:cNvSpPr txBox="1"/>
          <p:nvPr/>
        </p:nvSpPr>
        <p:spPr>
          <a:xfrm>
            <a:off x="5016500" y="5969000"/>
            <a:ext cx="184666"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59062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checkerboard(across)">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rôle de la socialisation</a:t>
            </a:r>
          </a:p>
        </p:txBody>
      </p:sp>
      <p:sp>
        <p:nvSpPr>
          <p:cNvPr id="3" name="Espace réservé du contenu 2"/>
          <p:cNvSpPr>
            <a:spLocks noGrp="1"/>
          </p:cNvSpPr>
          <p:nvPr>
            <p:ph idx="1"/>
          </p:nvPr>
        </p:nvSpPr>
        <p:spPr/>
        <p:txBody>
          <a:bodyPr>
            <a:normAutofit fontScale="85000" lnSpcReduction="20000"/>
          </a:bodyPr>
          <a:lstStyle/>
          <a:p>
            <a:r>
              <a:rPr lang="fr-CA" sz="3200" dirty="0" smtClean="0"/>
              <a:t>La notion de socialisation permet donc de dépasser le débat : nature / culture  ou inné / acquis </a:t>
            </a:r>
            <a:endParaRPr lang="fr-CA" sz="3200" dirty="0"/>
          </a:p>
          <a:p>
            <a:r>
              <a:rPr lang="fr-CA" sz="3200" dirty="0" smtClean="0"/>
              <a:t>Analyser </a:t>
            </a:r>
            <a:r>
              <a:rPr lang="fr-FR" sz="3200" dirty="0" smtClean="0"/>
              <a:t>comment la socialisation construit l’identité de genre :</a:t>
            </a:r>
          </a:p>
          <a:p>
            <a:pPr lvl="1"/>
            <a:r>
              <a:rPr lang="fr-FR" sz="2800" dirty="0" smtClean="0"/>
              <a:t>« Le </a:t>
            </a:r>
            <a:r>
              <a:rPr lang="fr-FR" sz="2800" dirty="0"/>
              <a:t>mouvement par lequel la société façonne les individus vivant en son sein. En partant des individus, la socialisation se définit comme le processus par lequel un être biologique est transformé en un être social propre à une société </a:t>
            </a:r>
            <a:r>
              <a:rPr lang="fr-FR" sz="2800" dirty="0" smtClean="0"/>
              <a:t>déterminée »</a:t>
            </a:r>
            <a:r>
              <a:rPr lang="fr-CA" sz="2800" dirty="0" smtClean="0"/>
              <a:t> (B. </a:t>
            </a:r>
            <a:r>
              <a:rPr lang="fr-CA" sz="2800" dirty="0" err="1" smtClean="0"/>
              <a:t>Lahire</a:t>
            </a:r>
            <a:r>
              <a:rPr lang="fr-CA" sz="2800" dirty="0" smtClean="0"/>
              <a:t>, 2014, web)</a:t>
            </a:r>
            <a:r>
              <a:rPr lang="fr-FR" sz="2800" dirty="0" smtClean="0"/>
              <a:t>.</a:t>
            </a:r>
            <a:endParaRPr lang="fr-CA" sz="2800" dirty="0"/>
          </a:p>
          <a:p>
            <a:endParaRPr lang="fr-CA" dirty="0"/>
          </a:p>
          <a:p>
            <a:endParaRPr lang="fr-CA" dirty="0" smtClean="0"/>
          </a:p>
          <a:p>
            <a:endParaRPr lang="fr-CA" dirty="0"/>
          </a:p>
          <a:p>
            <a:endParaRPr lang="fr-FR" dirty="0"/>
          </a:p>
        </p:txBody>
      </p:sp>
    </p:spTree>
    <p:extLst>
      <p:ext uri="{BB962C8B-B14F-4D97-AF65-F5344CB8AC3E}">
        <p14:creationId xmlns:p14="http://schemas.microsoft.com/office/powerpoint/2010/main" val="354950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Rôle de la socialisation</a:t>
            </a:r>
          </a:p>
        </p:txBody>
      </p:sp>
      <p:sp>
        <p:nvSpPr>
          <p:cNvPr id="3" name="Espace réservé du contenu 2"/>
          <p:cNvSpPr>
            <a:spLocks noGrp="1"/>
          </p:cNvSpPr>
          <p:nvPr>
            <p:ph sz="quarter" idx="13"/>
          </p:nvPr>
        </p:nvSpPr>
        <p:spPr/>
        <p:txBody>
          <a:bodyPr>
            <a:normAutofit/>
          </a:bodyPr>
          <a:lstStyle/>
          <a:p>
            <a:r>
              <a:rPr lang="fr-FR" sz="2400" dirty="0" smtClean="0"/>
              <a:t>Socialisation variable selon les pays, les régions du monde. </a:t>
            </a:r>
          </a:p>
          <a:p>
            <a:pPr lvl="1"/>
            <a:r>
              <a:rPr lang="fr-FR" sz="1800" dirty="0" smtClean="0"/>
              <a:t>Socialisation va colorer l’expérience des populations immigrantes dans leur pays d’accueil. </a:t>
            </a:r>
            <a:endParaRPr lang="fr-FR" sz="1800" dirty="0"/>
          </a:p>
        </p:txBody>
      </p:sp>
      <p:sp>
        <p:nvSpPr>
          <p:cNvPr id="4" name="Espace réservé du contenu 3"/>
          <p:cNvSpPr>
            <a:spLocks noGrp="1"/>
          </p:cNvSpPr>
          <p:nvPr>
            <p:ph sz="quarter" idx="14"/>
          </p:nvPr>
        </p:nvSpPr>
        <p:spPr/>
        <p:txBody>
          <a:bodyPr/>
          <a:lstStyle/>
          <a:p>
            <a:endParaRPr lang="fr-FR" dirty="0"/>
          </a:p>
          <a:p>
            <a:endParaRPr lang="fr-FR" dirty="0"/>
          </a:p>
        </p:txBody>
      </p:sp>
      <p:pic>
        <p:nvPicPr>
          <p:cNvPr id="5" name="Image 4"/>
          <p:cNvPicPr>
            <a:picLocks noChangeAspect="1"/>
          </p:cNvPicPr>
          <p:nvPr/>
        </p:nvPicPr>
        <p:blipFill>
          <a:blip r:embed="rId3"/>
          <a:stretch>
            <a:fillRect/>
          </a:stretch>
        </p:blipFill>
        <p:spPr>
          <a:xfrm>
            <a:off x="5003800" y="1638300"/>
            <a:ext cx="3454400" cy="3388445"/>
          </a:xfrm>
          <a:prstGeom prst="rect">
            <a:avLst/>
          </a:prstGeom>
        </p:spPr>
      </p:pic>
    </p:spTree>
    <p:extLst>
      <p:ext uri="{BB962C8B-B14F-4D97-AF65-F5344CB8AC3E}">
        <p14:creationId xmlns:p14="http://schemas.microsoft.com/office/powerpoint/2010/main" val="2072192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Le rôle de la socialisation</a:t>
            </a:r>
          </a:p>
        </p:txBody>
      </p:sp>
      <p:sp>
        <p:nvSpPr>
          <p:cNvPr id="5" name="Espace réservé du contenu 4"/>
          <p:cNvSpPr>
            <a:spLocks noGrp="1"/>
          </p:cNvSpPr>
          <p:nvPr>
            <p:ph sz="quarter" idx="13"/>
          </p:nvPr>
        </p:nvSpPr>
        <p:spPr/>
        <p:txBody>
          <a:bodyPr/>
          <a:lstStyle/>
          <a:p>
            <a:r>
              <a:rPr lang="fr-CA" dirty="0"/>
              <a:t>Socialisation amorcée </a:t>
            </a:r>
            <a:r>
              <a:rPr lang="fr-CA" i="1" dirty="0"/>
              <a:t>in utero </a:t>
            </a:r>
            <a:r>
              <a:rPr lang="fr-CA" dirty="0"/>
              <a:t>et se poursuit dans l’enfance par l’acquisition de stéréotypes sexuels</a:t>
            </a:r>
            <a:endParaRPr lang="fr-CA" sz="1600" dirty="0"/>
          </a:p>
          <a:p>
            <a:endParaRPr lang="fr-FR" dirty="0"/>
          </a:p>
        </p:txBody>
      </p:sp>
      <p:pic>
        <p:nvPicPr>
          <p:cNvPr id="7" name="Espace réservé du contenu 6"/>
          <p:cNvPicPr>
            <a:picLocks noGrp="1" noChangeAspect="1"/>
          </p:cNvPicPr>
          <p:nvPr>
            <p:ph sz="quarter" idx="14"/>
          </p:nvPr>
        </p:nvPicPr>
        <p:blipFill>
          <a:blip r:embed="rId3"/>
          <a:srcRect t="-69549" b="-69549"/>
          <a:stretch>
            <a:fillRect/>
          </a:stretch>
        </p:blipFill>
        <p:spPr>
          <a:xfrm>
            <a:off x="2374900" y="1147033"/>
            <a:ext cx="5854700" cy="5977668"/>
          </a:xfrm>
          <a:prstGeom prst="rect">
            <a:avLst/>
          </a:prstGeom>
        </p:spPr>
      </p:pic>
    </p:spTree>
    <p:extLst>
      <p:ext uri="{BB962C8B-B14F-4D97-AF65-F5344CB8AC3E}">
        <p14:creationId xmlns:p14="http://schemas.microsoft.com/office/powerpoint/2010/main" val="1021524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Du </a:t>
            </a:r>
            <a:r>
              <a:rPr lang="fr-FR" dirty="0" smtClean="0"/>
              <a:t>genre aux Stéréotypes sexuels</a:t>
            </a:r>
            <a:endParaRPr lang="fr-FR" dirty="0"/>
          </a:p>
        </p:txBody>
      </p:sp>
      <p:sp>
        <p:nvSpPr>
          <p:cNvPr id="3" name="Espace réservé du contenu 2"/>
          <p:cNvSpPr>
            <a:spLocks noGrp="1"/>
          </p:cNvSpPr>
          <p:nvPr>
            <p:ph sz="quarter" idx="13"/>
          </p:nvPr>
        </p:nvSpPr>
        <p:spPr/>
        <p:txBody>
          <a:bodyPr>
            <a:normAutofit/>
          </a:bodyPr>
          <a:lstStyle/>
          <a:p>
            <a:r>
              <a:rPr lang="fr-FR" b="1" dirty="0" smtClean="0"/>
              <a:t>Stéréotype : </a:t>
            </a:r>
            <a:r>
              <a:rPr lang="fr-FR" dirty="0" smtClean="0"/>
              <a:t>« Une image mentale entretenue collectivement, souvent caricaturale, fondée sur une connaissance incomplète d’un groupe » (C. Denis et coll., 2001</a:t>
            </a:r>
            <a:r>
              <a:rPr lang="fr-CA" dirty="0">
                <a:ea typeface="Calibri"/>
              </a:rPr>
              <a:t> </a:t>
            </a:r>
            <a:r>
              <a:rPr lang="fr-FR" dirty="0" smtClean="0"/>
              <a:t>: 248).</a:t>
            </a:r>
          </a:p>
          <a:p>
            <a:pPr marL="342900" lvl="1"/>
            <a:r>
              <a:rPr lang="fr-CA" sz="2000" dirty="0" smtClean="0"/>
              <a:t>Stéréotype sexuel : </a:t>
            </a:r>
            <a:r>
              <a:rPr lang="fr-CA" sz="2000" dirty="0"/>
              <a:t>image mentale, construite collectivement au sujet du genre masculin ou du genre </a:t>
            </a:r>
            <a:r>
              <a:rPr lang="fr-CA" sz="2000" dirty="0" smtClean="0"/>
              <a:t>féminin.</a:t>
            </a:r>
            <a:endParaRPr lang="fr-FR" dirty="0"/>
          </a:p>
        </p:txBody>
      </p:sp>
      <p:pic>
        <p:nvPicPr>
          <p:cNvPr id="8" name="Espace réservé du contenu 7"/>
          <p:cNvPicPr>
            <a:picLocks noGrp="1" noChangeAspect="1"/>
          </p:cNvPicPr>
          <p:nvPr>
            <p:ph sz="quarter" idx="14"/>
          </p:nvPr>
        </p:nvPicPr>
        <p:blipFill>
          <a:blip r:embed="rId3"/>
          <a:srcRect t="-29181" b="-29181"/>
          <a:stretch>
            <a:fillRect/>
          </a:stretch>
        </p:blipFill>
        <p:spPr>
          <a:xfrm>
            <a:off x="4445000" y="1879092"/>
            <a:ext cx="4521200" cy="4792472"/>
          </a:xfrm>
          <a:prstGeom prst="rect">
            <a:avLst/>
          </a:prstGeom>
        </p:spPr>
      </p:pic>
    </p:spTree>
    <p:extLst>
      <p:ext uri="{BB962C8B-B14F-4D97-AF65-F5344CB8AC3E}">
        <p14:creationId xmlns:p14="http://schemas.microsoft.com/office/powerpoint/2010/main" val="2388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Du genre aux Stéréotypes sexuels</a:t>
            </a:r>
          </a:p>
        </p:txBody>
      </p:sp>
      <p:sp>
        <p:nvSpPr>
          <p:cNvPr id="3" name="Espace réservé du contenu 2"/>
          <p:cNvSpPr>
            <a:spLocks noGrp="1"/>
          </p:cNvSpPr>
          <p:nvPr>
            <p:ph sz="quarter" idx="13"/>
          </p:nvPr>
        </p:nvSpPr>
        <p:spPr/>
        <p:txBody>
          <a:bodyPr>
            <a:normAutofit fontScale="92500" lnSpcReduction="20000"/>
          </a:bodyPr>
          <a:lstStyle/>
          <a:p>
            <a:pPr marL="342900" lvl="1"/>
            <a:r>
              <a:rPr lang="fr-CA" sz="2000" dirty="0" smtClean="0"/>
              <a:t>La socialisation permet l’intégration des rôles </a:t>
            </a:r>
            <a:r>
              <a:rPr lang="fr-CA" sz="2000" dirty="0"/>
              <a:t>sexuels auxquels </a:t>
            </a:r>
            <a:r>
              <a:rPr lang="fr-CA" sz="2000" dirty="0" smtClean="0"/>
              <a:t>hommes et femmes sont </a:t>
            </a:r>
            <a:r>
              <a:rPr lang="fr-CA" sz="2000" dirty="0"/>
              <a:t>destinés =&gt; stéréotypes de </a:t>
            </a:r>
            <a:r>
              <a:rPr lang="fr-CA" sz="2000" dirty="0" smtClean="0"/>
              <a:t>genre.</a:t>
            </a:r>
            <a:endParaRPr lang="fr-CA" sz="2000" dirty="0"/>
          </a:p>
          <a:p>
            <a:pPr marL="411480" lvl="1" indent="-342900"/>
            <a:r>
              <a:rPr lang="fr-CA" sz="2000" dirty="0" smtClean="0"/>
              <a:t>Afin de se conformer aux valeurs sociales.</a:t>
            </a:r>
            <a:endParaRPr lang="fr-CA" sz="2000" dirty="0"/>
          </a:p>
          <a:p>
            <a:r>
              <a:rPr lang="fr-CA" dirty="0"/>
              <a:t>Valeurs : </a:t>
            </a:r>
            <a:r>
              <a:rPr lang="fr-CA" dirty="0" smtClean="0"/>
              <a:t>« conception </a:t>
            </a:r>
            <a:r>
              <a:rPr lang="fr-CA" dirty="0"/>
              <a:t>collective définissant ce qui est idéal, désirable ou estimable en ce qui a trait aux manières d’être et d’agir dans une </a:t>
            </a:r>
            <a:r>
              <a:rPr lang="fr-CA" dirty="0" smtClean="0"/>
              <a:t>société » (</a:t>
            </a:r>
            <a:r>
              <a:rPr lang="fr-FR" dirty="0" smtClean="0"/>
              <a:t>C. Denis, 2001</a:t>
            </a:r>
            <a:r>
              <a:rPr lang="fr-CA" dirty="0">
                <a:ea typeface="Calibri"/>
              </a:rPr>
              <a:t> </a:t>
            </a:r>
            <a:r>
              <a:rPr lang="fr-FR" dirty="0" smtClean="0"/>
              <a:t>: 74</a:t>
            </a:r>
            <a:r>
              <a:rPr lang="fr-CA" dirty="0" smtClean="0"/>
              <a:t>).</a:t>
            </a:r>
            <a:endParaRPr lang="fr-FR" dirty="0"/>
          </a:p>
        </p:txBody>
      </p:sp>
      <p:pic>
        <p:nvPicPr>
          <p:cNvPr id="6" name="Espace réservé du contenu 5"/>
          <p:cNvPicPr>
            <a:picLocks noGrp="1" noChangeAspect="1"/>
          </p:cNvPicPr>
          <p:nvPr>
            <p:ph sz="quarter" idx="14"/>
          </p:nvPr>
        </p:nvPicPr>
        <p:blipFill>
          <a:blip r:embed="rId3"/>
          <a:srcRect t="-24859" b="-24859"/>
          <a:stretch>
            <a:fillRect/>
          </a:stretch>
        </p:blipFill>
        <p:spPr>
          <a:xfrm>
            <a:off x="4457700" y="951399"/>
            <a:ext cx="4584700" cy="4859782"/>
          </a:xfrm>
          <a:prstGeom prst="rect">
            <a:avLst/>
          </a:prstGeom>
        </p:spPr>
      </p:pic>
    </p:spTree>
    <p:extLst>
      <p:ext uri="{BB962C8B-B14F-4D97-AF65-F5344CB8AC3E}">
        <p14:creationId xmlns:p14="http://schemas.microsoft.com/office/powerpoint/2010/main" val="388695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a:t>Du genre aux Stéréotypes sexuels</a:t>
            </a:r>
          </a:p>
        </p:txBody>
      </p:sp>
      <p:sp>
        <p:nvSpPr>
          <p:cNvPr id="3" name="Espace réservé du contenu 2"/>
          <p:cNvSpPr>
            <a:spLocks noGrp="1"/>
          </p:cNvSpPr>
          <p:nvPr>
            <p:ph sz="quarter" idx="13"/>
          </p:nvPr>
        </p:nvSpPr>
        <p:spPr/>
        <p:txBody>
          <a:bodyPr>
            <a:normAutofit fontScale="92500" lnSpcReduction="20000"/>
          </a:bodyPr>
          <a:lstStyle/>
          <a:p>
            <a:r>
              <a:rPr lang="fr-CA" dirty="0"/>
              <a:t>La famille, les jouets, l’école, contribuent </a:t>
            </a:r>
            <a:r>
              <a:rPr lang="fr-CA" dirty="0" smtClean="0"/>
              <a:t>à la socialisation : =&gt; développement </a:t>
            </a:r>
            <a:r>
              <a:rPr lang="fr-CA" dirty="0"/>
              <a:t>de stéréotypes de </a:t>
            </a:r>
            <a:r>
              <a:rPr lang="fr-CA" dirty="0" smtClean="0"/>
              <a:t>genre.</a:t>
            </a:r>
          </a:p>
          <a:p>
            <a:pPr lvl="1"/>
            <a:r>
              <a:rPr lang="fr-CA" dirty="0" smtClean="0"/>
              <a:t>École : manuels </a:t>
            </a:r>
            <a:r>
              <a:rPr lang="fr-CA" dirty="0"/>
              <a:t>scolaires et méthodes </a:t>
            </a:r>
            <a:r>
              <a:rPr lang="fr-CA" dirty="0" smtClean="0"/>
              <a:t>pédagogiques, comportements attendus, etc.</a:t>
            </a:r>
            <a:endParaRPr lang="fr-CA" dirty="0"/>
          </a:p>
          <a:p>
            <a:r>
              <a:rPr lang="fr-CA" dirty="0" smtClean="0"/>
              <a:t>L’intériorisation </a:t>
            </a:r>
            <a:r>
              <a:rPr lang="fr-CA" dirty="0"/>
              <a:t>des stéréotypes de genre fait en sorte que l’on perçoit le monde à travers une lunette </a:t>
            </a:r>
            <a:r>
              <a:rPr lang="fr-CA" dirty="0" smtClean="0"/>
              <a:t>«</a:t>
            </a:r>
            <a:r>
              <a:rPr lang="fr-CA" dirty="0">
                <a:ea typeface="Calibri"/>
              </a:rPr>
              <a:t> </a:t>
            </a:r>
            <a:r>
              <a:rPr lang="fr-CA" dirty="0" err="1" smtClean="0"/>
              <a:t>genrée</a:t>
            </a:r>
            <a:r>
              <a:rPr lang="fr-CA" dirty="0">
                <a:ea typeface="Calibri"/>
              </a:rPr>
              <a:t> </a:t>
            </a:r>
            <a:r>
              <a:rPr lang="fr-CA" dirty="0" smtClean="0"/>
              <a:t>» </a:t>
            </a:r>
            <a:r>
              <a:rPr lang="fr-CA" dirty="0"/>
              <a:t>sans même </a:t>
            </a:r>
            <a:r>
              <a:rPr lang="fr-CA" dirty="0" smtClean="0"/>
              <a:t>en être conscient.</a:t>
            </a:r>
          </a:p>
          <a:p>
            <a:r>
              <a:rPr lang="fr-CA" dirty="0" smtClean="0"/>
              <a:t>Pas beaucoup d’évolution, finalement, depuis 50 ans!</a:t>
            </a:r>
            <a:endParaRPr lang="fr-FR" dirty="0"/>
          </a:p>
        </p:txBody>
      </p:sp>
      <p:pic>
        <p:nvPicPr>
          <p:cNvPr id="6" name="Espace réservé du contenu 5"/>
          <p:cNvPicPr>
            <a:picLocks noGrp="1" noChangeAspect="1"/>
          </p:cNvPicPr>
          <p:nvPr>
            <p:ph sz="quarter" idx="14"/>
          </p:nvPr>
        </p:nvPicPr>
        <p:blipFill>
          <a:blip r:embed="rId3"/>
          <a:srcRect l="20206" r="20206"/>
          <a:stretch>
            <a:fillRect/>
          </a:stretch>
        </p:blipFill>
        <p:spPr>
          <a:xfrm>
            <a:off x="4334652" y="1051560"/>
            <a:ext cx="4114800" cy="4361688"/>
          </a:xfrm>
          <a:prstGeom prst="rect">
            <a:avLst/>
          </a:prstGeom>
        </p:spPr>
      </p:pic>
      <p:pic>
        <p:nvPicPr>
          <p:cNvPr id="7" name="Image 6"/>
          <p:cNvPicPr>
            <a:picLocks noChangeAspect="1"/>
          </p:cNvPicPr>
          <p:nvPr/>
        </p:nvPicPr>
        <p:blipFill>
          <a:blip r:embed="rId4"/>
          <a:stretch>
            <a:fillRect/>
          </a:stretch>
        </p:blipFill>
        <p:spPr>
          <a:xfrm>
            <a:off x="4608031" y="2974848"/>
            <a:ext cx="4064000" cy="2971800"/>
          </a:xfrm>
          <a:prstGeom prst="rect">
            <a:avLst/>
          </a:prstGeom>
        </p:spPr>
      </p:pic>
      <p:pic>
        <p:nvPicPr>
          <p:cNvPr id="8" name="Image 7"/>
          <p:cNvPicPr>
            <a:picLocks noChangeAspect="1"/>
          </p:cNvPicPr>
          <p:nvPr/>
        </p:nvPicPr>
        <p:blipFill>
          <a:blip r:embed="rId5"/>
          <a:stretch>
            <a:fillRect/>
          </a:stretch>
        </p:blipFill>
        <p:spPr>
          <a:xfrm>
            <a:off x="4334652" y="373877"/>
            <a:ext cx="4337379" cy="2437056"/>
          </a:xfrm>
          <a:prstGeom prst="rect">
            <a:avLst/>
          </a:prstGeom>
        </p:spPr>
      </p:pic>
    </p:spTree>
    <p:extLst>
      <p:ext uri="{BB962C8B-B14F-4D97-AF65-F5344CB8AC3E}">
        <p14:creationId xmlns:p14="http://schemas.microsoft.com/office/powerpoint/2010/main" val="29472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heckerboard(across)">
                                      <p:cBhvr>
                                        <p:cTn id="14" dur="500"/>
                                        <p:tgtEl>
                                          <p:spTgt spid="3">
                                            <p:txEl>
                                              <p:pRg st="1" end="1"/>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xit" presetSubtype="0" fill="hold" nodeType="withEffect">
                                  <p:stCondLst>
                                    <p:cond delay="0"/>
                                  </p:stCondLst>
                                  <p:childTnLst>
                                    <p:animEffect transition="out" filter="dissolv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heckerboard(across)">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heckerboard(across)">
                                      <p:cBhvr>
                                        <p:cTn id="30" dur="500"/>
                                        <p:tgtEl>
                                          <p:spTgt spid="3">
                                            <p:txEl>
                                              <p:pRg st="3" end="3"/>
                                            </p:txEl>
                                          </p:spTgt>
                                        </p:tgtEl>
                                      </p:cBhvr>
                                    </p:animEffec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168400" y="889000"/>
            <a:ext cx="7569200" cy="4615366"/>
          </a:xfrm>
          <a:prstGeom prst="rect">
            <a:avLst/>
          </a:prstGeom>
        </p:spPr>
      </p:pic>
    </p:spTree>
    <p:extLst>
      <p:ext uri="{BB962C8B-B14F-4D97-AF65-F5344CB8AC3E}">
        <p14:creationId xmlns:p14="http://schemas.microsoft.com/office/powerpoint/2010/main" val="20522637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lego-star-wars.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748697"/>
            <a:ext cx="5575519" cy="2277533"/>
          </a:xfrm>
          <a:prstGeom prst="rect">
            <a:avLst/>
          </a:prstGeom>
        </p:spPr>
      </p:pic>
      <p:pic>
        <p:nvPicPr>
          <p:cNvPr id="7" name="Image 6" descr="LEGO-Friends.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3537763"/>
            <a:ext cx="3943275" cy="3320237"/>
          </a:xfrm>
          <a:prstGeom prst="rect">
            <a:avLst/>
          </a:prstGeom>
        </p:spPr>
      </p:pic>
      <p:pic>
        <p:nvPicPr>
          <p:cNvPr id="9" name="Image 8" descr="lego-girls.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97400" y="4351264"/>
            <a:ext cx="4546600" cy="2506736"/>
          </a:xfrm>
          <a:prstGeom prst="rect">
            <a:avLst/>
          </a:prstGeom>
        </p:spPr>
      </p:pic>
      <p:pic>
        <p:nvPicPr>
          <p:cNvPr id="10" name="Image 9" descr="légo boit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399" y="1887464"/>
            <a:ext cx="2997419" cy="2245171"/>
          </a:xfrm>
          <a:prstGeom prst="rect">
            <a:avLst/>
          </a:prstGeom>
        </p:spPr>
      </p:pic>
    </p:spTree>
    <p:extLst>
      <p:ext uri="{BB962C8B-B14F-4D97-AF65-F5344CB8AC3E}">
        <p14:creationId xmlns:p14="http://schemas.microsoft.com/office/powerpoint/2010/main" val="18546987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L’Égalité : Des progrès ?  Oui, mais….</a:t>
            </a:r>
            <a:endParaRPr lang="fr-FR" dirty="0"/>
          </a:p>
        </p:txBody>
      </p:sp>
      <p:sp>
        <p:nvSpPr>
          <p:cNvPr id="3" name="Espace réservé du contenu 2"/>
          <p:cNvSpPr>
            <a:spLocks noGrp="1"/>
          </p:cNvSpPr>
          <p:nvPr>
            <p:ph sz="quarter" idx="13"/>
          </p:nvPr>
        </p:nvSpPr>
        <p:spPr/>
        <p:txBody>
          <a:bodyPr>
            <a:normAutofit fontScale="92500" lnSpcReduction="10000"/>
          </a:bodyPr>
          <a:lstStyle/>
          <a:p>
            <a:r>
              <a:rPr lang="fr-CA" sz="2800" dirty="0"/>
              <a:t>Gains indéniables au cours des dernières décennies (formation, travail, implication socio-politique, artistique, etc</a:t>
            </a:r>
            <a:r>
              <a:rPr lang="fr-CA" sz="2800" dirty="0" smtClean="0"/>
              <a:t>.) </a:t>
            </a:r>
            <a:endParaRPr lang="fr-CA" sz="2800" dirty="0"/>
          </a:p>
          <a:p>
            <a:r>
              <a:rPr lang="fr-CA" sz="2800" dirty="0"/>
              <a:t>Mais….  Les chiffres parlent d’eux-mêmes</a:t>
            </a:r>
            <a:r>
              <a:rPr lang="fr-CA" sz="2800" dirty="0" smtClean="0"/>
              <a:t>… Examinons le marché du travail : </a:t>
            </a:r>
            <a:endParaRPr lang="fr-FR" sz="2800" dirty="0" smtClean="0"/>
          </a:p>
          <a:p>
            <a:pPr marL="68580" indent="0">
              <a:buNone/>
            </a:pPr>
            <a:endParaRPr lang="fr-FR" dirty="0"/>
          </a:p>
        </p:txBody>
      </p:sp>
      <p:pic>
        <p:nvPicPr>
          <p:cNvPr id="5" name="Espace réservé du contenu 4" descr="lesfemmesetlesmc3a9tiersit-parite.jpg"/>
          <p:cNvPicPr>
            <a:picLocks noGrp="1" noChangeAspect="1"/>
          </p:cNvPicPr>
          <p:nvPr>
            <p:ph sz="quarter" idx="14"/>
          </p:nvPr>
        </p:nvPicPr>
        <p:blipFill>
          <a:blip r:embed="rId3">
            <a:extLst>
              <a:ext uri="{28A0092B-C50C-407E-A947-70E740481C1C}">
                <a14:useLocalDpi xmlns:a14="http://schemas.microsoft.com/office/drawing/2010/main" val="0"/>
              </a:ext>
            </a:extLst>
          </a:blip>
          <a:srcRect l="23043" r="23043"/>
          <a:stretch>
            <a:fillRect/>
          </a:stretch>
        </p:blipFill>
        <p:spPr>
          <a:xfrm>
            <a:off x="4812342" y="1536192"/>
            <a:ext cx="4014158" cy="4255008"/>
          </a:xfrm>
        </p:spPr>
      </p:pic>
    </p:spTree>
    <p:extLst>
      <p:ext uri="{BB962C8B-B14F-4D97-AF65-F5344CB8AC3E}">
        <p14:creationId xmlns:p14="http://schemas.microsoft.com/office/powerpoint/2010/main" val="3493232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408549"/>
            <a:ext cx="5075957" cy="6449451"/>
          </a:xfrm>
          <a:prstGeom prst="rect">
            <a:avLst/>
          </a:prstGeom>
        </p:spPr>
      </p:pic>
      <p:pic>
        <p:nvPicPr>
          <p:cNvPr id="3" name="Image 2"/>
          <p:cNvPicPr>
            <a:picLocks noChangeAspect="1"/>
          </p:cNvPicPr>
          <p:nvPr/>
        </p:nvPicPr>
        <p:blipFill>
          <a:blip r:embed="rId4"/>
          <a:stretch>
            <a:fillRect/>
          </a:stretch>
        </p:blipFill>
        <p:spPr>
          <a:xfrm>
            <a:off x="4652765" y="408549"/>
            <a:ext cx="4809245" cy="6449451"/>
          </a:xfrm>
          <a:prstGeom prst="rect">
            <a:avLst/>
          </a:prstGeom>
        </p:spPr>
      </p:pic>
    </p:spTree>
    <p:extLst>
      <p:ext uri="{BB962C8B-B14F-4D97-AF65-F5344CB8AC3E}">
        <p14:creationId xmlns:p14="http://schemas.microsoft.com/office/powerpoint/2010/main" val="13625254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1193800"/>
            <a:ext cx="9144000" cy="4247011"/>
          </a:xfrm>
          <a:prstGeom prst="rect">
            <a:avLst/>
          </a:prstGeom>
        </p:spPr>
      </p:pic>
    </p:spTree>
    <p:extLst>
      <p:ext uri="{BB962C8B-B14F-4D97-AF65-F5344CB8AC3E}">
        <p14:creationId xmlns:p14="http://schemas.microsoft.com/office/powerpoint/2010/main" val="25138063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390992"/>
            <a:ext cx="9144000" cy="6467008"/>
          </a:xfrm>
          <a:prstGeom prst="rect">
            <a:avLst/>
          </a:prstGeom>
        </p:spPr>
      </p:pic>
    </p:spTree>
    <p:extLst>
      <p:ext uri="{BB962C8B-B14F-4D97-AF65-F5344CB8AC3E}">
        <p14:creationId xmlns:p14="http://schemas.microsoft.com/office/powerpoint/2010/main" val="40696151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330200" y="465662"/>
            <a:ext cx="8483600" cy="6362700"/>
          </a:xfrm>
          <a:prstGeom prst="rect">
            <a:avLst/>
          </a:prstGeom>
        </p:spPr>
      </p:pic>
    </p:spTree>
    <p:extLst>
      <p:ext uri="{BB962C8B-B14F-4D97-AF65-F5344CB8AC3E}">
        <p14:creationId xmlns:p14="http://schemas.microsoft.com/office/powerpoint/2010/main" val="30580513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Du genre aux Stéréotypes sexuels… aux inégalités</a:t>
            </a:r>
            <a:endParaRPr lang="fr-FR" dirty="0"/>
          </a:p>
        </p:txBody>
      </p:sp>
      <p:sp>
        <p:nvSpPr>
          <p:cNvPr id="3" name="Espace réservé du contenu 2"/>
          <p:cNvSpPr>
            <a:spLocks noGrp="1"/>
          </p:cNvSpPr>
          <p:nvPr>
            <p:ph idx="1"/>
          </p:nvPr>
        </p:nvSpPr>
        <p:spPr/>
        <p:txBody>
          <a:bodyPr>
            <a:normAutofit lnSpcReduction="10000"/>
          </a:bodyPr>
          <a:lstStyle/>
          <a:p>
            <a:r>
              <a:rPr lang="fr-CA" dirty="0" smtClean="0"/>
              <a:t>Aujourd’hui, </a:t>
            </a:r>
            <a:r>
              <a:rPr lang="fr-CA" dirty="0"/>
              <a:t>malgré les progrès </a:t>
            </a:r>
            <a:r>
              <a:rPr lang="fr-CA" dirty="0" smtClean="0"/>
              <a:t>de leur scolarisation</a:t>
            </a:r>
            <a:r>
              <a:rPr lang="fr-CA" dirty="0"/>
              <a:t>, les femmes demeurent </a:t>
            </a:r>
            <a:r>
              <a:rPr lang="fr-CA" dirty="0" smtClean="0"/>
              <a:t>encore cantonnées </a:t>
            </a:r>
            <a:r>
              <a:rPr lang="fr-CA" dirty="0"/>
              <a:t>dans des secteurs d’emploi </a:t>
            </a:r>
            <a:r>
              <a:rPr lang="fr-CA" dirty="0" smtClean="0"/>
              <a:t>bien précis (</a:t>
            </a:r>
            <a:r>
              <a:rPr lang="fr-CA" dirty="0"/>
              <a:t>ségrégation professionnelle</a:t>
            </a:r>
            <a:r>
              <a:rPr lang="fr-CA" dirty="0" smtClean="0"/>
              <a:t>).</a:t>
            </a:r>
            <a:endParaRPr lang="fr-CA" dirty="0"/>
          </a:p>
          <a:p>
            <a:r>
              <a:rPr lang="fr-FR" dirty="0" smtClean="0"/>
              <a:t>Les stéréotypes de genre liés à la socialisation permettent la pérennité de cette réalité, au détriment des femmes :</a:t>
            </a:r>
          </a:p>
          <a:p>
            <a:pPr lvl="1"/>
            <a:r>
              <a:rPr lang="fr-FR" dirty="0" smtClean="0"/>
              <a:t>Les femmes sont toujours dans des filières scolaires typiquement féminines</a:t>
            </a:r>
          </a:p>
          <a:p>
            <a:pPr lvl="1"/>
            <a:r>
              <a:rPr lang="fr-FR" dirty="0" smtClean="0"/>
              <a:t>Les femmes </a:t>
            </a:r>
            <a:r>
              <a:rPr lang="fr-CA" dirty="0" smtClean="0"/>
              <a:t>ont des revenus moindres </a:t>
            </a:r>
          </a:p>
          <a:p>
            <a:pPr lvl="1"/>
            <a:r>
              <a:rPr lang="fr-CA" dirty="0" smtClean="0"/>
              <a:t>Elles sont </a:t>
            </a:r>
            <a:r>
              <a:rPr lang="fr-FR" dirty="0" smtClean="0"/>
              <a:t>sous-représentées dans les lieux décisionnels, dans les structures syndicales, etc. </a:t>
            </a:r>
          </a:p>
          <a:p>
            <a:pPr lvl="3"/>
            <a:r>
              <a:rPr lang="fr-FR" dirty="0" smtClean="0"/>
              <a:t>% de femmes en politique atteint rarement la zone paritaire (40%)</a:t>
            </a:r>
          </a:p>
          <a:p>
            <a:pPr lvl="3"/>
            <a:r>
              <a:rPr lang="fr-FR" dirty="0" smtClean="0"/>
              <a:t>Femmes sous-représentées dans les instances syndicales, les conseils d’administration</a:t>
            </a:r>
            <a:endParaRPr lang="fr-FR" dirty="0"/>
          </a:p>
        </p:txBody>
      </p:sp>
    </p:spTree>
    <p:extLst>
      <p:ext uri="{BB962C8B-B14F-4D97-AF65-F5344CB8AC3E}">
        <p14:creationId xmlns:p14="http://schemas.microsoft.com/office/powerpoint/2010/main" val="146273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heckerboard(across)">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heckerboard(across)">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checkerboard(across)">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checkerboard(across)">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Du genre aux Stéréotypes sexuels… </a:t>
            </a:r>
            <a:r>
              <a:rPr lang="fr-FR" dirty="0"/>
              <a:t>aux inégalités</a:t>
            </a:r>
          </a:p>
        </p:txBody>
      </p:sp>
      <p:sp>
        <p:nvSpPr>
          <p:cNvPr id="3" name="Espace réservé du contenu 2"/>
          <p:cNvSpPr>
            <a:spLocks noGrp="1"/>
          </p:cNvSpPr>
          <p:nvPr>
            <p:ph sz="quarter" idx="13"/>
          </p:nvPr>
        </p:nvSpPr>
        <p:spPr/>
        <p:txBody>
          <a:bodyPr>
            <a:normAutofit/>
          </a:bodyPr>
          <a:lstStyle/>
          <a:p>
            <a:r>
              <a:rPr lang="fr-FR" dirty="0" smtClean="0"/>
              <a:t>Les personnes qui transgressent les rôles assignés à leur genre sont facilement stigmatisées, ridiculisées</a:t>
            </a:r>
            <a:r>
              <a:rPr lang="fr-CA" dirty="0">
                <a:ea typeface="Calibri"/>
              </a:rPr>
              <a:t> </a:t>
            </a:r>
            <a:r>
              <a:rPr lang="fr-FR" dirty="0" smtClean="0"/>
              <a:t>:</a:t>
            </a:r>
          </a:p>
          <a:p>
            <a:pPr lvl="1"/>
            <a:r>
              <a:rPr lang="fr-FR" dirty="0" smtClean="0"/>
              <a:t>Ex.</a:t>
            </a:r>
            <a:r>
              <a:rPr lang="fr-CA" dirty="0">
                <a:ea typeface="Calibri"/>
              </a:rPr>
              <a:t> </a:t>
            </a:r>
            <a:r>
              <a:rPr lang="fr-FR" dirty="0" smtClean="0"/>
              <a:t>: Caricatures de Pauline Marois</a:t>
            </a:r>
            <a:r>
              <a:rPr lang="fr-CA" dirty="0">
                <a:ea typeface="Calibri"/>
              </a:rPr>
              <a:t> </a:t>
            </a:r>
            <a:r>
              <a:rPr lang="fr-FR" dirty="0" smtClean="0"/>
              <a:t>: </a:t>
            </a:r>
            <a:r>
              <a:rPr lang="fr-FR" dirty="0"/>
              <a:t>Le </a:t>
            </a:r>
            <a:r>
              <a:rPr lang="fr-FR" dirty="0" smtClean="0"/>
              <a:t>«</a:t>
            </a:r>
            <a:r>
              <a:rPr lang="fr-CA" dirty="0">
                <a:ea typeface="Calibri"/>
              </a:rPr>
              <a:t> </a:t>
            </a:r>
            <a:r>
              <a:rPr lang="fr-FR" dirty="0" smtClean="0"/>
              <a:t>sexisme ordinaire</a:t>
            </a:r>
            <a:r>
              <a:rPr lang="fr-CA" dirty="0">
                <a:ea typeface="Calibri"/>
              </a:rPr>
              <a:t> </a:t>
            </a:r>
            <a:r>
              <a:rPr lang="fr-FR" dirty="0" smtClean="0"/>
              <a:t>» </a:t>
            </a:r>
            <a:r>
              <a:rPr lang="fr-FR" dirty="0"/>
              <a:t>et la construction sociale du </a:t>
            </a:r>
            <a:r>
              <a:rPr lang="fr-FR" dirty="0" smtClean="0"/>
              <a:t>genre.</a:t>
            </a:r>
          </a:p>
        </p:txBody>
      </p:sp>
      <p:sp>
        <p:nvSpPr>
          <p:cNvPr id="4" name="Espace réservé du contenu 3"/>
          <p:cNvSpPr>
            <a:spLocks noGrp="1"/>
          </p:cNvSpPr>
          <p:nvPr>
            <p:ph sz="quarter" idx="14"/>
          </p:nvPr>
        </p:nvSpPr>
        <p:spPr/>
        <p:txBody>
          <a:bodyPr>
            <a:normAutofit lnSpcReduction="10000"/>
          </a:bodyPr>
          <a:lstStyle/>
          <a:p>
            <a:endParaRPr lang="fr-FR" b="1" dirty="0" smtClean="0">
              <a:hlinkClick r:id="rId3"/>
            </a:endParaRPr>
          </a:p>
          <a:p>
            <a:endParaRPr lang="fr-FR" b="1" dirty="0">
              <a:hlinkClick r:id="rId3"/>
            </a:endParaRPr>
          </a:p>
          <a:p>
            <a:endParaRPr lang="fr-FR" sz="1000" b="1" dirty="0" smtClean="0">
              <a:hlinkClick r:id="rId3"/>
            </a:endParaRPr>
          </a:p>
          <a:p>
            <a:endParaRPr lang="fr-FR" sz="1000" b="1" dirty="0">
              <a:hlinkClick r:id="rId3"/>
            </a:endParaRPr>
          </a:p>
          <a:p>
            <a:endParaRPr lang="fr-FR" sz="1000" b="1" dirty="0" smtClean="0">
              <a:hlinkClick r:id="rId3"/>
            </a:endParaRPr>
          </a:p>
          <a:p>
            <a:endParaRPr lang="fr-FR" sz="1000" b="1" dirty="0">
              <a:hlinkClick r:id="rId3"/>
            </a:endParaRPr>
          </a:p>
          <a:p>
            <a:endParaRPr lang="fr-FR" sz="1000" b="1" dirty="0" smtClean="0">
              <a:hlinkClick r:id="rId3"/>
            </a:endParaRPr>
          </a:p>
          <a:p>
            <a:endParaRPr lang="fr-FR" sz="1000" b="1" dirty="0">
              <a:hlinkClick r:id="rId3"/>
            </a:endParaRPr>
          </a:p>
          <a:p>
            <a:endParaRPr lang="fr-FR" sz="1000" b="1" dirty="0" smtClean="0">
              <a:hlinkClick r:id="rId3"/>
            </a:endParaRPr>
          </a:p>
          <a:p>
            <a:endParaRPr lang="fr-FR" sz="1000" b="1" dirty="0">
              <a:hlinkClick r:id="rId3"/>
            </a:endParaRPr>
          </a:p>
          <a:p>
            <a:endParaRPr lang="fr-FR" sz="1000" b="1" dirty="0" smtClean="0">
              <a:hlinkClick r:id="rId3"/>
            </a:endParaRPr>
          </a:p>
          <a:p>
            <a:endParaRPr lang="fr-FR" sz="1000" b="1" dirty="0">
              <a:hlinkClick r:id="rId3"/>
            </a:endParaRPr>
          </a:p>
          <a:p>
            <a:endParaRPr lang="fr-FR" sz="1000" b="1" dirty="0" smtClean="0">
              <a:hlinkClick r:id="rId3"/>
            </a:endParaRPr>
          </a:p>
          <a:p>
            <a:pPr marL="68580" indent="0">
              <a:buNone/>
            </a:pPr>
            <a:r>
              <a:rPr lang="fr-FR" sz="1000" b="1" dirty="0" smtClean="0">
                <a:hlinkClick r:id="rId3"/>
              </a:rPr>
              <a:t>http</a:t>
            </a:r>
            <a:r>
              <a:rPr lang="fr-FR" sz="1000" b="1" dirty="0">
                <a:hlinkClick r:id="rId3"/>
              </a:rPr>
              <a:t>://quebec.huffingtonpost.ca/anthony-bergeron/caricatures-sexistes-femmes-politiques-quebecoises-ciblees_b_6848508.html</a:t>
            </a:r>
            <a:endParaRPr lang="fr-FR" sz="1000" b="1" dirty="0"/>
          </a:p>
          <a:p>
            <a:endParaRPr lang="fr-FR" sz="1000" dirty="0"/>
          </a:p>
        </p:txBody>
      </p:sp>
      <p:pic>
        <p:nvPicPr>
          <p:cNvPr id="5" name="Image 4"/>
          <p:cNvPicPr>
            <a:picLocks noChangeAspect="1"/>
          </p:cNvPicPr>
          <p:nvPr/>
        </p:nvPicPr>
        <p:blipFill>
          <a:blip r:embed="rId4"/>
          <a:stretch>
            <a:fillRect/>
          </a:stretch>
        </p:blipFill>
        <p:spPr>
          <a:xfrm>
            <a:off x="4571835" y="955040"/>
            <a:ext cx="4572165" cy="3705860"/>
          </a:xfrm>
          <a:prstGeom prst="rect">
            <a:avLst/>
          </a:prstGeom>
        </p:spPr>
      </p:pic>
    </p:spTree>
    <p:extLst>
      <p:ext uri="{BB962C8B-B14F-4D97-AF65-F5344CB8AC3E}">
        <p14:creationId xmlns:p14="http://schemas.microsoft.com/office/powerpoint/2010/main" val="381305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checkerboard(across)">
                                      <p:cBhvr>
                                        <p:cTn id="9" dur="500"/>
                                        <p:tgtEl>
                                          <p:spTgt spid="3">
                                            <p:txEl>
                                              <p:pRg st="1" end="1"/>
                                            </p:txEl>
                                          </p:spTgt>
                                        </p:tgtEl>
                                      </p:cBhvr>
                                    </p:animEffect>
                                  </p:childTnLst>
                                </p:cTn>
                              </p:par>
                              <p:par>
                                <p:cTn id="10" presetID="5" presetClass="entr" presetSubtype="1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nodeType="withEffect">
                                  <p:stCondLst>
                                    <p:cond delay="0"/>
                                  </p:stCondLst>
                                  <p:childTnLst>
                                    <p:set>
                                      <p:cBhvr>
                                        <p:cTn id="14" dur="1" fill="hold">
                                          <p:stCondLst>
                                            <p:cond delay="0"/>
                                          </p:stCondLst>
                                        </p:cTn>
                                        <p:tgtEl>
                                          <p:spTgt spid="4">
                                            <p:txEl>
                                              <p:pRg st="13" end="13"/>
                                            </p:txEl>
                                          </p:spTgt>
                                        </p:tgtEl>
                                        <p:attrNameLst>
                                          <p:attrName>style.visibility</p:attrName>
                                        </p:attrNameLst>
                                      </p:cBhvr>
                                      <p:to>
                                        <p:strVal val="visible"/>
                                      </p:to>
                                    </p:set>
                                    <p:animEffect transition="in" filter="checkerboard(across)">
                                      <p:cBhvr>
                                        <p:cTn id="15"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 conclusion</a:t>
            </a:r>
            <a:endParaRPr lang="fr-FR" dirty="0"/>
          </a:p>
        </p:txBody>
      </p:sp>
      <p:sp>
        <p:nvSpPr>
          <p:cNvPr id="3" name="Espace réservé du contenu 2"/>
          <p:cNvSpPr>
            <a:spLocks noGrp="1"/>
          </p:cNvSpPr>
          <p:nvPr>
            <p:ph idx="1"/>
          </p:nvPr>
        </p:nvSpPr>
        <p:spPr/>
        <p:txBody>
          <a:bodyPr/>
          <a:lstStyle/>
          <a:p>
            <a:r>
              <a:rPr lang="fr-CA" dirty="0" smtClean="0"/>
              <a:t>« Ce </a:t>
            </a:r>
            <a:r>
              <a:rPr lang="fr-CA" dirty="0"/>
              <a:t>n’est pas la différence des sexes qu’il faut déconstruire, mais les inégalités nombreuses dont elle est la cause […</a:t>
            </a:r>
            <a:r>
              <a:rPr lang="fr-CA" dirty="0" smtClean="0"/>
              <a:t>] » </a:t>
            </a:r>
            <a:r>
              <a:rPr lang="fr-CA" dirty="0"/>
              <a:t>le concept de genre </a:t>
            </a:r>
            <a:r>
              <a:rPr lang="fr-CA" dirty="0" smtClean="0"/>
              <a:t>« doit </a:t>
            </a:r>
            <a:r>
              <a:rPr lang="fr-CA" dirty="0"/>
              <a:t>être porté haut pour tout ce qu’il recèle d’émancipation potentielle et défendu comme un concept opératoire, dont l’usage scientifique est éclairant </a:t>
            </a:r>
            <a:r>
              <a:rPr lang="fr-CA" dirty="0" smtClean="0"/>
              <a:t>et </a:t>
            </a:r>
            <a:r>
              <a:rPr lang="fr-CA" dirty="0"/>
              <a:t>fécond, et dont l’effet politique est la défense de l’émancipation et des valeurs de la </a:t>
            </a:r>
            <a:r>
              <a:rPr lang="fr-CA" dirty="0" smtClean="0"/>
              <a:t>démocratie »</a:t>
            </a:r>
            <a:r>
              <a:rPr lang="fr-CA" dirty="0"/>
              <a:t>.</a:t>
            </a:r>
          </a:p>
          <a:p>
            <a:pPr marL="1325880" lvl="3" indent="0">
              <a:buNone/>
            </a:pPr>
            <a:r>
              <a:rPr lang="fr-FR" dirty="0" smtClean="0"/>
              <a:t>Muriel Salle, « Formation des enseignants : les résistances au genre », 2014, p.</a:t>
            </a:r>
            <a:r>
              <a:rPr lang="fr-CA" dirty="0">
                <a:ea typeface="Calibri"/>
              </a:rPr>
              <a:t> </a:t>
            </a:r>
            <a:r>
              <a:rPr lang="fr-FR" dirty="0" smtClean="0"/>
              <a:t>81.</a:t>
            </a:r>
            <a:endParaRPr lang="fr-FR" dirty="0"/>
          </a:p>
        </p:txBody>
      </p:sp>
    </p:spTree>
    <p:extLst>
      <p:ext uri="{BB962C8B-B14F-4D97-AF65-F5344CB8AC3E}">
        <p14:creationId xmlns:p14="http://schemas.microsoft.com/office/powerpoint/2010/main" val="36887096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Atelier</a:t>
            </a:r>
            <a:endParaRPr lang="fr-FR" dirty="0"/>
          </a:p>
        </p:txBody>
      </p:sp>
      <p:sp>
        <p:nvSpPr>
          <p:cNvPr id="3" name="Espace réservé du contenu 2"/>
          <p:cNvSpPr>
            <a:spLocks noGrp="1"/>
          </p:cNvSpPr>
          <p:nvPr>
            <p:ph idx="1"/>
          </p:nvPr>
        </p:nvSpPr>
        <p:spPr/>
        <p:txBody>
          <a:bodyPr/>
          <a:lstStyle/>
          <a:p>
            <a:r>
              <a:rPr lang="fr-FR" dirty="0" smtClean="0"/>
              <a:t>Impacts de la construction sociale du genre</a:t>
            </a:r>
          </a:p>
          <a:p>
            <a:r>
              <a:rPr lang="fr-FR" dirty="0" smtClean="0"/>
              <a:t>Les solutions à notre portée</a:t>
            </a:r>
          </a:p>
          <a:p>
            <a:pPr lvl="1"/>
            <a:endParaRPr lang="fr-FR" dirty="0" smtClean="0"/>
          </a:p>
          <a:p>
            <a:endParaRPr lang="fr-FR" dirty="0"/>
          </a:p>
        </p:txBody>
      </p:sp>
    </p:spTree>
    <p:extLst>
      <p:ext uri="{BB962C8B-B14F-4D97-AF65-F5344CB8AC3E}">
        <p14:creationId xmlns:p14="http://schemas.microsoft.com/office/powerpoint/2010/main" val="373921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Bibliographie</a:t>
            </a:r>
            <a:endParaRPr lang="fr-FR" dirty="0"/>
          </a:p>
        </p:txBody>
      </p:sp>
      <p:sp>
        <p:nvSpPr>
          <p:cNvPr id="3" name="Espace réservé du contenu 2"/>
          <p:cNvSpPr>
            <a:spLocks noGrp="1"/>
          </p:cNvSpPr>
          <p:nvPr>
            <p:ph idx="1"/>
          </p:nvPr>
        </p:nvSpPr>
        <p:spPr>
          <a:xfrm>
            <a:off x="397933" y="1270000"/>
            <a:ext cx="8060267" cy="4334933"/>
          </a:xfrm>
        </p:spPr>
        <p:txBody>
          <a:bodyPr>
            <a:noAutofit/>
          </a:bodyPr>
          <a:lstStyle/>
          <a:p>
            <a:pPr marL="68580" indent="0">
              <a:spcBef>
                <a:spcPts val="0"/>
              </a:spcBef>
              <a:buNone/>
            </a:pPr>
            <a:r>
              <a:rPr lang="fr-FR" sz="1100" dirty="0" smtClean="0"/>
              <a:t>BERGERON, Anthony, « Caricatures sexistes : </a:t>
            </a:r>
            <a:r>
              <a:rPr lang="fr-FR" sz="1100" dirty="0"/>
              <a:t>Femmes politiques québécoises </a:t>
            </a:r>
            <a:r>
              <a:rPr lang="fr-FR" sz="1100" dirty="0" smtClean="0"/>
              <a:t>ciblées » </a:t>
            </a:r>
            <a:r>
              <a:rPr lang="fr-FR" sz="1100" i="1" dirty="0" err="1"/>
              <a:t>Huffington</a:t>
            </a:r>
            <a:r>
              <a:rPr lang="fr-FR" sz="1100" i="1" dirty="0"/>
              <a:t> Post,</a:t>
            </a:r>
            <a:r>
              <a:rPr lang="fr-FR" sz="1100" dirty="0"/>
              <a:t>11/03/2015, </a:t>
            </a:r>
            <a:r>
              <a:rPr lang="fr-FR" sz="1100" dirty="0">
                <a:hlinkClick r:id="rId3"/>
              </a:rPr>
              <a:t>http://quebec.huffingtonpost.ca/anthony-bergeron/caricatures-sexistes-femmes-politiques-quebecoises-ciblees_b_6848508.</a:t>
            </a:r>
            <a:r>
              <a:rPr lang="fr-FR" sz="1100" dirty="0" smtClean="0">
                <a:hlinkClick r:id="rId3"/>
              </a:rPr>
              <a:t>html</a:t>
            </a:r>
            <a:r>
              <a:rPr lang="fr-FR" sz="1100" dirty="0" smtClean="0"/>
              <a:t>.</a:t>
            </a:r>
            <a:endParaRPr lang="fr-FR" sz="1100" dirty="0"/>
          </a:p>
          <a:p>
            <a:pPr marL="68580" indent="0">
              <a:spcBef>
                <a:spcPts val="0"/>
              </a:spcBef>
              <a:buNone/>
            </a:pPr>
            <a:endParaRPr lang="fr-FR" sz="1100" dirty="0" smtClean="0"/>
          </a:p>
          <a:p>
            <a:pPr marL="68580" indent="0">
              <a:spcBef>
                <a:spcPts val="0"/>
              </a:spcBef>
              <a:buNone/>
            </a:pPr>
            <a:r>
              <a:rPr lang="fr-FR" sz="1100" dirty="0" smtClean="0"/>
              <a:t>CONSEIL DU STATUT DE LA FEMME, </a:t>
            </a:r>
            <a:r>
              <a:rPr lang="fr-FR" sz="1100" i="1" dirty="0"/>
              <a:t>Portrait des Québécoises en 8 temps</a:t>
            </a:r>
            <a:r>
              <a:rPr lang="fr-FR" sz="1100" dirty="0"/>
              <a:t>, Québec, CSF, </a:t>
            </a:r>
            <a:r>
              <a:rPr lang="fr-FR" sz="1100" dirty="0" smtClean="0"/>
              <a:t>2014 et édition mai 2016.</a:t>
            </a:r>
          </a:p>
          <a:p>
            <a:pPr marL="68580" indent="0">
              <a:spcBef>
                <a:spcPts val="0"/>
              </a:spcBef>
              <a:buNone/>
            </a:pPr>
            <a:endParaRPr lang="fr-FR" sz="1100" dirty="0"/>
          </a:p>
          <a:p>
            <a:pPr marL="0" indent="0" defTabSz="457200">
              <a:spcBef>
                <a:spcPts val="0"/>
              </a:spcBef>
              <a:buClrTx/>
              <a:buSzTx/>
              <a:buNone/>
              <a:defRPr/>
            </a:pPr>
            <a:r>
              <a:rPr lang="fr-FR" sz="1100" dirty="0" smtClean="0"/>
              <a:t> DARÉOUX, Évelyne, </a:t>
            </a:r>
            <a:r>
              <a:rPr lang="fr-FR" sz="1100" i="1" dirty="0" smtClean="0"/>
              <a:t>Des </a:t>
            </a:r>
            <a:r>
              <a:rPr lang="fr-FR" sz="1100" i="1" dirty="0"/>
              <a:t>stéréotypes de genre omniprésents dans l’éducation des </a:t>
            </a:r>
            <a:r>
              <a:rPr lang="fr-FR" sz="1100" i="1" dirty="0" smtClean="0"/>
              <a:t>enfants, </a:t>
            </a:r>
            <a:r>
              <a:rPr lang="fr-FR" sz="1100" dirty="0" smtClean="0">
                <a:hlinkClick r:id="rId4"/>
              </a:rPr>
              <a:t>http</a:t>
            </a:r>
            <a:r>
              <a:rPr lang="fr-FR" sz="1100" dirty="0">
                <a:hlinkClick r:id="rId4"/>
              </a:rPr>
              <a:t>://www.cairn.info/revue-empan-2007-1-page-89.</a:t>
            </a:r>
            <a:r>
              <a:rPr lang="fr-FR" sz="1100" dirty="0" smtClean="0">
                <a:hlinkClick r:id="rId4"/>
              </a:rPr>
              <a:t>htm</a:t>
            </a:r>
            <a:r>
              <a:rPr lang="fr-FR" sz="1100" dirty="0" smtClean="0"/>
              <a:t>.</a:t>
            </a:r>
          </a:p>
          <a:p>
            <a:pPr marL="0" indent="0" defTabSz="457200">
              <a:spcBef>
                <a:spcPts val="0"/>
              </a:spcBef>
              <a:buClrTx/>
              <a:buSzTx/>
              <a:buNone/>
              <a:defRPr/>
            </a:pPr>
            <a:endParaRPr lang="fr-FR" sz="1100" dirty="0"/>
          </a:p>
          <a:p>
            <a:pPr marL="0" indent="0" defTabSz="457200">
              <a:spcBef>
                <a:spcPts val="0"/>
              </a:spcBef>
              <a:buClrTx/>
              <a:buSzTx/>
              <a:buNone/>
              <a:defRPr/>
            </a:pPr>
            <a:r>
              <a:rPr lang="fr-FR" sz="1100" dirty="0" smtClean="0"/>
              <a:t> DENIS, Claire et </a:t>
            </a:r>
            <a:r>
              <a:rPr lang="fr-FR" sz="1100" dirty="0"/>
              <a:t>coll. </a:t>
            </a:r>
            <a:r>
              <a:rPr lang="fr-FR" sz="1100" i="1" dirty="0"/>
              <a:t>Individu et société </a:t>
            </a:r>
            <a:r>
              <a:rPr lang="fr-FR" sz="1100" dirty="0"/>
              <a:t>(3</a:t>
            </a:r>
            <a:r>
              <a:rPr lang="fr-FR" sz="1100" baseline="30000" dirty="0"/>
              <a:t>e</a:t>
            </a:r>
            <a:r>
              <a:rPr lang="fr-FR" sz="1100" dirty="0"/>
              <a:t> édition</a:t>
            </a:r>
            <a:r>
              <a:rPr lang="fr-FR" sz="1100" dirty="0" smtClean="0"/>
              <a:t>), Montréal / Toronto,  </a:t>
            </a:r>
            <a:r>
              <a:rPr lang="fr-FR" sz="1100" dirty="0" err="1" smtClean="0"/>
              <a:t>Chenelière</a:t>
            </a:r>
            <a:r>
              <a:rPr lang="fr-FR" sz="1100" dirty="0" smtClean="0"/>
              <a:t>/ </a:t>
            </a:r>
            <a:r>
              <a:rPr lang="fr-FR" sz="1100" dirty="0" err="1" smtClean="0"/>
              <a:t>Mcgraw</a:t>
            </a:r>
            <a:r>
              <a:rPr lang="fr-FR" sz="1100" dirty="0" smtClean="0"/>
              <a:t>-Hill, 2006.</a:t>
            </a:r>
            <a:endParaRPr lang="fr-FR" sz="1100" dirty="0"/>
          </a:p>
          <a:p>
            <a:pPr marL="0" indent="0" defTabSz="457200">
              <a:spcBef>
                <a:spcPts val="0"/>
              </a:spcBef>
              <a:buClrTx/>
              <a:buSzTx/>
              <a:buNone/>
              <a:defRPr/>
            </a:pPr>
            <a:endParaRPr lang="fr-FR" sz="1100" dirty="0"/>
          </a:p>
          <a:p>
            <a:pPr marL="0" indent="0" defTabSz="457200">
              <a:spcBef>
                <a:spcPts val="0"/>
              </a:spcBef>
              <a:buClrTx/>
              <a:buSzTx/>
              <a:buNone/>
              <a:defRPr/>
            </a:pPr>
            <a:r>
              <a:rPr lang="fr-FR" sz="1100" dirty="0" smtClean="0"/>
              <a:t> INSTITUT DE LA STATISTIQUE DU QUÉBEC, </a:t>
            </a:r>
            <a:r>
              <a:rPr lang="fr-FR" sz="1100" i="1" dirty="0" smtClean="0"/>
              <a:t>Enquête </a:t>
            </a:r>
            <a:r>
              <a:rPr lang="fr-FR" sz="1100" i="1" dirty="0"/>
              <a:t>sur la dynamique du travail et du revenu</a:t>
            </a:r>
            <a:r>
              <a:rPr lang="fr-FR" sz="1100" dirty="0"/>
              <a:t> et </a:t>
            </a:r>
            <a:r>
              <a:rPr lang="fr-FR" sz="1100" i="1" dirty="0"/>
              <a:t>Enquête sur les finances des consommateurs</a:t>
            </a:r>
            <a:r>
              <a:rPr lang="fr-FR" sz="1100" dirty="0"/>
              <a:t>, Statistique </a:t>
            </a:r>
            <a:r>
              <a:rPr lang="fr-FR" sz="1100" dirty="0" smtClean="0"/>
              <a:t>Canada, Québec, ISQ, 20 mars 2012.</a:t>
            </a:r>
          </a:p>
          <a:p>
            <a:pPr marL="68580" indent="0">
              <a:spcBef>
                <a:spcPts val="0"/>
              </a:spcBef>
              <a:buNone/>
            </a:pPr>
            <a:endParaRPr lang="fr-FR" sz="1100" dirty="0" smtClean="0"/>
          </a:p>
          <a:p>
            <a:pPr marL="68580" indent="0">
              <a:spcBef>
                <a:spcPts val="0"/>
              </a:spcBef>
              <a:buNone/>
            </a:pPr>
            <a:r>
              <a:rPr lang="fr-FR" sz="1100" dirty="0" smtClean="0"/>
              <a:t>LAHIRE,</a:t>
            </a:r>
            <a:r>
              <a:rPr lang="fr-FR" sz="1100" dirty="0"/>
              <a:t> </a:t>
            </a:r>
            <a:r>
              <a:rPr lang="fr-FR" sz="1100" dirty="0" smtClean="0"/>
              <a:t>Bernard, </a:t>
            </a:r>
            <a:r>
              <a:rPr lang="fr-FR" sz="1100" dirty="0"/>
              <a:t>« SOCIALISATION</a:t>
            </a:r>
            <a:r>
              <a:rPr lang="fr-FR" sz="1100" b="1" dirty="0"/>
              <a:t>, </a:t>
            </a:r>
            <a:r>
              <a:rPr lang="fr-FR" sz="1100" i="1" dirty="0"/>
              <a:t>sociologie</a:t>
            </a:r>
            <a:r>
              <a:rPr lang="fr-FR" sz="1100" dirty="0"/>
              <a:t>  », </a:t>
            </a:r>
            <a:r>
              <a:rPr lang="fr-FR" sz="1100" i="1" dirty="0" err="1"/>
              <a:t>Encyclopædia</a:t>
            </a:r>
            <a:r>
              <a:rPr lang="fr-FR" sz="1100" i="1" dirty="0"/>
              <a:t> </a:t>
            </a:r>
            <a:r>
              <a:rPr lang="fr-FR" sz="1100" i="1" dirty="0" err="1"/>
              <a:t>Universalis</a:t>
            </a:r>
            <a:r>
              <a:rPr lang="fr-FR" sz="1100" dirty="0"/>
              <a:t> [en ligne], consulté le 19 janvier 2016. URL : </a:t>
            </a:r>
            <a:r>
              <a:rPr lang="fr-FR" sz="1100" dirty="0">
                <a:hlinkClick r:id="rId5"/>
              </a:rPr>
              <a:t>http://www.universalis.fr/encyclopedie/socialisation-sociologie</a:t>
            </a:r>
            <a:r>
              <a:rPr lang="fr-FR" sz="1100" dirty="0" smtClean="0">
                <a:hlinkClick r:id="rId5"/>
              </a:rPr>
              <a:t>/</a:t>
            </a:r>
            <a:r>
              <a:rPr lang="fr-FR" sz="1100" dirty="0" smtClean="0"/>
              <a:t>.</a:t>
            </a:r>
          </a:p>
          <a:p>
            <a:pPr marL="68580" indent="0">
              <a:spcBef>
                <a:spcPts val="0"/>
              </a:spcBef>
              <a:buNone/>
            </a:pPr>
            <a:endParaRPr lang="fr-FR" sz="1100" dirty="0" smtClean="0"/>
          </a:p>
          <a:p>
            <a:pPr marL="68580" indent="0">
              <a:spcBef>
                <a:spcPts val="0"/>
              </a:spcBef>
              <a:buNone/>
            </a:pPr>
            <a:r>
              <a:rPr lang="fr-FR" sz="1100" dirty="0" smtClean="0"/>
              <a:t>LE FEUVRE,</a:t>
            </a:r>
            <a:r>
              <a:rPr lang="fr-CA" sz="1100" dirty="0" smtClean="0"/>
              <a:t> </a:t>
            </a:r>
            <a:r>
              <a:rPr lang="fr-CA" sz="1100" dirty="0" err="1" smtClean="0"/>
              <a:t>Nicky</a:t>
            </a:r>
            <a:r>
              <a:rPr lang="fr-CA" sz="1100" dirty="0" smtClean="0"/>
              <a:t>,</a:t>
            </a:r>
            <a:r>
              <a:rPr lang="fr-FR" sz="1100" dirty="0" smtClean="0"/>
              <a:t> </a:t>
            </a:r>
            <a:r>
              <a:rPr lang="fr-FR" sz="1100" i="1" dirty="0"/>
              <a:t>Le genre, de la catégorisation du sexe, </a:t>
            </a:r>
            <a:r>
              <a:rPr lang="fr-FR" sz="1100" dirty="0"/>
              <a:t>Paris, L’Harmattan, 2002, p. 12. Cité par I. Collet, p. 23. </a:t>
            </a:r>
            <a:endParaRPr lang="fr-FR" sz="1100" dirty="0" smtClean="0"/>
          </a:p>
          <a:p>
            <a:pPr marL="68580" indent="0">
              <a:spcBef>
                <a:spcPts val="0"/>
              </a:spcBef>
              <a:buNone/>
            </a:pPr>
            <a:endParaRPr lang="fr-FR" sz="1100" dirty="0" smtClean="0"/>
          </a:p>
          <a:p>
            <a:pPr marL="68580" indent="0">
              <a:spcBef>
                <a:spcPts val="0"/>
              </a:spcBef>
              <a:buNone/>
            </a:pPr>
            <a:r>
              <a:rPr lang="fr-FR" sz="1100" dirty="0" smtClean="0"/>
              <a:t>LE COURANT PASSE</a:t>
            </a:r>
            <a:r>
              <a:rPr lang="fr-FR" sz="1100" i="1" dirty="0" smtClean="0"/>
              <a:t>, ‪Les </a:t>
            </a:r>
            <a:r>
              <a:rPr lang="fr-FR" sz="1100" i="1" dirty="0"/>
              <a:t>stéréotypes de </a:t>
            </a:r>
            <a:r>
              <a:rPr lang="fr-FR" sz="1100" i="1" dirty="0" smtClean="0"/>
              <a:t>genre‬</a:t>
            </a:r>
            <a:r>
              <a:rPr lang="fr-FR" sz="1100" dirty="0" smtClean="0"/>
              <a:t>, vidéo, 6 février 2014, 5.46 min, </a:t>
            </a:r>
            <a:r>
              <a:rPr lang="fr-FR" sz="1100" dirty="0">
                <a:hlinkClick r:id="rId6"/>
              </a:rPr>
              <a:t>https://</a:t>
            </a:r>
            <a:r>
              <a:rPr lang="fr-FR" sz="1100" dirty="0" smtClean="0">
                <a:hlinkClick r:id="rId6"/>
              </a:rPr>
              <a:t>www.youtube.com/watch?v=S_r-texcy38</a:t>
            </a:r>
            <a:r>
              <a:rPr lang="fr-FR" sz="1100" dirty="0" smtClean="0"/>
              <a:t>.</a:t>
            </a:r>
          </a:p>
          <a:p>
            <a:pPr marL="68580" indent="0">
              <a:spcBef>
                <a:spcPts val="0"/>
              </a:spcBef>
              <a:buNone/>
            </a:pPr>
            <a:endParaRPr lang="fr-FR" sz="1100" dirty="0"/>
          </a:p>
          <a:p>
            <a:pPr marL="68580" lvl="3" indent="0">
              <a:spcBef>
                <a:spcPts val="0"/>
              </a:spcBef>
              <a:buNone/>
            </a:pPr>
            <a:r>
              <a:rPr lang="fr-FR" sz="1100" dirty="0" smtClean="0"/>
              <a:t>SALLE, Muriel, </a:t>
            </a:r>
            <a:r>
              <a:rPr lang="fr-FR" sz="1100" dirty="0"/>
              <a:t>« Formation des enseignants : les résistances au genre », </a:t>
            </a:r>
            <a:r>
              <a:rPr lang="fr-FR" sz="1100" i="1" dirty="0" smtClean="0"/>
              <a:t>Travail, genre et sociétés. Enseigner le genre</a:t>
            </a:r>
            <a:r>
              <a:rPr lang="fr-FR" sz="1100" dirty="0" smtClean="0"/>
              <a:t>, no 31</a:t>
            </a:r>
            <a:r>
              <a:rPr lang="fr-FR" sz="1100" i="1" dirty="0" smtClean="0"/>
              <a:t>, </a:t>
            </a:r>
            <a:r>
              <a:rPr lang="fr-FR" sz="1100" dirty="0" smtClean="0"/>
              <a:t>2014</a:t>
            </a:r>
            <a:r>
              <a:rPr lang="fr-FR" sz="1100" dirty="0"/>
              <a:t>, p. </a:t>
            </a:r>
            <a:r>
              <a:rPr lang="fr-FR" sz="1100" dirty="0" smtClean="0"/>
              <a:t>69-84</a:t>
            </a:r>
          </a:p>
          <a:p>
            <a:pPr marL="68580" lvl="3" indent="0">
              <a:spcBef>
                <a:spcPts val="0"/>
              </a:spcBef>
              <a:buNone/>
            </a:pPr>
            <a:endParaRPr lang="fr-FR" sz="1100" dirty="0" smtClean="0"/>
          </a:p>
          <a:p>
            <a:pPr marL="68580" lvl="3" indent="0">
              <a:spcBef>
                <a:spcPts val="0"/>
              </a:spcBef>
              <a:buNone/>
            </a:pPr>
            <a:r>
              <a:rPr lang="fr-FR" sz="1100" dirty="0" smtClean="0"/>
              <a:t>SCOTT, Joan, « Genre</a:t>
            </a:r>
            <a:r>
              <a:rPr lang="fr-FR" sz="1100" dirty="0"/>
              <a:t> : une catégorie utile d’analyse </a:t>
            </a:r>
            <a:r>
              <a:rPr lang="fr-FR" sz="1100" dirty="0" smtClean="0"/>
              <a:t>historique »</a:t>
            </a:r>
            <a:r>
              <a:rPr lang="fr-FR" sz="1100" dirty="0"/>
              <a:t>, </a:t>
            </a:r>
            <a:r>
              <a:rPr lang="fr-FR" sz="1100" i="1" dirty="0"/>
              <a:t>Les cahiers du GRIF</a:t>
            </a:r>
            <a:r>
              <a:rPr lang="fr-FR" sz="1100" dirty="0"/>
              <a:t>, nos 37-38, 1988 (1986), p. </a:t>
            </a:r>
            <a:r>
              <a:rPr lang="fr-FR" sz="1100" dirty="0" smtClean="0"/>
              <a:t>125-153.</a:t>
            </a:r>
            <a:endParaRPr lang="fr-FR" sz="1200" dirty="0"/>
          </a:p>
        </p:txBody>
      </p:sp>
    </p:spTree>
    <p:extLst>
      <p:ext uri="{BB962C8B-B14F-4D97-AF65-F5344CB8AC3E}">
        <p14:creationId xmlns:p14="http://schemas.microsoft.com/office/powerpoint/2010/main" val="3193543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3100" y="274638"/>
            <a:ext cx="7772400" cy="1143000"/>
          </a:xfrm>
        </p:spPr>
        <p:txBody>
          <a:bodyPr/>
          <a:lstStyle/>
          <a:p>
            <a:r>
              <a:rPr lang="fr-FR" dirty="0" smtClean="0"/>
              <a:t>SOURCES des Images : </a:t>
            </a:r>
            <a:endParaRPr lang="fr-FR" dirty="0"/>
          </a:p>
        </p:txBody>
      </p:sp>
      <p:sp>
        <p:nvSpPr>
          <p:cNvPr id="3" name="Espace réservé du contenu 2"/>
          <p:cNvSpPr>
            <a:spLocks noGrp="1"/>
          </p:cNvSpPr>
          <p:nvPr>
            <p:ph idx="1"/>
          </p:nvPr>
        </p:nvSpPr>
        <p:spPr>
          <a:xfrm>
            <a:off x="588433" y="1182758"/>
            <a:ext cx="7954433" cy="5345042"/>
          </a:xfrm>
        </p:spPr>
        <p:txBody>
          <a:bodyPr>
            <a:normAutofit/>
          </a:bodyPr>
          <a:lstStyle/>
          <a:p>
            <a:r>
              <a:rPr lang="fr-FR" sz="1000" dirty="0" smtClean="0"/>
              <a:t>Diapo 3</a:t>
            </a:r>
            <a:r>
              <a:rPr lang="fr-CA" sz="1000" dirty="0">
                <a:ea typeface="Calibri"/>
              </a:rPr>
              <a:t> </a:t>
            </a:r>
            <a:r>
              <a:rPr lang="fr-FR" sz="1000" dirty="0" smtClean="0"/>
              <a:t>:  </a:t>
            </a:r>
          </a:p>
          <a:p>
            <a:pPr marL="363538" indent="0">
              <a:buNone/>
            </a:pPr>
            <a:r>
              <a:rPr lang="fr-FR" sz="1000" dirty="0" smtClean="0">
                <a:hlinkClick r:id="rId3"/>
              </a:rPr>
              <a:t>http</a:t>
            </a:r>
            <a:r>
              <a:rPr lang="fr-FR" sz="1000" dirty="0">
                <a:hlinkClick r:id="rId3"/>
              </a:rPr>
              <a:t>://blog.ysance.com/2014/01/27/ingenieur-developpeur-une-double-competence-generatrice-de-success-story</a:t>
            </a:r>
            <a:r>
              <a:rPr lang="fr-FR" sz="1000" dirty="0" smtClean="0">
                <a:hlinkClick r:id="rId3"/>
              </a:rPr>
              <a:t>/</a:t>
            </a:r>
            <a:endParaRPr lang="fr-FR" sz="1000" dirty="0" smtClean="0"/>
          </a:p>
          <a:p>
            <a:r>
              <a:rPr lang="fr-FR" sz="1000" dirty="0" smtClean="0"/>
              <a:t>Diapo 4</a:t>
            </a:r>
            <a:r>
              <a:rPr lang="fr-CA" sz="1000" dirty="0">
                <a:ea typeface="Calibri"/>
              </a:rPr>
              <a:t> </a:t>
            </a:r>
            <a:r>
              <a:rPr lang="fr-FR" sz="1000" dirty="0" smtClean="0"/>
              <a:t>: </a:t>
            </a:r>
          </a:p>
          <a:p>
            <a:pPr marL="363538" indent="0">
              <a:buNone/>
            </a:pPr>
            <a:r>
              <a:rPr lang="fr-FR" sz="1000" dirty="0" smtClean="0"/>
              <a:t>Vente : </a:t>
            </a:r>
            <a:r>
              <a:rPr lang="fr-FR" sz="1000" dirty="0" err="1"/>
              <a:t>Fotosearch</a:t>
            </a:r>
            <a:r>
              <a:rPr lang="fr-FR" sz="1000" dirty="0"/>
              <a:t>. Banque d'Images et de Vidéo: </a:t>
            </a:r>
            <a:r>
              <a:rPr lang="fr-FR" sz="1000" dirty="0">
                <a:hlinkClick r:id="rId4"/>
              </a:rPr>
              <a:t>http://www.fotosearch.fr/UNN344/u10581806</a:t>
            </a:r>
            <a:r>
              <a:rPr lang="fr-FR" sz="1000" dirty="0" smtClean="0">
                <a:hlinkClick r:id="rId4"/>
              </a:rPr>
              <a:t>/</a:t>
            </a:r>
            <a:endParaRPr lang="fr-FR" sz="1000" dirty="0" smtClean="0"/>
          </a:p>
          <a:p>
            <a:pPr marL="363538" indent="0">
              <a:buNone/>
            </a:pPr>
            <a:r>
              <a:rPr lang="fr-FR" sz="1000" dirty="0" smtClean="0"/>
              <a:t>Coiffeuse : </a:t>
            </a:r>
            <a:r>
              <a:rPr lang="fr-FR" sz="1000" dirty="0"/>
              <a:t>http://</a:t>
            </a:r>
            <a:r>
              <a:rPr lang="fr-FR" sz="1000" dirty="0" err="1"/>
              <a:t>www.welcome-geneva.ch</a:t>
            </a:r>
            <a:r>
              <a:rPr lang="fr-FR" sz="1000" dirty="0"/>
              <a:t>/coiffure-millenium/</a:t>
            </a:r>
            <a:r>
              <a:rPr lang="fr-FR" sz="1000" dirty="0" err="1"/>
              <a:t>coiffure-millenium.htm</a:t>
            </a:r>
            <a:endParaRPr lang="fr-FR" sz="1000" dirty="0"/>
          </a:p>
          <a:p>
            <a:pPr marL="363538" indent="0">
              <a:buNone/>
            </a:pPr>
            <a:r>
              <a:rPr lang="fr-FR" sz="1000" dirty="0" smtClean="0"/>
              <a:t>Secrétaire : </a:t>
            </a:r>
            <a:r>
              <a:rPr lang="fr-FR" sz="1000" dirty="0">
                <a:hlinkClick r:id="rId5"/>
              </a:rPr>
              <a:t>http://a404.idata.over-blog.com/4/97/51/12/Secretaire-</a:t>
            </a:r>
            <a:r>
              <a:rPr lang="fr-FR" sz="1000" dirty="0" smtClean="0">
                <a:hlinkClick r:id="rId5"/>
              </a:rPr>
              <a:t>medicale.png</a:t>
            </a:r>
            <a:endParaRPr lang="fr-FR" sz="1000" dirty="0" smtClean="0"/>
          </a:p>
          <a:p>
            <a:pPr marL="363538" indent="0">
              <a:buNone/>
            </a:pPr>
            <a:r>
              <a:rPr lang="fr-FR" sz="1000" dirty="0" smtClean="0"/>
              <a:t>Infirmière : </a:t>
            </a:r>
            <a:r>
              <a:rPr lang="fr-FR" sz="1000" dirty="0"/>
              <a:t>Illustration </a:t>
            </a:r>
            <a:r>
              <a:rPr lang="fr-FR" sz="1000" dirty="0" err="1"/>
              <a:t>fotolia</a:t>
            </a:r>
            <a:r>
              <a:rPr lang="fr-FR" sz="1000" dirty="0"/>
              <a:t>, </a:t>
            </a:r>
            <a:r>
              <a:rPr lang="fr-FR" sz="1000" dirty="0">
                <a:hlinkClick r:id="rId6"/>
              </a:rPr>
              <a:t>http://</a:t>
            </a:r>
            <a:r>
              <a:rPr lang="fr-FR" sz="1000" dirty="0" smtClean="0">
                <a:hlinkClick r:id="rId6"/>
              </a:rPr>
              <a:t>www.journaldemontreal.com/2015/02/05/des-debuts-prometteurs</a:t>
            </a:r>
            <a:endParaRPr lang="fr-FR" sz="1000" dirty="0"/>
          </a:p>
          <a:p>
            <a:pPr>
              <a:buFont typeface="Wingdings" charset="2"/>
              <a:buChar char="Ø"/>
            </a:pPr>
            <a:r>
              <a:rPr lang="fr-FR" sz="1000" dirty="0" smtClean="0"/>
              <a:t>Diapos 5 et 6</a:t>
            </a:r>
            <a:r>
              <a:rPr lang="fr-CA" sz="1000" dirty="0">
                <a:ea typeface="Calibri"/>
              </a:rPr>
              <a:t> </a:t>
            </a:r>
            <a:r>
              <a:rPr lang="fr-FR" sz="1000" dirty="0" smtClean="0"/>
              <a:t>:  </a:t>
            </a:r>
            <a:r>
              <a:rPr lang="fr-FR" sz="1000" dirty="0">
                <a:hlinkClick r:id="rId7"/>
              </a:rPr>
              <a:t>http://</a:t>
            </a:r>
            <a:r>
              <a:rPr lang="fr-FR" sz="1000" dirty="0" smtClean="0">
                <a:hlinkClick r:id="rId7"/>
              </a:rPr>
              <a:t>thumb10.shutterstock.com/photos/thumb_large/1451831/144198103.jpg</a:t>
            </a:r>
            <a:endParaRPr lang="fr-FR" sz="1000" dirty="0" smtClean="0"/>
          </a:p>
          <a:p>
            <a:r>
              <a:rPr lang="fr-FR" sz="1000" dirty="0" smtClean="0"/>
              <a:t>Diapos 8, 9, 10</a:t>
            </a:r>
            <a:r>
              <a:rPr lang="fr-CA" sz="1000" dirty="0">
                <a:ea typeface="Calibri"/>
              </a:rPr>
              <a:t> </a:t>
            </a:r>
            <a:r>
              <a:rPr lang="fr-FR" sz="1000" dirty="0" smtClean="0"/>
              <a:t>: OLIVIER </a:t>
            </a:r>
            <a:r>
              <a:rPr lang="fr-FR" sz="1000" dirty="0"/>
              <a:t>CORSAN / MAXPPP, dans </a:t>
            </a:r>
            <a:r>
              <a:rPr lang="fr-FR" sz="1000" dirty="0" err="1"/>
              <a:t>Jéromine</a:t>
            </a:r>
            <a:r>
              <a:rPr lang="fr-FR" sz="1000" dirty="0"/>
              <a:t> Santo </a:t>
            </a:r>
            <a:r>
              <a:rPr lang="fr-FR" sz="1000" dirty="0" err="1"/>
              <a:t>Gammaire</a:t>
            </a:r>
            <a:r>
              <a:rPr lang="fr-FR" sz="1000" dirty="0"/>
              <a:t>,</a:t>
            </a:r>
          </a:p>
          <a:p>
            <a:pPr marL="363538" indent="0">
              <a:buNone/>
            </a:pPr>
            <a:r>
              <a:rPr lang="fr-FR" sz="1000" dirty="0" smtClean="0"/>
              <a:t>«</a:t>
            </a:r>
            <a:r>
              <a:rPr lang="fr-CA" sz="1000" dirty="0">
                <a:ea typeface="Calibri"/>
              </a:rPr>
              <a:t> </a:t>
            </a:r>
            <a:r>
              <a:rPr lang="fr-FR" sz="1000" dirty="0" smtClean="0"/>
              <a:t>Que </a:t>
            </a:r>
            <a:r>
              <a:rPr lang="fr-FR" sz="1000" dirty="0"/>
              <a:t>faire pour lutter contre les inégalités salariales au sein du couple </a:t>
            </a:r>
            <a:r>
              <a:rPr lang="fr-FR" sz="1000" dirty="0" smtClean="0"/>
              <a:t>?</a:t>
            </a:r>
            <a:r>
              <a:rPr lang="fr-CA" sz="1000" dirty="0">
                <a:ea typeface="Calibri"/>
              </a:rPr>
              <a:t>  </a:t>
            </a:r>
            <a:r>
              <a:rPr lang="fr-FR" sz="1000" dirty="0" smtClean="0"/>
              <a:t>» </a:t>
            </a:r>
            <a:r>
              <a:rPr lang="fr-FR" sz="1000" i="1" dirty="0"/>
              <a:t>France TV Info</a:t>
            </a:r>
            <a:r>
              <a:rPr lang="fr-FR" sz="1000" dirty="0"/>
              <a:t>, </a:t>
            </a:r>
            <a:r>
              <a:rPr lang="fr-FR" sz="1000" dirty="0" smtClean="0"/>
              <a:t>06/03/2014</a:t>
            </a:r>
            <a:r>
              <a:rPr lang="fr-CA" sz="1000" dirty="0">
                <a:ea typeface="Calibri"/>
              </a:rPr>
              <a:t> </a:t>
            </a:r>
            <a:r>
              <a:rPr lang="fr-FR" sz="1000" dirty="0" smtClean="0"/>
              <a:t>: </a:t>
            </a:r>
            <a:r>
              <a:rPr lang="fr-FR" sz="1000" dirty="0">
                <a:hlinkClick r:id="rId8"/>
              </a:rPr>
              <a:t>http://</a:t>
            </a:r>
            <a:r>
              <a:rPr lang="fr-FR" sz="1000" dirty="0" smtClean="0">
                <a:hlinkClick r:id="rId8"/>
              </a:rPr>
              <a:t>www.francetvinfo.fr/france/que-faire-pour-lutter-contre-les-inegalites-salariales-au-sein-du-couple_545051.html</a:t>
            </a:r>
            <a:endParaRPr lang="fr-FR" sz="1000" dirty="0" smtClean="0"/>
          </a:p>
          <a:p>
            <a:r>
              <a:rPr lang="fr-FR" sz="1000" dirty="0" smtClean="0"/>
              <a:t>Diapo 11</a:t>
            </a:r>
            <a:r>
              <a:rPr lang="fr-CA" sz="1000" dirty="0">
                <a:ea typeface="Calibri"/>
              </a:rPr>
              <a:t> </a:t>
            </a:r>
            <a:r>
              <a:rPr lang="fr-FR" sz="1000" dirty="0" smtClean="0"/>
              <a:t>:</a:t>
            </a:r>
            <a:r>
              <a:rPr lang="fr-CA" sz="1000" dirty="0">
                <a:ea typeface="Calibri"/>
              </a:rPr>
              <a:t> </a:t>
            </a:r>
            <a:r>
              <a:rPr lang="fr-FR" sz="1000" dirty="0" smtClean="0"/>
              <a:t> </a:t>
            </a:r>
          </a:p>
          <a:p>
            <a:pPr marL="363538" indent="0">
              <a:buNone/>
            </a:pPr>
            <a:r>
              <a:rPr lang="fr-FR" sz="1000" dirty="0" smtClean="0"/>
              <a:t>Service </a:t>
            </a:r>
            <a:r>
              <a:rPr lang="fr-FR" sz="1000" dirty="0"/>
              <a:t>de garde:  </a:t>
            </a:r>
            <a:r>
              <a:rPr lang="en-US" sz="1000" dirty="0">
                <a:hlinkClick r:id="rId9"/>
              </a:rPr>
              <a:t>http://</a:t>
            </a:r>
            <a:r>
              <a:rPr lang="en-US" sz="1000" dirty="0" smtClean="0">
                <a:hlinkClick r:id="rId9"/>
              </a:rPr>
              <a:t>www.coopsco.com/ib/000023840000/CO_IMAGESBANK_MAST1/9782/5511/9589/3/9782551195893/large_9782551195893.jpg</a:t>
            </a:r>
            <a:endParaRPr lang="en-US" sz="1000" dirty="0" smtClean="0"/>
          </a:p>
          <a:p>
            <a:pPr marL="363538" indent="0">
              <a:buNone/>
            </a:pPr>
            <a:r>
              <a:rPr lang="en-US" sz="1000" dirty="0" err="1" smtClean="0"/>
              <a:t>Mères</a:t>
            </a:r>
            <a:r>
              <a:rPr lang="en-US" sz="1000" dirty="0" smtClean="0"/>
              <a:t> </a:t>
            </a:r>
            <a:r>
              <a:rPr lang="en-US" sz="1000" dirty="0"/>
              <a:t>et </a:t>
            </a:r>
            <a:r>
              <a:rPr lang="en-US" sz="1000" dirty="0" err="1" smtClean="0"/>
              <a:t>enfants</a:t>
            </a:r>
            <a:r>
              <a:rPr lang="fr-CA" sz="1000" dirty="0">
                <a:ea typeface="Calibri"/>
              </a:rPr>
              <a:t> </a:t>
            </a:r>
            <a:r>
              <a:rPr lang="en-US" sz="1000" dirty="0" smtClean="0"/>
              <a:t>: </a:t>
            </a:r>
            <a:r>
              <a:rPr lang="en-US" sz="1000" dirty="0">
                <a:hlinkClick r:id="rId10"/>
              </a:rPr>
              <a:t>http://</a:t>
            </a:r>
            <a:r>
              <a:rPr lang="en-US" sz="1000" dirty="0" smtClean="0">
                <a:hlinkClick r:id="rId10"/>
              </a:rPr>
              <a:t>www.lepapillonetlempereur.com/</a:t>
            </a:r>
            <a:r>
              <a:rPr lang="en-US" sz="1000" dirty="0" err="1" smtClean="0">
                <a:hlinkClick r:id="rId10"/>
              </a:rPr>
              <a:t>wp</a:t>
            </a:r>
            <a:r>
              <a:rPr lang="en-US" sz="1000" dirty="0" smtClean="0">
                <a:hlinkClick r:id="rId10"/>
              </a:rPr>
              <a:t>-content/uploads/2014/01/Mères-Enfants-Cousins-Cousines.jpg</a:t>
            </a:r>
            <a:r>
              <a:rPr lang="en-US" sz="1000" dirty="0" smtClean="0"/>
              <a:t> </a:t>
            </a:r>
            <a:endParaRPr lang="fr-FR" sz="1000" dirty="0" smtClean="0"/>
          </a:p>
          <a:p>
            <a:pPr lvl="0">
              <a:buClr>
                <a:srgbClr val="86CE24"/>
              </a:buClr>
            </a:pPr>
            <a:r>
              <a:rPr lang="fr-FR" sz="1000" dirty="0" smtClean="0"/>
              <a:t>Diapos 14 et 15</a:t>
            </a:r>
            <a:r>
              <a:rPr lang="fr-CA" sz="1000" dirty="0">
                <a:ea typeface="Calibri"/>
              </a:rPr>
              <a:t> </a:t>
            </a:r>
            <a:r>
              <a:rPr lang="fr-FR" sz="1000" dirty="0" smtClean="0"/>
              <a:t>: Rosa B., «</a:t>
            </a:r>
            <a:r>
              <a:rPr lang="fr-CA" sz="1000" dirty="0">
                <a:ea typeface="Calibri"/>
              </a:rPr>
              <a:t> </a:t>
            </a:r>
            <a:r>
              <a:rPr lang="fr-FR" sz="1000" dirty="0" smtClean="0"/>
              <a:t>La théorie du genre</a:t>
            </a:r>
            <a:r>
              <a:rPr lang="fr-CA" sz="1000" dirty="0">
                <a:ea typeface="Calibri"/>
              </a:rPr>
              <a:t> </a:t>
            </a:r>
            <a:r>
              <a:rPr lang="fr-FR" sz="1000" dirty="0" smtClean="0"/>
              <a:t>» (extraits), </a:t>
            </a:r>
            <a:r>
              <a:rPr lang="fr-FR" sz="1000" i="1" dirty="0" smtClean="0"/>
              <a:t>Insolente </a:t>
            </a:r>
            <a:r>
              <a:rPr lang="fr-FR" sz="1000" i="1" dirty="0" err="1" smtClean="0"/>
              <a:t>Veggie</a:t>
            </a:r>
            <a:r>
              <a:rPr lang="fr-FR" sz="1000" dirty="0" smtClean="0"/>
              <a:t>, 16 octobre 2013. </a:t>
            </a:r>
            <a:r>
              <a:rPr lang="fr-FR" sz="1000" dirty="0" smtClean="0">
                <a:hlinkClick r:id="rId11"/>
              </a:rPr>
              <a:t>http://www.insolente-veggie.com/la-theorie-du-genre-djendeure/</a:t>
            </a:r>
            <a:endParaRPr lang="fr-FR" sz="1000" dirty="0"/>
          </a:p>
          <a:p>
            <a:pPr lvl="0">
              <a:buClr>
                <a:srgbClr val="86CE24"/>
              </a:buClr>
            </a:pPr>
            <a:r>
              <a:rPr lang="fr-FR" sz="1000" dirty="0" smtClean="0"/>
              <a:t>Diapo 16</a:t>
            </a:r>
            <a:r>
              <a:rPr lang="fr-CA" sz="1000" dirty="0">
                <a:ea typeface="Calibri"/>
              </a:rPr>
              <a:t> </a:t>
            </a:r>
            <a:r>
              <a:rPr lang="fr-FR" sz="1000" dirty="0" smtClean="0"/>
              <a:t>: </a:t>
            </a:r>
            <a:r>
              <a:rPr lang="fr-FR" sz="1000" dirty="0" smtClean="0">
                <a:hlinkClick r:id="rId12"/>
              </a:rPr>
              <a:t>http</a:t>
            </a:r>
            <a:r>
              <a:rPr lang="fr-FR" sz="1000" dirty="0">
                <a:hlinkClick r:id="rId12"/>
              </a:rPr>
              <a:t>://www.unifrance.org/annuaires/personne/371297/simone-de-beauvoir#&amp;</a:t>
            </a:r>
            <a:r>
              <a:rPr lang="fr-FR" sz="1000" dirty="0" smtClean="0">
                <a:hlinkClick r:id="rId12"/>
              </a:rPr>
              <a:t>gid=1&amp;pid=1</a:t>
            </a:r>
            <a:r>
              <a:rPr lang="fr-FR" sz="1000" dirty="0" smtClean="0"/>
              <a:t> </a:t>
            </a:r>
          </a:p>
          <a:p>
            <a:pPr lvl="0">
              <a:buClr>
                <a:srgbClr val="86CE24"/>
              </a:buClr>
            </a:pPr>
            <a:r>
              <a:rPr lang="fr-FR" sz="1000" dirty="0" smtClean="0"/>
              <a:t>Diapo 17</a:t>
            </a:r>
            <a:r>
              <a:rPr lang="fr-CA" sz="1000" dirty="0">
                <a:ea typeface="Calibri"/>
              </a:rPr>
              <a:t> </a:t>
            </a:r>
            <a:r>
              <a:rPr lang="fr-FR" sz="1000" dirty="0" smtClean="0"/>
              <a:t>: Dessin</a:t>
            </a:r>
            <a:r>
              <a:rPr lang="fr-CA" sz="1000" dirty="0">
                <a:ea typeface="Calibri"/>
              </a:rPr>
              <a:t> </a:t>
            </a:r>
            <a:r>
              <a:rPr lang="fr-FR" sz="1000" dirty="0" smtClean="0"/>
              <a:t>: </a:t>
            </a:r>
            <a:r>
              <a:rPr lang="fr-FR" sz="1000" dirty="0"/>
              <a:t>© Virginie Sassoon. Reproduit dans Fabienne </a:t>
            </a:r>
            <a:r>
              <a:rPr lang="fr-FR" sz="1000" dirty="0" err="1"/>
              <a:t>Cosnay</a:t>
            </a:r>
            <a:r>
              <a:rPr lang="fr-FR" sz="1000" dirty="0"/>
              <a:t>, </a:t>
            </a:r>
            <a:r>
              <a:rPr lang="fr-FR" sz="1000" dirty="0" smtClean="0"/>
              <a:t>«</a:t>
            </a:r>
            <a:r>
              <a:rPr lang="fr-CA" sz="1000" dirty="0">
                <a:ea typeface="Calibri"/>
              </a:rPr>
              <a:t> </a:t>
            </a:r>
            <a:r>
              <a:rPr lang="fr-FR" sz="1000" dirty="0" smtClean="0"/>
              <a:t>Devoir </a:t>
            </a:r>
            <a:r>
              <a:rPr lang="fr-FR" sz="1000" dirty="0"/>
              <a:t>sexiste à l'école : le mea culpa d'une maison </a:t>
            </a:r>
            <a:r>
              <a:rPr lang="fr-FR" sz="1000" dirty="0" smtClean="0"/>
              <a:t>d'édition</a:t>
            </a:r>
            <a:r>
              <a:rPr lang="fr-CA" sz="1000" dirty="0">
                <a:ea typeface="Calibri"/>
              </a:rPr>
              <a:t> </a:t>
            </a:r>
            <a:r>
              <a:rPr lang="fr-FR" sz="1000" dirty="0" smtClean="0"/>
              <a:t>». </a:t>
            </a:r>
            <a:r>
              <a:rPr lang="fr-FR" sz="1000" i="1" dirty="0"/>
              <a:t>Europe 1</a:t>
            </a:r>
            <a:r>
              <a:rPr lang="fr-FR" sz="1000" dirty="0"/>
              <a:t>, 21 octobre </a:t>
            </a:r>
            <a:r>
              <a:rPr lang="fr-FR" sz="1000" dirty="0" smtClean="0"/>
              <a:t>2014</a:t>
            </a:r>
            <a:r>
              <a:rPr lang="fr-CA" sz="1000" dirty="0">
                <a:ea typeface="Calibri"/>
              </a:rPr>
              <a:t> </a:t>
            </a:r>
            <a:r>
              <a:rPr lang="fr-FR" sz="1000" dirty="0" smtClean="0"/>
              <a:t>: </a:t>
            </a:r>
            <a:r>
              <a:rPr lang="fr-FR" sz="1000" dirty="0">
                <a:hlinkClick r:id="rId13"/>
              </a:rPr>
              <a:t>http://</a:t>
            </a:r>
            <a:r>
              <a:rPr lang="fr-FR" sz="1000" dirty="0" smtClean="0">
                <a:hlinkClick r:id="rId13"/>
              </a:rPr>
              <a:t>www.europe1.fr/societe/devoir-sexiste-a-l-ecole-le-mea-culpa-d-une-maison-d-edition-2266387</a:t>
            </a:r>
            <a:r>
              <a:rPr lang="fr-FR" sz="1000" dirty="0" smtClean="0"/>
              <a:t>  </a:t>
            </a:r>
            <a:endParaRPr lang="fr-FR" dirty="0"/>
          </a:p>
        </p:txBody>
      </p:sp>
    </p:spTree>
    <p:extLst>
      <p:ext uri="{BB962C8B-B14F-4D97-AF65-F5344CB8AC3E}">
        <p14:creationId xmlns:p14="http://schemas.microsoft.com/office/powerpoint/2010/main" val="1514376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L’Égalité : Des progrès ?  Oui, mais….</a:t>
            </a:r>
            <a:endParaRPr lang="fr-FR" dirty="0"/>
          </a:p>
        </p:txBody>
      </p:sp>
      <p:sp>
        <p:nvSpPr>
          <p:cNvPr id="3" name="Espace réservé du contenu 2"/>
          <p:cNvSpPr>
            <a:spLocks noGrp="1"/>
          </p:cNvSpPr>
          <p:nvPr>
            <p:ph sz="quarter" idx="13"/>
          </p:nvPr>
        </p:nvSpPr>
        <p:spPr>
          <a:xfrm>
            <a:off x="558800" y="1441832"/>
            <a:ext cx="3932084" cy="4384706"/>
          </a:xfrm>
        </p:spPr>
        <p:txBody>
          <a:bodyPr>
            <a:noAutofit/>
          </a:bodyPr>
          <a:lstStyle/>
          <a:p>
            <a:r>
              <a:rPr lang="fr-FR" sz="2200" dirty="0" smtClean="0"/>
              <a:t>En 2011, 32,2% des femmes sont concentrées dans 10 professions. C’est le cas de 19,9% des hommes.</a:t>
            </a:r>
          </a:p>
          <a:p>
            <a:r>
              <a:rPr lang="fr-FR" sz="2200" dirty="0" smtClean="0"/>
              <a:t>En 2006, 81,3% des femmes se retrouvent dans 10 catégories professionnelles</a:t>
            </a:r>
            <a:r>
              <a:rPr lang="fr-CA" sz="2400" dirty="0">
                <a:latin typeface="Arial"/>
                <a:ea typeface="Calibri"/>
              </a:rPr>
              <a:t> </a:t>
            </a:r>
            <a:r>
              <a:rPr lang="fr-FR" sz="2200" dirty="0" smtClean="0"/>
              <a:t>: vente, services, soins aux personnes, travail de bureau (</a:t>
            </a:r>
            <a:r>
              <a:rPr lang="fr-FR" sz="2200" i="1" dirty="0" smtClean="0"/>
              <a:t>vs</a:t>
            </a:r>
            <a:r>
              <a:rPr lang="fr-FR" sz="2200" dirty="0" smtClean="0"/>
              <a:t> 70,2% des hommes).</a:t>
            </a:r>
          </a:p>
        </p:txBody>
      </p:sp>
      <p:pic>
        <p:nvPicPr>
          <p:cNvPr id="5" name="Espace réservé du contenu 4" descr="dessin vendeuse.jpg"/>
          <p:cNvPicPr>
            <a:picLocks noGrp="1" noChangeAspect="1"/>
          </p:cNvPicPr>
          <p:nvPr>
            <p:ph sz="quarter" idx="14"/>
          </p:nvPr>
        </p:nvPicPr>
        <p:blipFill>
          <a:blip r:embed="rId3" cstate="email">
            <a:extLst>
              <a:ext uri="{28A0092B-C50C-407E-A947-70E740481C1C}">
                <a14:useLocalDpi xmlns:a14="http://schemas.microsoft.com/office/drawing/2010/main" val="0"/>
              </a:ext>
            </a:extLst>
          </a:blip>
          <a:srcRect l="-13381" r="-13381"/>
          <a:stretch>
            <a:fillRect/>
          </a:stretch>
        </p:blipFill>
        <p:spPr>
          <a:xfrm>
            <a:off x="5016499" y="1180942"/>
            <a:ext cx="3657600" cy="3877056"/>
          </a:xfrm>
          <a:prstGeom prst="rect">
            <a:avLst/>
          </a:prstGeom>
        </p:spPr>
      </p:pic>
      <p:pic>
        <p:nvPicPr>
          <p:cNvPr id="6" name="Espace réservé du contenu 3" descr="dessin coiffeuse.jpg"/>
          <p:cNvPicPr>
            <a:picLocks noChangeAspect="1"/>
          </p:cNvPicPr>
          <p:nvPr/>
        </p:nvPicPr>
        <p:blipFill>
          <a:blip r:embed="rId4" cstate="email">
            <a:extLst>
              <a:ext uri="{28A0092B-C50C-407E-A947-70E740481C1C}">
                <a14:useLocalDpi xmlns:a14="http://schemas.microsoft.com/office/drawing/2010/main" val="0"/>
              </a:ext>
            </a:extLst>
          </a:blip>
          <a:srcRect l="14584" r="14584"/>
          <a:stretch>
            <a:fillRect/>
          </a:stretch>
        </p:blipFill>
        <p:spPr>
          <a:xfrm>
            <a:off x="4748452" y="1343692"/>
            <a:ext cx="2096847" cy="2222658"/>
          </a:xfrm>
          <a:prstGeom prst="rect">
            <a:avLst/>
          </a:prstGeom>
        </p:spPr>
      </p:pic>
      <p:pic>
        <p:nvPicPr>
          <p:cNvPr id="4" name="Image 3" descr="infirmière.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302500" y="1180942"/>
            <a:ext cx="1546798" cy="2253668"/>
          </a:xfrm>
          <a:prstGeom prst="rect">
            <a:avLst/>
          </a:prstGeom>
        </p:spPr>
      </p:pic>
      <p:pic>
        <p:nvPicPr>
          <p:cNvPr id="8" name="Image 7" descr="dessin secrétaire.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84302" y="3690044"/>
            <a:ext cx="2473898" cy="1878176"/>
          </a:xfrm>
          <a:prstGeom prst="rect">
            <a:avLst/>
          </a:prstGeom>
        </p:spPr>
      </p:pic>
      <p:sp>
        <p:nvSpPr>
          <p:cNvPr id="7" name="ZoneTexte 6"/>
          <p:cNvSpPr txBox="1"/>
          <p:nvPr/>
        </p:nvSpPr>
        <p:spPr>
          <a:xfrm>
            <a:off x="852404" y="5965805"/>
            <a:ext cx="2587100" cy="307777"/>
          </a:xfrm>
          <a:prstGeom prst="rect">
            <a:avLst/>
          </a:prstGeom>
          <a:noFill/>
        </p:spPr>
        <p:txBody>
          <a:bodyPr wrap="square" rtlCol="0">
            <a:spAutoFit/>
          </a:bodyPr>
          <a:lstStyle/>
          <a:p>
            <a:r>
              <a:rPr lang="fr-FR" sz="1400" dirty="0" smtClean="0"/>
              <a:t>Source</a:t>
            </a:r>
            <a:r>
              <a:rPr lang="fr-CA" sz="1400" dirty="0"/>
              <a:t> </a:t>
            </a:r>
            <a:r>
              <a:rPr lang="fr-FR" sz="1400" dirty="0" smtClean="0"/>
              <a:t>: CSF, 2014</a:t>
            </a:r>
            <a:r>
              <a:rPr lang="fr-CA" sz="1400" dirty="0"/>
              <a:t> </a:t>
            </a:r>
            <a:r>
              <a:rPr lang="fr-FR" sz="1400" dirty="0" smtClean="0"/>
              <a:t>: 12-13</a:t>
            </a:r>
            <a:endParaRPr lang="fr-FR" sz="1400" dirty="0"/>
          </a:p>
        </p:txBody>
      </p:sp>
    </p:spTree>
    <p:extLst>
      <p:ext uri="{BB962C8B-B14F-4D97-AF65-F5344CB8AC3E}">
        <p14:creationId xmlns:p14="http://schemas.microsoft.com/office/powerpoint/2010/main" val="2415642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strVal val="#ppt_w*0.70"/>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Effect transition="in" filter="fad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3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800" decel="100000"/>
                                        <p:tgtEl>
                                          <p:spTgt spid="6"/>
                                        </p:tgtEl>
                                      </p:cBhvr>
                                    </p:animEffect>
                                    <p:anim calcmode="lin" valueType="num">
                                      <p:cBhvr>
                                        <p:cTn id="19" dur="800" decel="100000" fill="hold"/>
                                        <p:tgtEl>
                                          <p:spTgt spid="6"/>
                                        </p:tgtEl>
                                        <p:attrNameLst>
                                          <p:attrName>style.rotation</p:attrName>
                                        </p:attrNameLst>
                                      </p:cBhvr>
                                      <p:tavLst>
                                        <p:tav tm="0">
                                          <p:val>
                                            <p:fltVal val="-90"/>
                                          </p:val>
                                        </p:tav>
                                        <p:tav tm="100000">
                                          <p:val>
                                            <p:fltVal val="0"/>
                                          </p:val>
                                        </p:tav>
                                      </p:tavLst>
                                    </p:anim>
                                    <p:anim calcmode="lin" valueType="num">
                                      <p:cBhvr>
                                        <p:cTn id="20" dur="800" decel="100000" fill="hold"/>
                                        <p:tgtEl>
                                          <p:spTgt spid="6"/>
                                        </p:tgtEl>
                                        <p:attrNameLst>
                                          <p:attrName>ppt_x</p:attrName>
                                        </p:attrNameLst>
                                      </p:cBhvr>
                                      <p:tavLst>
                                        <p:tav tm="0">
                                          <p:val>
                                            <p:strVal val="#ppt_x+0.4"/>
                                          </p:val>
                                        </p:tav>
                                        <p:tav tm="100000">
                                          <p:val>
                                            <p:strVal val="#ppt_x-0.05"/>
                                          </p:val>
                                        </p:tav>
                                      </p:tavLst>
                                    </p:anim>
                                    <p:anim calcmode="lin" valueType="num">
                                      <p:cBhvr>
                                        <p:cTn id="21" dur="800" decel="100000" fill="hold"/>
                                        <p:tgtEl>
                                          <p:spTgt spid="6"/>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800" decel="100000"/>
                                        <p:tgtEl>
                                          <p:spTgt spid="4"/>
                                        </p:tgtEl>
                                      </p:cBhvr>
                                    </p:animEffect>
                                    <p:anim calcmode="lin" valueType="num">
                                      <p:cBhvr>
                                        <p:cTn id="27" dur="800" decel="100000" fill="hold"/>
                                        <p:tgtEl>
                                          <p:spTgt spid="4"/>
                                        </p:tgtEl>
                                        <p:attrNameLst>
                                          <p:attrName>style.rotation</p:attrName>
                                        </p:attrNameLst>
                                      </p:cBhvr>
                                      <p:tavLst>
                                        <p:tav tm="0">
                                          <p:val>
                                            <p:fltVal val="-90"/>
                                          </p:val>
                                        </p:tav>
                                        <p:tav tm="100000">
                                          <p:val>
                                            <p:fltVal val="0"/>
                                          </p:val>
                                        </p:tav>
                                      </p:tavLst>
                                    </p:anim>
                                    <p:anim calcmode="lin" valueType="num">
                                      <p:cBhvr>
                                        <p:cTn id="28" dur="800" decel="100000" fill="hold"/>
                                        <p:tgtEl>
                                          <p:spTgt spid="4"/>
                                        </p:tgtEl>
                                        <p:attrNameLst>
                                          <p:attrName>ppt_x</p:attrName>
                                        </p:attrNameLst>
                                      </p:cBhvr>
                                      <p:tavLst>
                                        <p:tav tm="0">
                                          <p:val>
                                            <p:strVal val="#ppt_x+0.4"/>
                                          </p:val>
                                        </p:tav>
                                        <p:tav tm="100000">
                                          <p:val>
                                            <p:strVal val="#ppt_x-0.05"/>
                                          </p:val>
                                        </p:tav>
                                      </p:tavLst>
                                    </p:anim>
                                    <p:anim calcmode="lin" valueType="num">
                                      <p:cBhvr>
                                        <p:cTn id="29" dur="800" decel="100000" fill="hold"/>
                                        <p:tgtEl>
                                          <p:spTgt spid="4"/>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32" presetID="3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800" decel="100000"/>
                                        <p:tgtEl>
                                          <p:spTgt spid="8"/>
                                        </p:tgtEl>
                                      </p:cBhvr>
                                    </p:animEffect>
                                    <p:anim calcmode="lin" valueType="num">
                                      <p:cBhvr>
                                        <p:cTn id="35" dur="800" decel="100000" fill="hold"/>
                                        <p:tgtEl>
                                          <p:spTgt spid="8"/>
                                        </p:tgtEl>
                                        <p:attrNameLst>
                                          <p:attrName>style.rotation</p:attrName>
                                        </p:attrNameLst>
                                      </p:cBhvr>
                                      <p:tavLst>
                                        <p:tav tm="0">
                                          <p:val>
                                            <p:fltVal val="-90"/>
                                          </p:val>
                                        </p:tav>
                                        <p:tav tm="100000">
                                          <p:val>
                                            <p:fltVal val="0"/>
                                          </p:val>
                                        </p:tav>
                                      </p:tavLst>
                                    </p:anim>
                                    <p:anim calcmode="lin" valueType="num">
                                      <p:cBhvr>
                                        <p:cTn id="36" dur="800" decel="100000" fill="hold"/>
                                        <p:tgtEl>
                                          <p:spTgt spid="8"/>
                                        </p:tgtEl>
                                        <p:attrNameLst>
                                          <p:attrName>ppt_x</p:attrName>
                                        </p:attrNameLst>
                                      </p:cBhvr>
                                      <p:tavLst>
                                        <p:tav tm="0">
                                          <p:val>
                                            <p:strVal val="#ppt_x+0.4"/>
                                          </p:val>
                                        </p:tav>
                                        <p:tav tm="100000">
                                          <p:val>
                                            <p:strVal val="#ppt_x-0.05"/>
                                          </p:val>
                                        </p:tav>
                                      </p:tavLst>
                                    </p:anim>
                                    <p:anim calcmode="lin" valueType="num">
                                      <p:cBhvr>
                                        <p:cTn id="37" dur="800" decel="100000" fill="hold"/>
                                        <p:tgtEl>
                                          <p:spTgt spid="8"/>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40" presetID="9" presetClass="exit" presetSubtype="0" fill="hold" nodeType="withEffect">
                                  <p:stCondLst>
                                    <p:cond delay="0"/>
                                  </p:stCondLst>
                                  <p:childTnLst>
                                    <p:animEffect transition="out" filter="dissolv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685800" y="1600200"/>
            <a:ext cx="7772400" cy="4164495"/>
          </a:xfrm>
        </p:spPr>
        <p:txBody>
          <a:bodyPr>
            <a:normAutofit/>
          </a:bodyPr>
          <a:lstStyle/>
          <a:p>
            <a:r>
              <a:rPr lang="fr-FR" sz="1000" dirty="0"/>
              <a:t>Diapo </a:t>
            </a:r>
            <a:r>
              <a:rPr lang="fr-FR" sz="1000" dirty="0" smtClean="0"/>
              <a:t>18</a:t>
            </a:r>
            <a:r>
              <a:rPr lang="fr-CA" sz="1000" dirty="0">
                <a:ea typeface="Calibri"/>
              </a:rPr>
              <a:t> </a:t>
            </a:r>
            <a:r>
              <a:rPr lang="fr-FR" sz="1000" dirty="0" smtClean="0"/>
              <a:t>: </a:t>
            </a:r>
            <a:r>
              <a:rPr lang="fr-FR" sz="1000" dirty="0"/>
              <a:t>Dessin de Jacques AZAM (© Milan presse) publié dans </a:t>
            </a:r>
            <a:r>
              <a:rPr lang="fr-FR" sz="1000" dirty="0" smtClean="0"/>
              <a:t>«</a:t>
            </a:r>
            <a:r>
              <a:rPr lang="fr-CA" sz="1000" dirty="0">
                <a:ea typeface="Calibri"/>
              </a:rPr>
              <a:t> </a:t>
            </a:r>
            <a:r>
              <a:rPr lang="fr-FR" sz="1000" dirty="0" smtClean="0"/>
              <a:t>#</a:t>
            </a:r>
            <a:r>
              <a:rPr lang="fr-FR" sz="1000" dirty="0"/>
              <a:t>Etude : les stéréotypes font mauvais </a:t>
            </a:r>
            <a:r>
              <a:rPr lang="fr-FR" sz="1000" dirty="0" smtClean="0"/>
              <a:t>genre</a:t>
            </a:r>
            <a:r>
              <a:rPr lang="fr-CA" sz="1000" dirty="0">
                <a:ea typeface="Calibri"/>
              </a:rPr>
              <a:t> </a:t>
            </a:r>
            <a:r>
              <a:rPr lang="fr-FR" sz="1000" dirty="0" smtClean="0"/>
              <a:t>», </a:t>
            </a:r>
            <a:r>
              <a:rPr lang="fr-FR" sz="1000" i="1" dirty="0"/>
              <a:t>Womenology.fr</a:t>
            </a:r>
            <a:r>
              <a:rPr lang="fr-FR" sz="1000" dirty="0"/>
              <a:t>. </a:t>
            </a:r>
            <a:r>
              <a:rPr lang="fr-FR" sz="1000" dirty="0">
                <a:hlinkClick r:id="rId3"/>
              </a:rPr>
              <a:t>http://</a:t>
            </a:r>
            <a:r>
              <a:rPr lang="fr-FR" sz="1000" dirty="0" smtClean="0">
                <a:hlinkClick r:id="rId3"/>
              </a:rPr>
              <a:t>www.womenology.fr/differences-hommes-et-femmes/etude-stereotypes-font-mauvais-genre/</a:t>
            </a:r>
            <a:endParaRPr lang="fr-FR" sz="1000" i="1" dirty="0" smtClean="0"/>
          </a:p>
          <a:p>
            <a:r>
              <a:rPr lang="fr-FR" sz="1000" dirty="0" smtClean="0"/>
              <a:t>Diapo 19</a:t>
            </a:r>
            <a:r>
              <a:rPr lang="fr-CA" sz="1000" dirty="0">
                <a:ea typeface="Calibri"/>
              </a:rPr>
              <a:t> </a:t>
            </a:r>
            <a:r>
              <a:rPr lang="fr-FR" sz="1000" dirty="0" smtClean="0"/>
              <a:t>: «</a:t>
            </a:r>
            <a:r>
              <a:rPr lang="fr-CA" sz="1000" dirty="0">
                <a:ea typeface="Calibri"/>
              </a:rPr>
              <a:t> </a:t>
            </a:r>
            <a:r>
              <a:rPr lang="fr-FR" sz="1000" dirty="0" smtClean="0"/>
              <a:t>Que </a:t>
            </a:r>
            <a:r>
              <a:rPr lang="fr-FR" sz="1000" dirty="0"/>
              <a:t>préconise le récent rapport sur les stéréotypes filles/garçons </a:t>
            </a:r>
            <a:r>
              <a:rPr lang="fr-FR" sz="1000" dirty="0" smtClean="0"/>
              <a:t>?</a:t>
            </a:r>
            <a:r>
              <a:rPr lang="fr-CA" sz="1000" dirty="0">
                <a:ea typeface="Calibri"/>
              </a:rPr>
              <a:t>  </a:t>
            </a:r>
            <a:r>
              <a:rPr lang="fr-FR" sz="1000" dirty="0" smtClean="0"/>
              <a:t>», </a:t>
            </a:r>
            <a:r>
              <a:rPr lang="fr-FR" sz="1000" i="1" dirty="0" err="1"/>
              <a:t>Perfégal</a:t>
            </a:r>
            <a:r>
              <a:rPr lang="fr-FR" sz="1000" b="1" i="1" dirty="0"/>
              <a:t>, </a:t>
            </a:r>
            <a:r>
              <a:rPr lang="fr-FR" sz="1000" dirty="0"/>
              <a:t>20 février 2014. </a:t>
            </a:r>
            <a:r>
              <a:rPr lang="fr-FR" sz="1000" i="1" dirty="0"/>
              <a:t> </a:t>
            </a:r>
            <a:r>
              <a:rPr lang="fr-FR" sz="1000" dirty="0">
                <a:hlinkClick r:id="rId4"/>
              </a:rPr>
              <a:t>http://</a:t>
            </a:r>
            <a:r>
              <a:rPr lang="fr-FR" sz="1000" dirty="0" smtClean="0">
                <a:hlinkClick r:id="rId4"/>
              </a:rPr>
              <a:t>www.perfegal.fr/que-preconise-le-recent-rapport-sur-les-stereotypes-fillesgarcons.html</a:t>
            </a:r>
            <a:r>
              <a:rPr lang="fr-FR" sz="1000" dirty="0" smtClean="0"/>
              <a:t> </a:t>
            </a:r>
          </a:p>
          <a:p>
            <a:r>
              <a:rPr lang="fr-FR" sz="1000" dirty="0" smtClean="0"/>
              <a:t>Diapo 21</a:t>
            </a:r>
            <a:r>
              <a:rPr lang="fr-CA" sz="1000" dirty="0">
                <a:ea typeface="Calibri"/>
              </a:rPr>
              <a:t> </a:t>
            </a:r>
            <a:r>
              <a:rPr lang="fr-FR" sz="1000" dirty="0" smtClean="0"/>
              <a:t>: </a:t>
            </a:r>
            <a:r>
              <a:rPr lang="fr-FR" sz="1000" dirty="0"/>
              <a:t>Photo © AFP, reproduite dans Margaux DUGUET</a:t>
            </a:r>
            <a:r>
              <a:rPr lang="fr-FR" sz="1000" dirty="0" smtClean="0"/>
              <a:t>, «</a:t>
            </a:r>
            <a:r>
              <a:rPr lang="fr-CA" sz="1000" dirty="0">
                <a:ea typeface="Calibri"/>
              </a:rPr>
              <a:t> </a:t>
            </a:r>
            <a:r>
              <a:rPr lang="fr-FR" sz="1000" dirty="0" smtClean="0"/>
              <a:t>Un </a:t>
            </a:r>
            <a:r>
              <a:rPr lang="fr-FR" sz="1000" dirty="0"/>
              <a:t>message contre le sexisme dans les jouets de Noël </a:t>
            </a:r>
            <a:r>
              <a:rPr lang="fr-FR" sz="1000" dirty="0" smtClean="0"/>
              <a:t>?</a:t>
            </a:r>
            <a:r>
              <a:rPr lang="fr-CA" sz="1000" dirty="0">
                <a:ea typeface="Calibri"/>
              </a:rPr>
              <a:t>  </a:t>
            </a:r>
            <a:r>
              <a:rPr lang="fr-FR" sz="1000" dirty="0" smtClean="0"/>
              <a:t>»,</a:t>
            </a:r>
            <a:r>
              <a:rPr lang="fr-FR" sz="1000" i="1" dirty="0" smtClean="0"/>
              <a:t> Europe</a:t>
            </a:r>
            <a:r>
              <a:rPr lang="fr-CA" sz="1000" dirty="0">
                <a:ea typeface="Calibri"/>
              </a:rPr>
              <a:t> </a:t>
            </a:r>
            <a:r>
              <a:rPr lang="fr-FR" sz="1000" i="1" dirty="0" smtClean="0"/>
              <a:t>1</a:t>
            </a:r>
            <a:r>
              <a:rPr lang="fr-FR" sz="1000" i="1" dirty="0"/>
              <a:t>,</a:t>
            </a:r>
            <a:r>
              <a:rPr lang="fr-FR" sz="1000" dirty="0"/>
              <a:t> 24 décembre </a:t>
            </a:r>
            <a:r>
              <a:rPr lang="fr-FR" sz="1000" dirty="0" smtClean="0"/>
              <a:t>2014</a:t>
            </a:r>
            <a:r>
              <a:rPr lang="fr-CA" sz="1000" dirty="0">
                <a:ea typeface="Calibri"/>
              </a:rPr>
              <a:t> </a:t>
            </a:r>
            <a:r>
              <a:rPr lang="fr-FR" sz="1000" dirty="0" smtClean="0"/>
              <a:t>: </a:t>
            </a:r>
            <a:r>
              <a:rPr lang="fr-FR" sz="1000" dirty="0">
                <a:hlinkClick r:id="rId5"/>
              </a:rPr>
              <a:t>http://www.europe1.fr/societe/un-message-contre-le-sexisme-dans-les-jouets-de-noel-</a:t>
            </a:r>
            <a:r>
              <a:rPr lang="fr-FR" sz="1000" dirty="0" smtClean="0">
                <a:hlinkClick r:id="rId5"/>
              </a:rPr>
              <a:t>2327049</a:t>
            </a:r>
            <a:endParaRPr lang="fr-FR" sz="1000" dirty="0" smtClean="0"/>
          </a:p>
          <a:p>
            <a:r>
              <a:rPr lang="fr-FR" sz="1000" dirty="0" smtClean="0"/>
              <a:t>Diapo 23</a:t>
            </a:r>
            <a:r>
              <a:rPr lang="fr-CA" sz="1000" dirty="0">
                <a:ea typeface="Calibri"/>
              </a:rPr>
              <a:t> </a:t>
            </a:r>
            <a:r>
              <a:rPr lang="fr-FR" sz="1000" dirty="0" smtClean="0"/>
              <a:t>: </a:t>
            </a:r>
            <a:r>
              <a:rPr lang="fr-FR" sz="1000" dirty="0"/>
              <a:t>People </a:t>
            </a:r>
            <a:r>
              <a:rPr lang="fr-FR" sz="1000" dirty="0" err="1"/>
              <a:t>with</a:t>
            </a:r>
            <a:r>
              <a:rPr lang="fr-FR" sz="1000" dirty="0"/>
              <a:t> </a:t>
            </a:r>
            <a:r>
              <a:rPr lang="fr-FR" sz="1000" dirty="0" err="1"/>
              <a:t>Jigsaw</a:t>
            </a:r>
            <a:r>
              <a:rPr lang="fr-FR" sz="1000" dirty="0"/>
              <a:t> Puzzle </a:t>
            </a:r>
            <a:r>
              <a:rPr lang="fr-FR" sz="1000" dirty="0" err="1"/>
              <a:t>Forming</a:t>
            </a:r>
            <a:r>
              <a:rPr lang="fr-FR" sz="1000" dirty="0"/>
              <a:t> Globe in Photo, ID 43921449 © </a:t>
            </a:r>
            <a:r>
              <a:rPr lang="fr-FR" sz="1000" dirty="0">
                <a:hlinkClick r:id="rId6"/>
              </a:rPr>
              <a:t>Rawpixelimages | Dreamstime.com</a:t>
            </a:r>
            <a:r>
              <a:rPr lang="fr-FR" sz="1000" dirty="0"/>
              <a:t>, </a:t>
            </a:r>
            <a:r>
              <a:rPr lang="fr-FR" sz="1000" dirty="0">
                <a:hlinkClick r:id="rId7"/>
              </a:rPr>
              <a:t>http://www.dreamstime.com/stock-photo-people-jigsaw-puzzle-forming-globe-photo-</a:t>
            </a:r>
            <a:r>
              <a:rPr lang="fr-FR" sz="1000" dirty="0" smtClean="0">
                <a:hlinkClick r:id="rId7"/>
              </a:rPr>
              <a:t>image43921449</a:t>
            </a:r>
            <a:endParaRPr lang="fr-FR" sz="1000" dirty="0" smtClean="0"/>
          </a:p>
          <a:p>
            <a:r>
              <a:rPr lang="fr-FR" sz="1000" dirty="0" smtClean="0"/>
              <a:t>Diapo 24</a:t>
            </a:r>
            <a:r>
              <a:rPr lang="fr-CA" sz="1000" dirty="0">
                <a:ea typeface="Calibri"/>
              </a:rPr>
              <a:t> </a:t>
            </a:r>
            <a:r>
              <a:rPr lang="fr-FR" sz="1000" dirty="0" smtClean="0"/>
              <a:t>: </a:t>
            </a:r>
            <a:r>
              <a:rPr lang="fr-FR" sz="1000" dirty="0"/>
              <a:t>FANSOLO, </a:t>
            </a:r>
            <a:r>
              <a:rPr lang="fr-FR" sz="1000" dirty="0" smtClean="0"/>
              <a:t>«</a:t>
            </a:r>
            <a:r>
              <a:rPr lang="fr-CA" sz="1000" dirty="0">
                <a:ea typeface="Calibri"/>
              </a:rPr>
              <a:t> </a:t>
            </a:r>
            <a:r>
              <a:rPr lang="fr-FR" sz="1000" dirty="0" smtClean="0"/>
              <a:t>Catalogue </a:t>
            </a:r>
            <a:r>
              <a:rPr lang="fr-FR" sz="1000" dirty="0"/>
              <a:t>jouets 2014 : Super U renonce à l’anti-sexisme</a:t>
            </a:r>
            <a:r>
              <a:rPr lang="fr-FR" sz="1000" dirty="0" smtClean="0"/>
              <a:t>…</a:t>
            </a:r>
            <a:r>
              <a:rPr lang="fr-CA" sz="1000" dirty="0">
                <a:ea typeface="Calibri"/>
              </a:rPr>
              <a:t> </a:t>
            </a:r>
            <a:r>
              <a:rPr lang="fr-FR" sz="1000" dirty="0" smtClean="0"/>
              <a:t>», </a:t>
            </a:r>
            <a:r>
              <a:rPr lang="fr-FR" sz="1000" i="1" dirty="0"/>
              <a:t>Toyzmag.com, </a:t>
            </a:r>
            <a:r>
              <a:rPr lang="fr-FR" sz="1000" dirty="0" smtClean="0"/>
              <a:t>30</a:t>
            </a:r>
            <a:r>
              <a:rPr lang="fr-CA" sz="1000" dirty="0">
                <a:ea typeface="Calibri"/>
              </a:rPr>
              <a:t> </a:t>
            </a:r>
            <a:r>
              <a:rPr lang="fr-FR" sz="1000" dirty="0" smtClean="0"/>
              <a:t>octobre</a:t>
            </a:r>
            <a:r>
              <a:rPr lang="fr-CA" sz="1000" dirty="0">
                <a:ea typeface="Calibri"/>
              </a:rPr>
              <a:t> </a:t>
            </a:r>
            <a:r>
              <a:rPr lang="fr-FR" sz="1000" dirty="0" smtClean="0"/>
              <a:t>2014</a:t>
            </a:r>
            <a:r>
              <a:rPr lang="fr-CA" sz="1000" dirty="0">
                <a:ea typeface="Calibri"/>
              </a:rPr>
              <a:t> </a:t>
            </a:r>
            <a:r>
              <a:rPr lang="fr-FR" sz="1000" dirty="0" smtClean="0"/>
              <a:t>: </a:t>
            </a:r>
            <a:r>
              <a:rPr lang="fr-FR" sz="1000" dirty="0" smtClean="0">
                <a:hlinkClick r:id="rId8"/>
              </a:rPr>
              <a:t>http</a:t>
            </a:r>
            <a:r>
              <a:rPr lang="fr-FR" sz="1000" dirty="0">
                <a:hlinkClick r:id="rId8"/>
              </a:rPr>
              <a:t>://www.toyzmag.com/2014/10/catalogue-jouets-2014-super-u-renonce-a-lanti-sexisme</a:t>
            </a:r>
            <a:r>
              <a:rPr lang="fr-FR" sz="1000" dirty="0" smtClean="0">
                <a:hlinkClick r:id="rId8"/>
              </a:rPr>
              <a:t>/</a:t>
            </a:r>
            <a:r>
              <a:rPr lang="fr-FR" sz="1000" dirty="0" smtClean="0"/>
              <a:t> </a:t>
            </a:r>
          </a:p>
          <a:p>
            <a:r>
              <a:rPr lang="fr-FR" sz="1000" dirty="0" smtClean="0"/>
              <a:t>Diapo 25</a:t>
            </a:r>
            <a:r>
              <a:rPr lang="fr-CA" sz="1000" dirty="0">
                <a:ea typeface="Calibri"/>
              </a:rPr>
              <a:t> </a:t>
            </a:r>
            <a:r>
              <a:rPr lang="fr-FR" sz="1000" dirty="0" smtClean="0"/>
              <a:t>: </a:t>
            </a:r>
            <a:r>
              <a:rPr lang="fr-FR" sz="1000" dirty="0"/>
              <a:t>Annie DESROCHERS, </a:t>
            </a:r>
            <a:r>
              <a:rPr lang="fr-FR" sz="1000" i="1" dirty="0"/>
              <a:t>Les jouets sexistes du 21</a:t>
            </a:r>
            <a:r>
              <a:rPr lang="fr-FR" sz="1000" i="1" baseline="30000" dirty="0"/>
              <a:t>e</a:t>
            </a:r>
            <a:r>
              <a:rPr lang="fr-FR" sz="1000" i="1" dirty="0"/>
              <a:t> </a:t>
            </a:r>
            <a:r>
              <a:rPr lang="fr-FR" sz="1000" i="1" dirty="0" smtClean="0"/>
              <a:t>siècle</a:t>
            </a:r>
            <a:r>
              <a:rPr lang="fr-CA" sz="1000" dirty="0">
                <a:ea typeface="Calibri"/>
              </a:rPr>
              <a:t> </a:t>
            </a:r>
            <a:r>
              <a:rPr lang="fr-FR" sz="1000" dirty="0" smtClean="0"/>
              <a:t>:  </a:t>
            </a:r>
            <a:r>
              <a:rPr lang="fr-FR" sz="1000" dirty="0">
                <a:hlinkClick r:id="rId9"/>
              </a:rPr>
              <a:t>http://</a:t>
            </a:r>
            <a:r>
              <a:rPr lang="fr-FR" sz="1000" dirty="0" smtClean="0">
                <a:hlinkClick r:id="rId9"/>
              </a:rPr>
              <a:t>jouetsexiste.tumblr.com</a:t>
            </a:r>
            <a:endParaRPr lang="fr-FR" sz="1000" dirty="0" smtClean="0"/>
          </a:p>
          <a:p>
            <a:r>
              <a:rPr lang="fr-FR" sz="1000" dirty="0" smtClean="0"/>
              <a:t>Diapo 26</a:t>
            </a:r>
            <a:r>
              <a:rPr lang="fr-CA" sz="1000" dirty="0">
                <a:ea typeface="Calibri"/>
              </a:rPr>
              <a:t> </a:t>
            </a:r>
            <a:r>
              <a:rPr lang="fr-FR" sz="1000" dirty="0" smtClean="0"/>
              <a:t>: «</a:t>
            </a:r>
            <a:r>
              <a:rPr lang="fr-CA" sz="1000" dirty="0">
                <a:ea typeface="Calibri"/>
              </a:rPr>
              <a:t> </a:t>
            </a:r>
            <a:r>
              <a:rPr lang="fr-FR" sz="1000" dirty="0" smtClean="0"/>
              <a:t>Pas </a:t>
            </a:r>
            <a:r>
              <a:rPr lang="fr-FR" sz="1000" dirty="0"/>
              <a:t>de cadeau pour le </a:t>
            </a:r>
            <a:r>
              <a:rPr lang="fr-FR" sz="1000" dirty="0" smtClean="0"/>
              <a:t>sexisme! Campagne </a:t>
            </a:r>
            <a:r>
              <a:rPr lang="fr-FR" sz="1000" dirty="0"/>
              <a:t>contre les jouets </a:t>
            </a:r>
            <a:r>
              <a:rPr lang="fr-FR" sz="1000" dirty="0" smtClean="0"/>
              <a:t>sexistes</a:t>
            </a:r>
            <a:r>
              <a:rPr lang="fr-CA" sz="1000" dirty="0">
                <a:ea typeface="Calibri"/>
              </a:rPr>
              <a:t> </a:t>
            </a:r>
            <a:r>
              <a:rPr lang="fr-FR" sz="1000" dirty="0" smtClean="0"/>
              <a:t>», </a:t>
            </a:r>
            <a:r>
              <a:rPr lang="fr-FR" sz="1000" b="1" i="1" dirty="0">
                <a:hlinkClick r:id="rId10"/>
              </a:rPr>
              <a:t>romy.tetue.net</a:t>
            </a:r>
            <a:r>
              <a:rPr lang="fr-FR" sz="1000" b="1" dirty="0"/>
              <a:t>, </a:t>
            </a:r>
            <a:r>
              <a:rPr lang="fr-FR" sz="1000" dirty="0">
                <a:hlinkClick r:id="rId11"/>
              </a:rPr>
              <a:t>http://romy.tetue.net/pas-de-cadeau-pour-le-sexisme?lang=</a:t>
            </a:r>
            <a:r>
              <a:rPr lang="fr-FR" sz="1000" dirty="0" smtClean="0">
                <a:hlinkClick r:id="rId11"/>
              </a:rPr>
              <a:t>fr</a:t>
            </a:r>
            <a:endParaRPr lang="fr-FR" sz="1000" dirty="0"/>
          </a:p>
          <a:p>
            <a:r>
              <a:rPr lang="fr-FR" sz="1000" dirty="0" smtClean="0"/>
              <a:t>Diapo 27</a:t>
            </a:r>
            <a:r>
              <a:rPr lang="fr-CA" sz="1000" dirty="0">
                <a:ea typeface="Calibri"/>
              </a:rPr>
              <a:t> </a:t>
            </a:r>
            <a:r>
              <a:rPr lang="fr-FR" sz="1000" dirty="0" smtClean="0"/>
              <a:t>:</a:t>
            </a:r>
          </a:p>
          <a:p>
            <a:pPr marL="361950" indent="0" defTabSz="457200">
              <a:spcBef>
                <a:spcPts val="0"/>
              </a:spcBef>
              <a:buClrTx/>
              <a:buSzTx/>
              <a:buNone/>
              <a:defRPr/>
            </a:pPr>
            <a:r>
              <a:rPr lang="fr-FR" sz="1000" dirty="0" err="1" smtClean="0"/>
              <a:t>Playmobil</a:t>
            </a:r>
            <a:r>
              <a:rPr lang="fr-CA" sz="1000" dirty="0">
                <a:ea typeface="Calibri"/>
              </a:rPr>
              <a:t> </a:t>
            </a:r>
            <a:r>
              <a:rPr lang="fr-FR" sz="1000" dirty="0" smtClean="0"/>
              <a:t>: Fille qui repasse</a:t>
            </a:r>
            <a:r>
              <a:rPr lang="fr-CA" sz="1000" dirty="0">
                <a:ea typeface="Calibri"/>
              </a:rPr>
              <a:t> </a:t>
            </a:r>
            <a:r>
              <a:rPr lang="fr-FR" sz="1000" dirty="0" smtClean="0"/>
              <a:t>: «</a:t>
            </a:r>
            <a:r>
              <a:rPr lang="fr-CA" sz="1000" dirty="0">
                <a:ea typeface="Calibri"/>
              </a:rPr>
              <a:t> </a:t>
            </a:r>
            <a:r>
              <a:rPr lang="fr-FR" sz="1000" dirty="0" smtClean="0"/>
              <a:t>Jouets et représentation des sexes (y’a pas que le droit!)</a:t>
            </a:r>
            <a:r>
              <a:rPr lang="fr-CA" sz="1000" dirty="0">
                <a:ea typeface="Calibri"/>
              </a:rPr>
              <a:t>  </a:t>
            </a:r>
            <a:r>
              <a:rPr lang="fr-FR" sz="1000" dirty="0" smtClean="0"/>
              <a:t>», </a:t>
            </a:r>
            <a:r>
              <a:rPr lang="fr-FR" sz="1000" i="1" dirty="0" smtClean="0"/>
              <a:t>libertees.blog.lemonde.fr,</a:t>
            </a:r>
            <a:br>
              <a:rPr lang="fr-FR" sz="1000" i="1" dirty="0" smtClean="0"/>
            </a:br>
            <a:r>
              <a:rPr lang="fr-FR" sz="1000" dirty="0" smtClean="0"/>
              <a:t>1</a:t>
            </a:r>
            <a:r>
              <a:rPr lang="fr-FR" sz="1000" baseline="30000" dirty="0" smtClean="0"/>
              <a:t>er</a:t>
            </a:r>
            <a:r>
              <a:rPr lang="fr-CA" sz="1000" dirty="0">
                <a:ea typeface="Calibri"/>
              </a:rPr>
              <a:t> </a:t>
            </a:r>
            <a:r>
              <a:rPr lang="fr-FR" sz="1000" dirty="0" smtClean="0"/>
              <a:t>décembre</a:t>
            </a:r>
            <a:r>
              <a:rPr lang="fr-CA" sz="1000" dirty="0">
                <a:ea typeface="Calibri"/>
              </a:rPr>
              <a:t> </a:t>
            </a:r>
            <a:r>
              <a:rPr lang="fr-FR" sz="1000" dirty="0" smtClean="0"/>
              <a:t>2011</a:t>
            </a:r>
            <a:r>
              <a:rPr lang="fr-CA" sz="1000" dirty="0">
                <a:ea typeface="Calibri"/>
              </a:rPr>
              <a:t> </a:t>
            </a:r>
            <a:r>
              <a:rPr lang="fr-FR" sz="1000" dirty="0" smtClean="0"/>
              <a:t>: </a:t>
            </a:r>
            <a:r>
              <a:rPr lang="fr-FR" sz="1000" dirty="0" smtClean="0">
                <a:hlinkClick r:id="rId12"/>
              </a:rPr>
              <a:t>http://libertees.blog.lemonde.fr/category/y-a-pas-que-le-droit/</a:t>
            </a:r>
            <a:endParaRPr lang="fr-FR" sz="1000" dirty="0" smtClean="0"/>
          </a:p>
          <a:p>
            <a:pPr marL="361950" indent="0" defTabSz="457200">
              <a:spcBef>
                <a:spcPts val="0"/>
              </a:spcBef>
              <a:buClrTx/>
              <a:buSzTx/>
              <a:buNone/>
              <a:defRPr/>
            </a:pPr>
            <a:r>
              <a:rPr lang="fr-FR" sz="1000" dirty="0" smtClean="0"/>
              <a:t>Livre scolaire chapitres 2 et 5</a:t>
            </a:r>
            <a:r>
              <a:rPr lang="fr-CA" sz="1000" dirty="0">
                <a:ea typeface="Calibri"/>
              </a:rPr>
              <a:t> </a:t>
            </a:r>
            <a:r>
              <a:rPr lang="fr-FR" sz="1000" dirty="0" smtClean="0"/>
              <a:t>: Révolution permanente.com </a:t>
            </a:r>
          </a:p>
          <a:p>
            <a:pPr marL="361950" indent="0" defTabSz="457200">
              <a:spcBef>
                <a:spcPts val="0"/>
              </a:spcBef>
              <a:buClrTx/>
              <a:buSzTx/>
              <a:buNone/>
              <a:defRPr/>
            </a:pPr>
            <a:r>
              <a:rPr lang="fr-FR" sz="1000" dirty="0" err="1" smtClean="0"/>
              <a:t>Momy</a:t>
            </a:r>
            <a:r>
              <a:rPr lang="fr-FR" sz="1000" dirty="0" smtClean="0"/>
              <a:t>/</a:t>
            </a:r>
            <a:r>
              <a:rPr lang="fr-FR" sz="1000" dirty="0" err="1" smtClean="0"/>
              <a:t>Dady</a:t>
            </a:r>
            <a:r>
              <a:rPr lang="fr-CA" sz="1000" dirty="0">
                <a:ea typeface="Calibri"/>
              </a:rPr>
              <a:t> </a:t>
            </a:r>
            <a:r>
              <a:rPr lang="fr-FR" sz="1000" dirty="0" smtClean="0"/>
              <a:t>: Caroline </a:t>
            </a:r>
            <a:r>
              <a:rPr lang="fr-FR" sz="1000" dirty="0" err="1" smtClean="0"/>
              <a:t>Claeys</a:t>
            </a:r>
            <a:r>
              <a:rPr lang="fr-FR" sz="1000" dirty="0" smtClean="0"/>
              <a:t>, «</a:t>
            </a:r>
            <a:r>
              <a:rPr lang="fr-CA" sz="1000" dirty="0">
                <a:ea typeface="Calibri"/>
              </a:rPr>
              <a:t> </a:t>
            </a:r>
            <a:r>
              <a:rPr lang="fr-FR" sz="1000" dirty="0" smtClean="0"/>
              <a:t>Un nouveau rapport pour alimenter le débat sur les stéréotypes sexués</a:t>
            </a:r>
            <a:r>
              <a:rPr lang="fr-CA" sz="1000" dirty="0">
                <a:ea typeface="Calibri"/>
              </a:rPr>
              <a:t> </a:t>
            </a:r>
            <a:r>
              <a:rPr lang="fr-FR" sz="1000" dirty="0" smtClean="0"/>
              <a:t>», </a:t>
            </a:r>
            <a:r>
              <a:rPr lang="fr-FR" sz="1000" i="1" dirty="0" err="1" smtClean="0"/>
              <a:t>EuroMed</a:t>
            </a:r>
            <a:r>
              <a:rPr lang="fr-FR" sz="1000" i="1" dirty="0" smtClean="0"/>
              <a:t> égalité hommes-femmes, janvier 2014</a:t>
            </a:r>
            <a:r>
              <a:rPr lang="fr-CA" sz="1000" dirty="0">
                <a:ea typeface="Calibri"/>
              </a:rPr>
              <a:t> </a:t>
            </a:r>
            <a:r>
              <a:rPr lang="fr-FR" sz="1000" i="1" dirty="0" smtClean="0"/>
              <a:t>: </a:t>
            </a:r>
            <a:r>
              <a:rPr lang="fr-FR" sz="1000" dirty="0" smtClean="0"/>
              <a:t>http://www.scoop.it/t/</a:t>
            </a:r>
            <a:r>
              <a:rPr lang="fr-FR" sz="1000" dirty="0" err="1" smtClean="0"/>
              <a:t>euromed</a:t>
            </a:r>
            <a:r>
              <a:rPr lang="fr-FR" sz="1000" dirty="0" smtClean="0"/>
              <a:t>-</a:t>
            </a:r>
            <a:r>
              <a:rPr lang="fr-FR" sz="1000" dirty="0" err="1" smtClean="0"/>
              <a:t>egalite</a:t>
            </a:r>
            <a:r>
              <a:rPr lang="fr-FR" sz="1000" dirty="0" smtClean="0"/>
              <a:t>-hommes-femmes/?tag=</a:t>
            </a:r>
            <a:r>
              <a:rPr lang="fr-FR" sz="1000" dirty="0" err="1" smtClean="0"/>
              <a:t>stéréotypes+sexués</a:t>
            </a:r>
            <a:endParaRPr lang="fr-FR" dirty="0"/>
          </a:p>
        </p:txBody>
      </p:sp>
    </p:spTree>
    <p:extLst>
      <p:ext uri="{BB962C8B-B14F-4D97-AF65-F5344CB8AC3E}">
        <p14:creationId xmlns:p14="http://schemas.microsoft.com/office/powerpoint/2010/main" val="15962805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70000" lnSpcReduction="20000"/>
          </a:bodyPr>
          <a:lstStyle/>
          <a:p>
            <a:pPr>
              <a:lnSpc>
                <a:spcPct val="120000"/>
              </a:lnSpc>
            </a:pPr>
            <a:r>
              <a:rPr lang="fr-FR" sz="1300" dirty="0" smtClean="0"/>
              <a:t>Diapo 28</a:t>
            </a:r>
            <a:r>
              <a:rPr lang="fr-CA" sz="1200" dirty="0">
                <a:ea typeface="Calibri"/>
              </a:rPr>
              <a:t> </a:t>
            </a:r>
            <a:r>
              <a:rPr lang="fr-FR" sz="1300" dirty="0" smtClean="0"/>
              <a:t>: </a:t>
            </a:r>
            <a:r>
              <a:rPr lang="fr-FR" sz="1300" dirty="0"/>
              <a:t>Dans un magasin de jouets de Lille en décembre 2012. PHILIPPE HUGUEN / AFP. Photo illustrant l</a:t>
            </a:r>
            <a:r>
              <a:rPr lang="fr-FR" sz="1300" dirty="0">
                <a:hlinkClick r:id="rId3"/>
              </a:rPr>
              <a:t>’article de </a:t>
            </a:r>
            <a:r>
              <a:rPr lang="fr-FR" sz="1300" b="1" dirty="0">
                <a:solidFill>
                  <a:schemeClr val="bg1"/>
                </a:solidFill>
                <a:hlinkClick r:id="rId3"/>
              </a:rPr>
              <a:t>Cécile Prudhomme</a:t>
            </a:r>
            <a:r>
              <a:rPr lang="fr-FR" sz="1300" b="1" dirty="0">
                <a:hlinkClick r:id="rId3"/>
              </a:rPr>
              <a:t>, </a:t>
            </a:r>
            <a:r>
              <a:rPr lang="fr-FR" sz="1300" dirty="0" smtClean="0"/>
              <a:t>«</a:t>
            </a:r>
            <a:r>
              <a:rPr lang="fr-CA" sz="1200" dirty="0">
                <a:ea typeface="Calibri"/>
              </a:rPr>
              <a:t> </a:t>
            </a:r>
            <a:r>
              <a:rPr lang="fr-FR" sz="1300" dirty="0" smtClean="0"/>
              <a:t>En </a:t>
            </a:r>
            <a:r>
              <a:rPr lang="fr-FR" sz="1300" dirty="0"/>
              <a:t>France, le budget pour Noël est en </a:t>
            </a:r>
            <a:r>
              <a:rPr lang="fr-FR" sz="1300" dirty="0" smtClean="0"/>
              <a:t>hausse</a:t>
            </a:r>
            <a:r>
              <a:rPr lang="fr-CA" sz="1200" dirty="0">
                <a:ea typeface="Calibri"/>
              </a:rPr>
              <a:t> </a:t>
            </a:r>
            <a:r>
              <a:rPr lang="fr-FR" sz="1300" dirty="0" smtClean="0"/>
              <a:t>», </a:t>
            </a:r>
            <a:r>
              <a:rPr lang="fr-FR" sz="1300" i="1" dirty="0"/>
              <a:t>Le Monde, </a:t>
            </a:r>
            <a:r>
              <a:rPr lang="fr-FR" sz="1300" dirty="0"/>
              <a:t>13 novembre </a:t>
            </a:r>
            <a:r>
              <a:rPr lang="fr-FR" sz="1300" dirty="0" smtClean="0"/>
              <a:t>2015</a:t>
            </a:r>
            <a:r>
              <a:rPr lang="fr-CA" sz="1200" dirty="0">
                <a:ea typeface="Calibri"/>
              </a:rPr>
              <a:t> </a:t>
            </a:r>
            <a:r>
              <a:rPr lang="fr-FR" sz="1300" dirty="0" smtClean="0"/>
              <a:t>: </a:t>
            </a:r>
            <a:r>
              <a:rPr lang="fr-FR" sz="1300" dirty="0">
                <a:hlinkClick r:id="rId4"/>
              </a:rPr>
              <a:t>http://www.lemonde.fr/economie/article/2015/11/13/en-france-le-budget-pour-noel-est-en-hausse_4808696_3234.</a:t>
            </a:r>
            <a:r>
              <a:rPr lang="fr-FR" sz="1300" dirty="0" smtClean="0">
                <a:hlinkClick r:id="rId4"/>
              </a:rPr>
              <a:t>html</a:t>
            </a:r>
            <a:endParaRPr lang="fr-FR" sz="1300" dirty="0" smtClean="0"/>
          </a:p>
          <a:p>
            <a:r>
              <a:rPr lang="fr-FR" sz="1300" dirty="0" smtClean="0"/>
              <a:t>Diapo 29</a:t>
            </a:r>
            <a:r>
              <a:rPr lang="fr-CA" sz="1200" dirty="0">
                <a:ea typeface="Calibri"/>
              </a:rPr>
              <a:t> </a:t>
            </a:r>
            <a:r>
              <a:rPr lang="fr-FR" sz="1300" dirty="0" smtClean="0"/>
              <a:t>: </a:t>
            </a:r>
          </a:p>
          <a:p>
            <a:pPr marL="361950" indent="0">
              <a:buNone/>
            </a:pPr>
            <a:r>
              <a:rPr lang="fr-FR" sz="1300" dirty="0" smtClean="0"/>
              <a:t>Till </a:t>
            </a:r>
            <a:r>
              <a:rPr lang="fr-FR" sz="1300" dirty="0"/>
              <a:t>The Cat, </a:t>
            </a:r>
            <a:r>
              <a:rPr lang="fr-FR" sz="1300" dirty="0" smtClean="0"/>
              <a:t>«</a:t>
            </a:r>
            <a:r>
              <a:rPr lang="fr-CA" sz="1200" dirty="0">
                <a:ea typeface="Calibri"/>
              </a:rPr>
              <a:t> </a:t>
            </a:r>
            <a:r>
              <a:rPr lang="fr-FR" sz="1300" dirty="0" smtClean="0"/>
              <a:t>Lego</a:t>
            </a:r>
            <a:r>
              <a:rPr lang="fr-CA" sz="1200" dirty="0">
                <a:ea typeface="Calibri"/>
              </a:rPr>
              <a:t> </a:t>
            </a:r>
            <a:r>
              <a:rPr lang="fr-FR" sz="1300" dirty="0" smtClean="0"/>
              <a:t>: </a:t>
            </a:r>
            <a:r>
              <a:rPr lang="fr-FR" sz="1300" dirty="0"/>
              <a:t>le côté obscur et la force des </a:t>
            </a:r>
            <a:r>
              <a:rPr lang="fr-FR" sz="1300" dirty="0" smtClean="0"/>
              <a:t>clichés</a:t>
            </a:r>
            <a:r>
              <a:rPr lang="fr-CA" sz="1200" dirty="0">
                <a:ea typeface="Calibri"/>
              </a:rPr>
              <a:t> </a:t>
            </a:r>
            <a:r>
              <a:rPr lang="fr-FR" sz="1300" dirty="0" smtClean="0"/>
              <a:t>», </a:t>
            </a:r>
            <a:r>
              <a:rPr lang="fr-FR" sz="1300" dirty="0"/>
              <a:t>8 juin 2012: </a:t>
            </a:r>
            <a:r>
              <a:rPr lang="fr-FR" sz="1300" dirty="0">
                <a:hlinkClick r:id="rId5"/>
              </a:rPr>
              <a:t>http://www.tillthecat.com/2012/06/lego-le-cote-obscur-et-la-force-des-cliches</a:t>
            </a:r>
            <a:r>
              <a:rPr lang="fr-FR" sz="1300" dirty="0" smtClean="0">
                <a:hlinkClick r:id="rId5"/>
              </a:rPr>
              <a:t>/</a:t>
            </a:r>
            <a:r>
              <a:rPr lang="fr-FR" sz="1300" dirty="0" smtClean="0"/>
              <a:t> </a:t>
            </a:r>
            <a:endParaRPr lang="fr-FR" sz="1300" dirty="0"/>
          </a:p>
          <a:p>
            <a:pPr marL="361950" indent="0">
              <a:buNone/>
            </a:pPr>
            <a:r>
              <a:rPr lang="fr-FR" sz="1300" dirty="0"/>
              <a:t>Jeanne Ryan,« </a:t>
            </a:r>
            <a:r>
              <a:rPr lang="fr-FR" sz="1300" dirty="0" err="1"/>
              <a:t>Lego’s</a:t>
            </a:r>
            <a:r>
              <a:rPr lang="fr-FR" sz="1300" dirty="0"/>
              <a:t> For Girls, </a:t>
            </a:r>
            <a:r>
              <a:rPr lang="fr-FR" sz="1300" dirty="0" err="1"/>
              <a:t>Sending</a:t>
            </a:r>
            <a:r>
              <a:rPr lang="fr-FR" sz="1300" dirty="0"/>
              <a:t> </a:t>
            </a:r>
            <a:r>
              <a:rPr lang="fr-FR" sz="1300" dirty="0" err="1"/>
              <a:t>Wrong</a:t>
            </a:r>
            <a:r>
              <a:rPr lang="fr-FR" sz="1300" dirty="0"/>
              <a:t> Message</a:t>
            </a:r>
            <a:r>
              <a:rPr lang="fr-FR" sz="1300" dirty="0" smtClean="0"/>
              <a:t>?</a:t>
            </a:r>
            <a:r>
              <a:rPr lang="fr-CA" sz="1200" dirty="0">
                <a:ea typeface="Calibri"/>
              </a:rPr>
              <a:t>  </a:t>
            </a:r>
            <a:r>
              <a:rPr lang="fr-FR" sz="1300" dirty="0" smtClean="0"/>
              <a:t>»,  </a:t>
            </a:r>
            <a:r>
              <a:rPr lang="fr-FR" sz="1300" dirty="0"/>
              <a:t>24 janvier 2012: </a:t>
            </a:r>
            <a:r>
              <a:rPr lang="fr-FR" sz="1300" dirty="0">
                <a:hlinkClick r:id="rId6"/>
              </a:rPr>
              <a:t>http://mix108.com/legos-for-girls-sending-wrong-message-video</a:t>
            </a:r>
            <a:r>
              <a:rPr lang="fr-FR" sz="1300" dirty="0" smtClean="0">
                <a:hlinkClick r:id="rId6"/>
              </a:rPr>
              <a:t>/</a:t>
            </a:r>
            <a:endParaRPr lang="fr-FR" sz="1300" dirty="0"/>
          </a:p>
          <a:p>
            <a:pPr>
              <a:buFont typeface="Wingdings" charset="2"/>
              <a:buChar char="Ø"/>
            </a:pPr>
            <a:r>
              <a:rPr lang="fr-FR" sz="1300" dirty="0" smtClean="0"/>
              <a:t>Diapo 28</a:t>
            </a:r>
            <a:r>
              <a:rPr lang="fr-CA" sz="1200" dirty="0">
                <a:ea typeface="Calibri"/>
              </a:rPr>
              <a:t> </a:t>
            </a:r>
            <a:r>
              <a:rPr lang="fr-FR" sz="1300" dirty="0" smtClean="0"/>
              <a:t>: </a:t>
            </a:r>
            <a:r>
              <a:rPr lang="fr-FR" sz="1300" dirty="0"/>
              <a:t>l’Association de soutien aux femmes en politique, mars 2008: </a:t>
            </a:r>
            <a:r>
              <a:rPr lang="fr-FR" sz="1300" dirty="0">
                <a:hlinkClick r:id="rId7"/>
              </a:rPr>
              <a:t>https://asfep.files.wordpress.com/2008/03/jouets-</a:t>
            </a:r>
            <a:r>
              <a:rPr lang="fr-FR" sz="1300" dirty="0" smtClean="0">
                <a:hlinkClick r:id="rId7"/>
              </a:rPr>
              <a:t>sexues.jpg</a:t>
            </a:r>
            <a:endParaRPr lang="fr-FR" sz="1300" dirty="0" smtClean="0"/>
          </a:p>
          <a:p>
            <a:r>
              <a:rPr lang="fr-FR" sz="1300" dirty="0" smtClean="0"/>
              <a:t>Diapo 29</a:t>
            </a:r>
            <a:r>
              <a:rPr lang="fr-CA" sz="1200" dirty="0">
                <a:ea typeface="Calibri"/>
              </a:rPr>
              <a:t> </a:t>
            </a:r>
            <a:r>
              <a:rPr lang="fr-FR" sz="1300" dirty="0" smtClean="0"/>
              <a:t>: </a:t>
            </a:r>
            <a:r>
              <a:rPr lang="fr-FR" sz="1300" dirty="0"/>
              <a:t>FIÈRES, Association féministe lesbienne, bi, </a:t>
            </a:r>
            <a:r>
              <a:rPr lang="fr-FR" sz="1300" dirty="0" err="1"/>
              <a:t>trans</a:t>
            </a:r>
            <a:r>
              <a:rPr lang="fr-FR" sz="1300" dirty="0"/>
              <a:t>, De l’enfance à l’âge adulte : le marketing </a:t>
            </a:r>
            <a:r>
              <a:rPr lang="fr-FR" sz="1300" dirty="0" smtClean="0"/>
              <a:t>sexiste, 1</a:t>
            </a:r>
            <a:r>
              <a:rPr lang="fr-FR" sz="1300" baseline="30000" dirty="0" smtClean="0"/>
              <a:t>er</a:t>
            </a:r>
            <a:r>
              <a:rPr lang="fr-FR" sz="1300" dirty="0" smtClean="0"/>
              <a:t> janvier </a:t>
            </a:r>
            <a:r>
              <a:rPr lang="fr-FR" sz="1300" dirty="0"/>
              <a:t>2015, </a:t>
            </a:r>
            <a:r>
              <a:rPr lang="fr-FR" sz="1300" dirty="0">
                <a:hlinkClick r:id="rId8"/>
              </a:rPr>
              <a:t>https://</a:t>
            </a:r>
            <a:r>
              <a:rPr lang="fr-FR" sz="1300" dirty="0" smtClean="0">
                <a:hlinkClick r:id="rId8"/>
              </a:rPr>
              <a:t>fieres.wordpress.com/2015/01/01/de-lenfance-a-lage-adulte-le-marketing-sexiste/</a:t>
            </a:r>
            <a:endParaRPr lang="fr-FR" sz="1300" dirty="0"/>
          </a:p>
          <a:p>
            <a:r>
              <a:rPr lang="fr-FR" sz="1300" dirty="0" smtClean="0"/>
              <a:t>Diapo 30</a:t>
            </a:r>
            <a:r>
              <a:rPr lang="fr-CA" sz="1200" dirty="0">
                <a:ea typeface="Calibri"/>
              </a:rPr>
              <a:t> </a:t>
            </a:r>
            <a:r>
              <a:rPr lang="fr-FR" sz="1300" dirty="0" smtClean="0"/>
              <a:t>:</a:t>
            </a:r>
          </a:p>
          <a:p>
            <a:pPr marL="361950" indent="0" defTabSz="457200">
              <a:spcBef>
                <a:spcPts val="0"/>
              </a:spcBef>
              <a:buClrTx/>
              <a:buSzTx/>
              <a:buNone/>
              <a:defRPr/>
            </a:pPr>
            <a:r>
              <a:rPr lang="fr-FR" sz="1300" dirty="0" smtClean="0"/>
              <a:t>Image de la fillette: </a:t>
            </a:r>
            <a:r>
              <a:rPr lang="fr-FR" sz="1300" dirty="0">
                <a:hlinkClick r:id="rId9"/>
              </a:rPr>
              <a:t>http://www.huffingtonpost.fr/2014/11/25/lettre-lego-parents-photo-1970-genre-jouets-sexualisation-egalite-fille-garcon-_</a:t>
            </a:r>
            <a:r>
              <a:rPr lang="fr-FR" sz="1300" dirty="0" smtClean="0">
                <a:hlinkClick r:id="rId9"/>
              </a:rPr>
              <a:t>n_6218920.html</a:t>
            </a:r>
            <a:endParaRPr lang="fr-FR" sz="1300" dirty="0" smtClean="0"/>
          </a:p>
          <a:p>
            <a:pPr marL="361950" indent="0" defTabSz="457200">
              <a:lnSpc>
                <a:spcPct val="120000"/>
              </a:lnSpc>
              <a:spcBef>
                <a:spcPts val="0"/>
              </a:spcBef>
              <a:buClrTx/>
              <a:buSzTx/>
              <a:buNone/>
              <a:defRPr/>
            </a:pPr>
            <a:r>
              <a:rPr lang="fr-FR" sz="1300" dirty="0" smtClean="0"/>
              <a:t>Source </a:t>
            </a:r>
            <a:r>
              <a:rPr lang="fr-FR" sz="1300" dirty="0"/>
              <a:t>de l’image gars et </a:t>
            </a:r>
            <a:r>
              <a:rPr lang="fr-FR" sz="1300" dirty="0" smtClean="0"/>
              <a:t>fille: http</a:t>
            </a:r>
            <a:r>
              <a:rPr lang="fr-FR" sz="1300" dirty="0"/>
              <a:t>://</a:t>
            </a:r>
            <a:r>
              <a:rPr lang="fr-FR" sz="1300" dirty="0" smtClean="0"/>
              <a:t>www.bing.com/images/search?view=detailV2&amp;ccid=KTCy4AbH&amp;pccid=kF3e1VJY&amp;id=ACD85E3C212AD4914A3C2622D22D3FAFD6CBCDB5&amp;pmid=B25F610A8817EFF50603FC228FCE67305A2AECA4&amp;q=jouets+lego+fille+en+saloppette&amp;psimid=607988622270074093&amp;iss=VSI&amp;selectedindex=3&amp;count=35&amp;first=1&amp;simid=608046973698116917&amp;thid=OIP.M2930b2e006c753c4bfdd69a4adb8b443o0 </a:t>
            </a:r>
            <a:endParaRPr lang="fr-FR" sz="1300" dirty="0"/>
          </a:p>
          <a:p>
            <a:r>
              <a:rPr lang="fr-FR" sz="1300" dirty="0" smtClean="0"/>
              <a:t>Diapo 31</a:t>
            </a:r>
            <a:r>
              <a:rPr lang="fr-CA" sz="1200" dirty="0">
                <a:ea typeface="Calibri"/>
              </a:rPr>
              <a:t> </a:t>
            </a:r>
            <a:r>
              <a:rPr lang="fr-FR" sz="1300" dirty="0" smtClean="0"/>
              <a:t>: Association </a:t>
            </a:r>
            <a:r>
              <a:rPr lang="fr-FR" sz="1300" dirty="0"/>
              <a:t>de soutien aux femmes en politique, mars 2008: </a:t>
            </a:r>
            <a:r>
              <a:rPr lang="fr-FR" sz="1300" dirty="0">
                <a:hlinkClick r:id="rId7"/>
              </a:rPr>
              <a:t>https://</a:t>
            </a:r>
            <a:r>
              <a:rPr lang="fr-FR" sz="1300" dirty="0" smtClean="0">
                <a:hlinkClick r:id="rId7"/>
              </a:rPr>
              <a:t>asfep.files.wordpress.com/2008/03/jouets-sexues.jpg</a:t>
            </a:r>
            <a:endParaRPr lang="fr-FR" sz="1300" dirty="0" smtClean="0"/>
          </a:p>
          <a:p>
            <a:r>
              <a:rPr lang="fr-FR" sz="1300" dirty="0" smtClean="0"/>
              <a:t>Diapo 32</a:t>
            </a:r>
            <a:r>
              <a:rPr lang="fr-CA" sz="1200" dirty="0">
                <a:ea typeface="Calibri"/>
              </a:rPr>
              <a:t> </a:t>
            </a:r>
            <a:r>
              <a:rPr lang="fr-FR" sz="1300" dirty="0" smtClean="0"/>
              <a:t>: </a:t>
            </a:r>
            <a:r>
              <a:rPr lang="fr-FR" sz="1300" dirty="0"/>
              <a:t>FIÈRES, Association féministe lesbienne, bi, </a:t>
            </a:r>
            <a:r>
              <a:rPr lang="fr-FR" sz="1300" dirty="0" err="1"/>
              <a:t>trans</a:t>
            </a:r>
            <a:r>
              <a:rPr lang="fr-FR" sz="1300" dirty="0"/>
              <a:t>, De l’enfance à l’âge adulte : le marketing </a:t>
            </a:r>
            <a:r>
              <a:rPr lang="fr-FR" sz="1300" dirty="0" smtClean="0"/>
              <a:t>sexiste, 1</a:t>
            </a:r>
            <a:r>
              <a:rPr lang="fr-FR" sz="1300" baseline="30000" dirty="0" smtClean="0"/>
              <a:t>er</a:t>
            </a:r>
            <a:r>
              <a:rPr lang="fr-FR" sz="1300" dirty="0" smtClean="0"/>
              <a:t> janvier </a:t>
            </a:r>
            <a:r>
              <a:rPr lang="fr-FR" sz="1300" dirty="0"/>
              <a:t>2015, </a:t>
            </a:r>
            <a:r>
              <a:rPr lang="fr-FR" sz="1300" dirty="0">
                <a:hlinkClick r:id="rId8"/>
              </a:rPr>
              <a:t>https://fieres.wordpress.com/2015/01/01/de-lenfance-a-lage-adulte-le-marketing-sexiste</a:t>
            </a:r>
            <a:r>
              <a:rPr lang="fr-FR" sz="1300" dirty="0" smtClean="0">
                <a:hlinkClick r:id="rId8"/>
              </a:rPr>
              <a:t>/</a:t>
            </a:r>
            <a:endParaRPr lang="fr-FR" sz="1300" dirty="0" smtClean="0"/>
          </a:p>
          <a:p>
            <a:r>
              <a:rPr lang="fr-FR" sz="1300" dirty="0" smtClean="0"/>
              <a:t>Diapo 33</a:t>
            </a:r>
            <a:r>
              <a:rPr lang="fr-CA" sz="1200" dirty="0">
                <a:ea typeface="Calibri"/>
              </a:rPr>
              <a:t> </a:t>
            </a:r>
            <a:r>
              <a:rPr lang="fr-FR" sz="1300" dirty="0" smtClean="0"/>
              <a:t>: «</a:t>
            </a:r>
            <a:r>
              <a:rPr lang="fr-CA" sz="1200" dirty="0">
                <a:ea typeface="Calibri"/>
              </a:rPr>
              <a:t> </a:t>
            </a:r>
            <a:r>
              <a:rPr lang="fr-FR" sz="1300" dirty="0" smtClean="0"/>
              <a:t>Sexisme </a:t>
            </a:r>
            <a:r>
              <a:rPr lang="fr-FR" sz="1300" dirty="0"/>
              <a:t>dans les </a:t>
            </a:r>
            <a:r>
              <a:rPr lang="fr-FR" sz="1300" dirty="0" smtClean="0"/>
              <a:t>jouets</a:t>
            </a:r>
            <a:r>
              <a:rPr lang="fr-CA" sz="1200" dirty="0">
                <a:ea typeface="Calibri"/>
              </a:rPr>
              <a:t> </a:t>
            </a:r>
            <a:r>
              <a:rPr lang="fr-FR" sz="1300" dirty="0" smtClean="0"/>
              <a:t>»</a:t>
            </a:r>
            <a:r>
              <a:rPr lang="fr-FR" sz="1300" i="1" dirty="0" smtClean="0"/>
              <a:t>, </a:t>
            </a:r>
            <a:r>
              <a:rPr lang="fr-FR" sz="1300" i="1" dirty="0"/>
              <a:t>Mix cité 31 Toulouse: </a:t>
            </a:r>
            <a:r>
              <a:rPr lang="fr-FR" sz="1300" i="1" dirty="0">
                <a:hlinkClick r:id="rId10"/>
              </a:rPr>
              <a:t>http://mix.cite31.free.fr/?page_id=219</a:t>
            </a:r>
            <a:endParaRPr lang="fr-FR" sz="1300" i="1" dirty="0"/>
          </a:p>
          <a:p>
            <a:r>
              <a:rPr lang="fr-FR" sz="1300" dirty="0" smtClean="0"/>
              <a:t>Diapo 35</a:t>
            </a:r>
            <a:r>
              <a:rPr lang="fr-CA" sz="1200" dirty="0">
                <a:ea typeface="Calibri"/>
              </a:rPr>
              <a:t> </a:t>
            </a:r>
            <a:r>
              <a:rPr lang="fr-FR" sz="1300" dirty="0" smtClean="0"/>
              <a:t>: «</a:t>
            </a:r>
            <a:r>
              <a:rPr lang="fr-CA" sz="1200" dirty="0">
                <a:ea typeface="Calibri"/>
              </a:rPr>
              <a:t> </a:t>
            </a:r>
            <a:r>
              <a:rPr lang="fr-FR" sz="1300" b="1" dirty="0" smtClean="0"/>
              <a:t>Caricatures sexistes</a:t>
            </a:r>
            <a:r>
              <a:rPr lang="fr-CA" sz="1200" dirty="0">
                <a:ea typeface="Calibri"/>
              </a:rPr>
              <a:t> </a:t>
            </a:r>
            <a:r>
              <a:rPr lang="fr-FR" sz="1300" b="1" dirty="0" smtClean="0"/>
              <a:t>: </a:t>
            </a:r>
            <a:r>
              <a:rPr lang="fr-FR" sz="1300" b="1" dirty="0"/>
              <a:t>Femmes politiques québécoises </a:t>
            </a:r>
            <a:r>
              <a:rPr lang="fr-FR" sz="1300" b="1" dirty="0" smtClean="0"/>
              <a:t>ciblées</a:t>
            </a:r>
            <a:r>
              <a:rPr lang="fr-CA" sz="1200" dirty="0">
                <a:ea typeface="Calibri"/>
              </a:rPr>
              <a:t> </a:t>
            </a:r>
            <a:r>
              <a:rPr lang="fr-FR" sz="1300" b="1" dirty="0" smtClean="0"/>
              <a:t>» </a:t>
            </a:r>
            <a:r>
              <a:rPr lang="fr-FR" sz="1300" i="1" dirty="0" err="1"/>
              <a:t>Huffington</a:t>
            </a:r>
            <a:r>
              <a:rPr lang="fr-FR" sz="1300" i="1" dirty="0"/>
              <a:t> Post,</a:t>
            </a:r>
            <a:r>
              <a:rPr lang="fr-FR" sz="1300" dirty="0"/>
              <a:t>11/03/2015, </a:t>
            </a:r>
            <a:r>
              <a:rPr lang="fr-FR" sz="1300" b="1" dirty="0">
                <a:hlinkClick r:id="rId11"/>
              </a:rPr>
              <a:t>http://</a:t>
            </a:r>
            <a:r>
              <a:rPr lang="fr-FR" sz="1300" b="1" dirty="0" smtClean="0">
                <a:hlinkClick r:id="rId11"/>
              </a:rPr>
              <a:t>quebec.huffingtonpost.ca/anthony-bergeron/caricatures-sexistes-femmes-politiques-quebecoises-ciblees_b_6848508.html</a:t>
            </a:r>
            <a:endParaRPr lang="fr-FR" dirty="0"/>
          </a:p>
        </p:txBody>
      </p:sp>
    </p:spTree>
    <p:extLst>
      <p:ext uri="{BB962C8B-B14F-4D97-AF65-F5344CB8AC3E}">
        <p14:creationId xmlns:p14="http://schemas.microsoft.com/office/powerpoint/2010/main" val="8970016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33700" y="2273300"/>
            <a:ext cx="3888267" cy="923330"/>
          </a:xfrm>
          <a:prstGeom prst="rect">
            <a:avLst/>
          </a:prstGeom>
          <a:noFill/>
        </p:spPr>
        <p:txBody>
          <a:bodyPr wrap="square" rtlCol="0">
            <a:spAutoFit/>
          </a:bodyPr>
          <a:lstStyle/>
          <a:p>
            <a:r>
              <a:rPr lang="fr-FR" sz="5400" b="1" dirty="0" smtClean="0"/>
              <a:t>ANNEXE</a:t>
            </a:r>
            <a:endParaRPr lang="fr-FR" sz="5400" b="1" dirty="0"/>
          </a:p>
        </p:txBody>
      </p:sp>
    </p:spTree>
    <p:extLst>
      <p:ext uri="{BB962C8B-B14F-4D97-AF65-F5344CB8AC3E}">
        <p14:creationId xmlns:p14="http://schemas.microsoft.com/office/powerpoint/2010/main" val="6358575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76200" y="0"/>
            <a:ext cx="8985926" cy="6858000"/>
          </a:xfrm>
          <a:prstGeom prst="rect">
            <a:avLst/>
          </a:prstGeom>
        </p:spPr>
      </p:pic>
    </p:spTree>
    <p:extLst>
      <p:ext uri="{BB962C8B-B14F-4D97-AF65-F5344CB8AC3E}">
        <p14:creationId xmlns:p14="http://schemas.microsoft.com/office/powerpoint/2010/main" val="836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L’égalité : Des progrès ?  </a:t>
            </a:r>
            <a:r>
              <a:rPr lang="fr-FR" dirty="0"/>
              <a:t>Oui, mais….</a:t>
            </a:r>
          </a:p>
        </p:txBody>
      </p:sp>
      <p:sp>
        <p:nvSpPr>
          <p:cNvPr id="3" name="Espace réservé du contenu 2"/>
          <p:cNvSpPr>
            <a:spLocks noGrp="1"/>
          </p:cNvSpPr>
          <p:nvPr>
            <p:ph sz="quarter" idx="13"/>
          </p:nvPr>
        </p:nvSpPr>
        <p:spPr/>
        <p:txBody>
          <a:bodyPr/>
          <a:lstStyle/>
          <a:p>
            <a:r>
              <a:rPr lang="fr-FR" dirty="0" smtClean="0"/>
              <a:t>Situation qui semble vouloir perdurer : </a:t>
            </a:r>
          </a:p>
          <a:p>
            <a:r>
              <a:rPr lang="fr-FR" dirty="0" smtClean="0"/>
              <a:t>Admission au collégial (2012-2013) :</a:t>
            </a:r>
          </a:p>
          <a:p>
            <a:pPr lvl="1"/>
            <a:r>
              <a:rPr lang="fr-FR" dirty="0" smtClean="0"/>
              <a:t>34% des filles sont inscrites en santé</a:t>
            </a:r>
          </a:p>
          <a:p>
            <a:pPr lvl="1"/>
            <a:r>
              <a:rPr lang="fr-FR" dirty="0" smtClean="0"/>
              <a:t>28,9% inscrites en services sociaux, éducatifs et juridiques</a:t>
            </a:r>
          </a:p>
          <a:p>
            <a:pPr lvl="1"/>
            <a:r>
              <a:rPr lang="fr-FR" dirty="0" smtClean="0"/>
              <a:t>12,6% inscrites en administration, commerce et informatique</a:t>
            </a:r>
          </a:p>
        </p:txBody>
      </p:sp>
      <p:pic>
        <p:nvPicPr>
          <p:cNvPr id="6" name="Espace réservé du contenu 5"/>
          <p:cNvPicPr>
            <a:picLocks noGrp="1" noChangeAspect="1"/>
          </p:cNvPicPr>
          <p:nvPr>
            <p:ph sz="quarter" idx="14"/>
          </p:nvPr>
        </p:nvPicPr>
        <p:blipFill>
          <a:blip r:embed="rId3"/>
          <a:srcRect l="5342" r="5342"/>
          <a:stretch>
            <a:fillRect/>
          </a:stretch>
        </p:blipFill>
        <p:spPr>
          <a:xfrm>
            <a:off x="5274733" y="1637792"/>
            <a:ext cx="2768599" cy="2934715"/>
          </a:xfrm>
        </p:spPr>
      </p:pic>
      <p:sp>
        <p:nvSpPr>
          <p:cNvPr id="4" name="ZoneTexte 3"/>
          <p:cNvSpPr txBox="1"/>
          <p:nvPr/>
        </p:nvSpPr>
        <p:spPr>
          <a:xfrm>
            <a:off x="1320800" y="5029200"/>
            <a:ext cx="2293577" cy="584775"/>
          </a:xfrm>
          <a:prstGeom prst="rect">
            <a:avLst/>
          </a:prstGeom>
          <a:noFill/>
        </p:spPr>
        <p:txBody>
          <a:bodyPr wrap="none" rtlCol="0">
            <a:spAutoFit/>
          </a:bodyPr>
          <a:lstStyle/>
          <a:p>
            <a:r>
              <a:rPr lang="fr-FR" sz="1400" dirty="0" smtClean="0"/>
              <a:t>Source</a:t>
            </a:r>
            <a:r>
              <a:rPr lang="fr-CA" sz="1400" dirty="0">
                <a:ea typeface="Calibri"/>
              </a:rPr>
              <a:t> </a:t>
            </a:r>
            <a:r>
              <a:rPr lang="fr-FR" sz="1400" dirty="0" smtClean="0"/>
              <a:t>: </a:t>
            </a:r>
            <a:r>
              <a:rPr lang="fr-FR" sz="1400" dirty="0"/>
              <a:t>CSF, 2014: 12-13</a:t>
            </a:r>
          </a:p>
          <a:p>
            <a:endParaRPr lang="fr-FR" dirty="0"/>
          </a:p>
        </p:txBody>
      </p:sp>
    </p:spTree>
    <p:extLst>
      <p:ext uri="{BB962C8B-B14F-4D97-AF65-F5344CB8AC3E}">
        <p14:creationId xmlns:p14="http://schemas.microsoft.com/office/powerpoint/2010/main" val="443626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L’Égalité : Des progrès ?  </a:t>
            </a:r>
            <a:r>
              <a:rPr lang="fr-FR" dirty="0"/>
              <a:t>Oui, mais…</a:t>
            </a:r>
            <a:r>
              <a:rPr lang="fr-FR" dirty="0" smtClean="0"/>
              <a:t>.</a:t>
            </a:r>
            <a:endParaRPr lang="fr-FR" dirty="0"/>
          </a:p>
        </p:txBody>
      </p:sp>
      <p:sp>
        <p:nvSpPr>
          <p:cNvPr id="3" name="Espace réservé du contenu 2"/>
          <p:cNvSpPr>
            <a:spLocks noGrp="1"/>
          </p:cNvSpPr>
          <p:nvPr>
            <p:ph sz="quarter" idx="13"/>
          </p:nvPr>
        </p:nvSpPr>
        <p:spPr/>
        <p:txBody>
          <a:bodyPr>
            <a:normAutofit fontScale="70000" lnSpcReduction="20000"/>
          </a:bodyPr>
          <a:lstStyle/>
          <a:p>
            <a:r>
              <a:rPr lang="fr-FR" dirty="0" smtClean="0"/>
              <a:t>Proportion </a:t>
            </a:r>
            <a:r>
              <a:rPr lang="fr-FR" dirty="0"/>
              <a:t>de femmes dans les différentes facultés universitaires (2012)</a:t>
            </a:r>
          </a:p>
          <a:p>
            <a:pPr lvl="1"/>
            <a:r>
              <a:rPr lang="fr-FR" dirty="0"/>
              <a:t>Sciences de </a:t>
            </a:r>
            <a:r>
              <a:rPr lang="fr-FR" dirty="0" smtClean="0"/>
              <a:t>l’éducation : </a:t>
            </a:r>
            <a:r>
              <a:rPr lang="fr-FR" dirty="0"/>
              <a:t>76,1%</a:t>
            </a:r>
          </a:p>
          <a:p>
            <a:pPr lvl="1"/>
            <a:r>
              <a:rPr lang="fr-FR" dirty="0"/>
              <a:t>Sciences de la </a:t>
            </a:r>
            <a:r>
              <a:rPr lang="fr-FR" dirty="0" smtClean="0"/>
              <a:t>santé : </a:t>
            </a:r>
            <a:r>
              <a:rPr lang="fr-FR" dirty="0"/>
              <a:t>75,9% </a:t>
            </a:r>
          </a:p>
          <a:p>
            <a:pPr lvl="1"/>
            <a:r>
              <a:rPr lang="fr-FR" dirty="0" smtClean="0"/>
              <a:t>Lettres : </a:t>
            </a:r>
            <a:r>
              <a:rPr lang="fr-FR" dirty="0"/>
              <a:t>74,9% </a:t>
            </a:r>
          </a:p>
          <a:p>
            <a:pPr lvl="1"/>
            <a:r>
              <a:rPr lang="fr-FR" dirty="0"/>
              <a:t>Sciences </a:t>
            </a:r>
            <a:r>
              <a:rPr lang="fr-FR" dirty="0" smtClean="0"/>
              <a:t>humaines : </a:t>
            </a:r>
            <a:r>
              <a:rPr lang="fr-FR" dirty="0"/>
              <a:t>66,4%</a:t>
            </a:r>
          </a:p>
          <a:p>
            <a:pPr lvl="1"/>
            <a:r>
              <a:rPr lang="fr-FR" dirty="0" smtClean="0"/>
              <a:t>Arts : </a:t>
            </a:r>
            <a:r>
              <a:rPr lang="fr-FR" dirty="0"/>
              <a:t>61,8% </a:t>
            </a:r>
          </a:p>
          <a:p>
            <a:pPr lvl="1"/>
            <a:r>
              <a:rPr lang="fr-FR" dirty="0"/>
              <a:t>Sciences </a:t>
            </a:r>
            <a:r>
              <a:rPr lang="fr-FR" dirty="0" smtClean="0"/>
              <a:t>appliquées : </a:t>
            </a:r>
            <a:r>
              <a:rPr lang="fr-FR" dirty="0"/>
              <a:t>25,1% </a:t>
            </a:r>
            <a:endParaRPr lang="fr-FR" dirty="0" smtClean="0"/>
          </a:p>
          <a:p>
            <a:r>
              <a:rPr lang="fr-FR" dirty="0" smtClean="0"/>
              <a:t>Sciences </a:t>
            </a:r>
            <a:r>
              <a:rPr lang="fr-FR" dirty="0"/>
              <a:t>humaines et </a:t>
            </a:r>
            <a:r>
              <a:rPr lang="fr-FR" dirty="0" smtClean="0"/>
              <a:t>Sciences de </a:t>
            </a:r>
            <a:r>
              <a:rPr lang="fr-FR" dirty="0"/>
              <a:t>l’éducation regroupent 34,3% de femmes inscrites à l’université et 21,4% </a:t>
            </a:r>
            <a:r>
              <a:rPr lang="fr-FR" dirty="0" smtClean="0"/>
              <a:t>d’hommes en 2012.</a:t>
            </a:r>
            <a:endParaRPr lang="fr-FR" dirty="0"/>
          </a:p>
          <a:p>
            <a:pPr marL="68580" indent="0">
              <a:buNone/>
            </a:pPr>
            <a:r>
              <a:rPr lang="fr-FR" dirty="0" smtClean="0"/>
              <a:t>C’est </a:t>
            </a:r>
            <a:r>
              <a:rPr lang="fr-FR" dirty="0"/>
              <a:t>pourquoi certains </a:t>
            </a:r>
            <a:r>
              <a:rPr lang="fr-FR" dirty="0" smtClean="0"/>
              <a:t>parlent </a:t>
            </a:r>
            <a:r>
              <a:rPr lang="fr-FR" dirty="0"/>
              <a:t>de </a:t>
            </a:r>
            <a:r>
              <a:rPr lang="fr-FR" u="sng" dirty="0"/>
              <a:t>ségrégation </a:t>
            </a:r>
            <a:r>
              <a:rPr lang="fr-FR" u="sng" dirty="0" smtClean="0"/>
              <a:t>professionnelle</a:t>
            </a:r>
            <a:r>
              <a:rPr lang="fr-FR" dirty="0" smtClean="0"/>
              <a:t>.</a:t>
            </a:r>
          </a:p>
          <a:p>
            <a:pPr marL="68580" indent="0">
              <a:buNone/>
            </a:pPr>
            <a:endParaRPr lang="fr-FR" sz="1800" dirty="0"/>
          </a:p>
          <a:p>
            <a:pPr marL="68580" indent="0">
              <a:buNone/>
            </a:pPr>
            <a:r>
              <a:rPr lang="fr-FR" sz="1800" dirty="0" smtClean="0"/>
              <a:t>Source</a:t>
            </a:r>
            <a:r>
              <a:rPr lang="fr-CA" sz="1800" dirty="0">
                <a:ea typeface="Calibri"/>
              </a:rPr>
              <a:t> </a:t>
            </a:r>
            <a:r>
              <a:rPr lang="fr-FR" sz="1800" dirty="0" smtClean="0"/>
              <a:t>: </a:t>
            </a:r>
            <a:r>
              <a:rPr lang="fr-FR" sz="1800" dirty="0"/>
              <a:t>CSF, 2014: 7</a:t>
            </a:r>
          </a:p>
        </p:txBody>
      </p:sp>
      <p:pic>
        <p:nvPicPr>
          <p:cNvPr id="5" name="Espace réservé du contenu 5"/>
          <p:cNvPicPr>
            <a:picLocks noGrp="1" noChangeAspect="1"/>
          </p:cNvPicPr>
          <p:nvPr>
            <p:ph sz="quarter" idx="14"/>
          </p:nvPr>
        </p:nvPicPr>
        <p:blipFill>
          <a:blip r:embed="rId3"/>
          <a:srcRect l="5342" r="5342"/>
          <a:stretch>
            <a:fillRect/>
          </a:stretch>
        </p:blipFill>
        <p:spPr>
          <a:xfrm>
            <a:off x="4995333" y="1651340"/>
            <a:ext cx="2929466" cy="3105234"/>
          </a:xfrm>
        </p:spPr>
      </p:pic>
    </p:spTree>
    <p:extLst>
      <p:ext uri="{BB962C8B-B14F-4D97-AF65-F5344CB8AC3E}">
        <p14:creationId xmlns:p14="http://schemas.microsoft.com/office/powerpoint/2010/main" val="135344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checkerboard(across)">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Ségrégation professionnelle</a:t>
            </a:r>
          </a:p>
        </p:txBody>
      </p:sp>
      <p:sp>
        <p:nvSpPr>
          <p:cNvPr id="3" name="Espace réservé du contenu 2"/>
          <p:cNvSpPr>
            <a:spLocks noGrp="1"/>
          </p:cNvSpPr>
          <p:nvPr>
            <p:ph idx="1"/>
          </p:nvPr>
        </p:nvSpPr>
        <p:spPr>
          <a:xfrm>
            <a:off x="254000" y="1312333"/>
            <a:ext cx="7772400" cy="4021668"/>
          </a:xfrm>
        </p:spPr>
        <p:txBody>
          <a:bodyPr>
            <a:normAutofit/>
          </a:bodyPr>
          <a:lstStyle/>
          <a:p>
            <a:r>
              <a:rPr lang="fr-FR" dirty="0" smtClean="0"/>
              <a:t>La ségrégation professionnelle s’accompagne d’un autre phénomène : des salaires moindres pour les femmes.</a:t>
            </a:r>
          </a:p>
          <a:p>
            <a:pPr marL="68580" lvl="2" indent="0" algn="ctr">
              <a:buNone/>
            </a:pPr>
            <a:r>
              <a:rPr lang="fr-FR" dirty="0" smtClean="0"/>
              <a:t>Revenu d’emploi selon la scolarité et le sexe (2009)</a:t>
            </a:r>
          </a:p>
          <a:p>
            <a:endParaRPr lang="fr-FR" dirty="0" smtClean="0"/>
          </a:p>
        </p:txBody>
      </p:sp>
      <p:pic>
        <p:nvPicPr>
          <p:cNvPr id="4" name="Image 3" descr="revenu d'emploi selon scolarité et sexe 20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218" y="2336801"/>
            <a:ext cx="6665717" cy="3454054"/>
          </a:xfrm>
          <a:prstGeom prst="rect">
            <a:avLst/>
          </a:prstGeom>
        </p:spPr>
      </p:pic>
      <p:sp>
        <p:nvSpPr>
          <p:cNvPr id="6" name="ZoneTexte 5"/>
          <p:cNvSpPr txBox="1"/>
          <p:nvPr/>
        </p:nvSpPr>
        <p:spPr>
          <a:xfrm>
            <a:off x="965200" y="5977467"/>
            <a:ext cx="7061200" cy="1354217"/>
          </a:xfrm>
          <a:prstGeom prst="rect">
            <a:avLst/>
          </a:prstGeom>
          <a:noFill/>
        </p:spPr>
        <p:txBody>
          <a:bodyPr wrap="square" rtlCol="0">
            <a:spAutoFit/>
          </a:bodyPr>
          <a:lstStyle/>
          <a:p>
            <a:r>
              <a:rPr lang="fr-FR" sz="1400" dirty="0" smtClean="0">
                <a:solidFill>
                  <a:schemeClr val="bg1"/>
                </a:solidFill>
              </a:rPr>
              <a:t>ISQ, </a:t>
            </a:r>
            <a:r>
              <a:rPr lang="fr-FR" sz="1400" i="1" dirty="0" smtClean="0">
                <a:solidFill>
                  <a:schemeClr val="bg1"/>
                </a:solidFill>
              </a:rPr>
              <a:t>Enquête </a:t>
            </a:r>
            <a:r>
              <a:rPr lang="fr-FR" sz="1400" i="1" dirty="0">
                <a:solidFill>
                  <a:schemeClr val="bg1"/>
                </a:solidFill>
              </a:rPr>
              <a:t>sur la dynamique du travail et du revenu</a:t>
            </a:r>
            <a:r>
              <a:rPr lang="fr-FR" sz="1400" dirty="0">
                <a:solidFill>
                  <a:schemeClr val="bg1"/>
                </a:solidFill>
              </a:rPr>
              <a:t> et </a:t>
            </a:r>
            <a:r>
              <a:rPr lang="fr-FR" sz="1400" i="1" dirty="0">
                <a:solidFill>
                  <a:schemeClr val="bg1"/>
                </a:solidFill>
              </a:rPr>
              <a:t>Enquête sur les finances des </a:t>
            </a:r>
            <a:r>
              <a:rPr lang="fr-FR" sz="1400" i="1" dirty="0" smtClean="0">
                <a:solidFill>
                  <a:schemeClr val="bg1"/>
                </a:solidFill>
              </a:rPr>
              <a:t>consommateurs</a:t>
            </a:r>
            <a:r>
              <a:rPr lang="fr-FR" sz="1400" dirty="0" smtClean="0">
                <a:solidFill>
                  <a:schemeClr val="bg1"/>
                </a:solidFill>
              </a:rPr>
              <a:t>. Données de Statistique Canada compilées par l’ISQ, mars 2012. </a:t>
            </a:r>
            <a:r>
              <a:rPr lang="fr-FR" sz="1400" u="sng" dirty="0">
                <a:solidFill>
                  <a:schemeClr val="bg1"/>
                </a:solidFill>
                <a:hlinkClick r:id="rId4"/>
              </a:rPr>
              <a:t> </a:t>
            </a:r>
            <a:endParaRPr lang="fr-FR" sz="1400" u="sng" dirty="0">
              <a:solidFill>
                <a:schemeClr val="bg1"/>
              </a:solidFill>
            </a:endParaRPr>
          </a:p>
          <a:p>
            <a:pPr defTabSz="457200">
              <a:defRPr/>
            </a:pPr>
            <a:endParaRPr lang="fr-FR" dirty="0"/>
          </a:p>
          <a:p>
            <a:pPr defTabSz="457200">
              <a:defRPr/>
            </a:pPr>
            <a:endParaRPr lang="fr-FR" dirty="0"/>
          </a:p>
          <a:p>
            <a:endParaRPr lang="fr-FR" dirty="0"/>
          </a:p>
        </p:txBody>
      </p:sp>
    </p:spTree>
    <p:extLst>
      <p:ext uri="{BB962C8B-B14F-4D97-AF65-F5344CB8AC3E}">
        <p14:creationId xmlns:p14="http://schemas.microsoft.com/office/powerpoint/2010/main" val="1413991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Ségrégation professionnelle</a:t>
            </a:r>
          </a:p>
        </p:txBody>
      </p:sp>
      <p:sp>
        <p:nvSpPr>
          <p:cNvPr id="3" name="Espace réservé du contenu 2"/>
          <p:cNvSpPr>
            <a:spLocks noGrp="1"/>
          </p:cNvSpPr>
          <p:nvPr>
            <p:ph sz="quarter" idx="13"/>
          </p:nvPr>
        </p:nvSpPr>
        <p:spPr/>
        <p:txBody>
          <a:bodyPr>
            <a:normAutofit lnSpcReduction="10000"/>
          </a:bodyPr>
          <a:lstStyle/>
          <a:p>
            <a:r>
              <a:rPr lang="fr-FR" dirty="0"/>
              <a:t>Revenu d ’emploi, temps plein, </a:t>
            </a:r>
            <a:r>
              <a:rPr lang="fr-FR" dirty="0" smtClean="0"/>
              <a:t>2011 :</a:t>
            </a:r>
            <a:endParaRPr lang="fr-FR" dirty="0"/>
          </a:p>
          <a:p>
            <a:pPr marL="468630" lvl="1" indent="0">
              <a:buNone/>
            </a:pPr>
            <a:r>
              <a:rPr lang="fr-FR" sz="2000" dirty="0"/>
              <a:t>Les femmes gagnent 75,3% du salaire des hommes (76,2% en 2007).</a:t>
            </a:r>
            <a:endParaRPr lang="fr-FR" dirty="0"/>
          </a:p>
          <a:p>
            <a:r>
              <a:rPr lang="fr-FR" dirty="0"/>
              <a:t>En 2010, 22,3% des femmes titulaires d’un certificat d’études postsecondaires gagnent moins de 20 000$ </a:t>
            </a:r>
            <a:r>
              <a:rPr lang="fr-FR" i="1" dirty="0"/>
              <a:t>vs</a:t>
            </a:r>
            <a:r>
              <a:rPr lang="fr-FR" dirty="0"/>
              <a:t> 12,6% des hommes avec la même scolarisation.	</a:t>
            </a:r>
            <a:endParaRPr lang="fr-FR" dirty="0" smtClean="0"/>
          </a:p>
          <a:p>
            <a:pPr marL="68580" indent="0">
              <a:buNone/>
            </a:pPr>
            <a:r>
              <a:rPr lang="fr-FR" sz="1400" dirty="0" smtClean="0"/>
              <a:t>Source</a:t>
            </a:r>
            <a:r>
              <a:rPr lang="fr-CA" sz="1400" dirty="0">
                <a:ea typeface="Calibri"/>
              </a:rPr>
              <a:t> </a:t>
            </a:r>
            <a:r>
              <a:rPr lang="fr-FR" sz="1400" dirty="0" smtClean="0"/>
              <a:t>: </a:t>
            </a:r>
            <a:r>
              <a:rPr lang="fr-FR" sz="1400" dirty="0"/>
              <a:t>CSF, </a:t>
            </a:r>
            <a:r>
              <a:rPr lang="fr-FR" sz="1400" dirty="0" smtClean="0"/>
              <a:t>2014</a:t>
            </a:r>
            <a:r>
              <a:rPr lang="fr-CA" sz="1400" dirty="0">
                <a:ea typeface="Calibri"/>
              </a:rPr>
              <a:t> </a:t>
            </a:r>
            <a:r>
              <a:rPr lang="fr-FR" sz="1400" dirty="0" smtClean="0"/>
              <a:t>: 14-15</a:t>
            </a:r>
            <a:endParaRPr lang="fr-FR" dirty="0"/>
          </a:p>
          <a:p>
            <a:endParaRPr lang="fr-FR" dirty="0" smtClean="0"/>
          </a:p>
          <a:p>
            <a:endParaRPr lang="fr-FR" dirty="0"/>
          </a:p>
          <a:p>
            <a:endParaRPr lang="fr-FR" dirty="0"/>
          </a:p>
        </p:txBody>
      </p:sp>
      <p:pic>
        <p:nvPicPr>
          <p:cNvPr id="5" name="Espace réservé du contenu 6" descr="inégalité salariale.jpg"/>
          <p:cNvPicPr>
            <a:picLocks noGrp="1" noChangeAspect="1"/>
          </p:cNvPicPr>
          <p:nvPr>
            <p:ph sz="quarter" idx="14"/>
          </p:nvPr>
        </p:nvPicPr>
        <p:blipFill>
          <a:blip r:embed="rId3" cstate="email">
            <a:extLst>
              <a:ext uri="{28A0092B-C50C-407E-A947-70E740481C1C}">
                <a14:useLocalDpi xmlns:a14="http://schemas.microsoft.com/office/drawing/2010/main" val="0"/>
              </a:ext>
            </a:extLst>
          </a:blip>
          <a:srcRect l="23488" r="23488"/>
          <a:stretch>
            <a:fillRect/>
          </a:stretch>
        </p:blipFill>
        <p:spPr>
          <a:xfrm>
            <a:off x="4828496" y="1536700"/>
            <a:ext cx="3858304" cy="4089400"/>
          </a:xfrm>
        </p:spPr>
      </p:pic>
    </p:spTree>
    <p:extLst>
      <p:ext uri="{BB962C8B-B14F-4D97-AF65-F5344CB8AC3E}">
        <p14:creationId xmlns:p14="http://schemas.microsoft.com/office/powerpoint/2010/main" val="313145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Ségrégation professionnelle</a:t>
            </a:r>
          </a:p>
        </p:txBody>
      </p:sp>
      <p:sp>
        <p:nvSpPr>
          <p:cNvPr id="3" name="Espace réservé du contenu 2"/>
          <p:cNvSpPr>
            <a:spLocks noGrp="1"/>
          </p:cNvSpPr>
          <p:nvPr>
            <p:ph sz="quarter" idx="13"/>
          </p:nvPr>
        </p:nvSpPr>
        <p:spPr>
          <a:xfrm>
            <a:off x="685800" y="1536192"/>
            <a:ext cx="3746500" cy="3877056"/>
          </a:xfrm>
        </p:spPr>
        <p:txBody>
          <a:bodyPr>
            <a:normAutofit fontScale="85000" lnSpcReduction="10000"/>
          </a:bodyPr>
          <a:lstStyle/>
          <a:p>
            <a:r>
              <a:rPr lang="fr-FR" b="1" dirty="0" smtClean="0"/>
              <a:t>Quelques progrès observés</a:t>
            </a:r>
            <a:r>
              <a:rPr lang="fr-CA" dirty="0">
                <a:ea typeface="Calibri"/>
              </a:rPr>
              <a:t> </a:t>
            </a:r>
            <a:r>
              <a:rPr lang="fr-FR" b="1" dirty="0" smtClean="0"/>
              <a:t>:</a:t>
            </a:r>
            <a:r>
              <a:rPr lang="fr-FR" dirty="0" smtClean="0"/>
              <a:t>	</a:t>
            </a:r>
          </a:p>
          <a:p>
            <a:pPr marL="468630" lvl="1" indent="0">
              <a:buNone/>
            </a:pPr>
            <a:r>
              <a:rPr lang="fr-FR" sz="1800" dirty="0" smtClean="0"/>
              <a:t>Diminution de l’</a:t>
            </a:r>
            <a:r>
              <a:rPr lang="fr-FR" sz="1800" dirty="0" err="1" smtClean="0"/>
              <a:t>écart</a:t>
            </a:r>
            <a:r>
              <a:rPr lang="fr-FR" sz="1800" dirty="0" smtClean="0"/>
              <a:t> entre </a:t>
            </a:r>
            <a:r>
              <a:rPr lang="fr-FR" sz="1800" dirty="0"/>
              <a:t>le revenu annuel total </a:t>
            </a:r>
            <a:r>
              <a:rPr lang="fr-FR" sz="1800" dirty="0" err="1" smtClean="0"/>
              <a:t>médian</a:t>
            </a:r>
            <a:r>
              <a:rPr lang="fr-FR" sz="1800" dirty="0" smtClean="0"/>
              <a:t> de </a:t>
            </a:r>
            <a:r>
              <a:rPr lang="fr-FR" sz="1800" dirty="0"/>
              <a:t>2000 à </a:t>
            </a:r>
            <a:r>
              <a:rPr lang="fr-FR" sz="1800" dirty="0" smtClean="0"/>
              <a:t>2013 : de 11 378 $ </a:t>
            </a:r>
            <a:r>
              <a:rPr lang="fr-FR" sz="1800" dirty="0"/>
              <a:t>à 8 </a:t>
            </a:r>
            <a:r>
              <a:rPr lang="fr-FR" sz="1800" dirty="0" smtClean="0"/>
              <a:t>611$ </a:t>
            </a:r>
          </a:p>
          <a:p>
            <a:pPr marL="468630" lvl="1" indent="0">
              <a:buNone/>
            </a:pPr>
            <a:r>
              <a:rPr lang="fr-FR" sz="1800" dirty="0" smtClean="0"/>
              <a:t>2015</a:t>
            </a:r>
            <a:r>
              <a:rPr lang="fr-CA" sz="1800" dirty="0">
                <a:ea typeface="Calibri"/>
              </a:rPr>
              <a:t> </a:t>
            </a:r>
            <a:r>
              <a:rPr lang="fr-FR" sz="1800" dirty="0" smtClean="0"/>
              <a:t>: salaire </a:t>
            </a:r>
            <a:r>
              <a:rPr lang="fr-FR" sz="1800" dirty="0"/>
              <a:t>hebdomadaire moyen des </a:t>
            </a:r>
            <a:r>
              <a:rPr lang="fr-FR" sz="1800" dirty="0" smtClean="0"/>
              <a:t>femmes à </a:t>
            </a:r>
            <a:r>
              <a:rPr lang="fr-FR" sz="1800" dirty="0"/>
              <a:t>temps </a:t>
            </a:r>
            <a:r>
              <a:rPr lang="fr-FR" sz="1800" dirty="0" smtClean="0"/>
              <a:t>plein : 85,9% </a:t>
            </a:r>
            <a:r>
              <a:rPr lang="fr-FR" sz="1800" dirty="0"/>
              <a:t>de celui des </a:t>
            </a:r>
            <a:r>
              <a:rPr lang="fr-FR" sz="1800" dirty="0" smtClean="0"/>
              <a:t>hommes (entre </a:t>
            </a:r>
            <a:r>
              <a:rPr lang="fr-FR" sz="1800" dirty="0"/>
              <a:t>2000 et 2010, ce rapport </a:t>
            </a:r>
            <a:r>
              <a:rPr lang="fr-FR" sz="1800" dirty="0" err="1"/>
              <a:t>était</a:t>
            </a:r>
            <a:r>
              <a:rPr lang="fr-FR" sz="1800" dirty="0"/>
              <a:t> passé de </a:t>
            </a:r>
            <a:r>
              <a:rPr lang="fr-FR" sz="1800" dirty="0" smtClean="0"/>
              <a:t>78,4% </a:t>
            </a:r>
            <a:r>
              <a:rPr lang="fr-FR" sz="1800" dirty="0"/>
              <a:t>à </a:t>
            </a:r>
            <a:r>
              <a:rPr lang="fr-FR" sz="1800" dirty="0" smtClean="0"/>
              <a:t>83,8%).</a:t>
            </a:r>
            <a:endParaRPr lang="fr-FR" sz="1800" dirty="0"/>
          </a:p>
          <a:p>
            <a:pPr>
              <a:buFont typeface="Wingdings" charset="2"/>
              <a:buChar char="Ø"/>
            </a:pPr>
            <a:r>
              <a:rPr lang="fr-FR" b="1" dirty="0" smtClean="0"/>
              <a:t>Mais les inégalités persistent</a:t>
            </a:r>
            <a:r>
              <a:rPr lang="fr-CA" b="1" dirty="0">
                <a:ea typeface="Calibri"/>
              </a:rPr>
              <a:t> </a:t>
            </a:r>
            <a:r>
              <a:rPr lang="fr-FR" b="1" dirty="0" smtClean="0"/>
              <a:t>:</a:t>
            </a:r>
          </a:p>
          <a:p>
            <a:pPr marL="468630" lvl="1" indent="0">
              <a:buNone/>
            </a:pPr>
            <a:r>
              <a:rPr lang="fr-FR" sz="1800" dirty="0"/>
              <a:t>F</a:t>
            </a:r>
            <a:r>
              <a:rPr lang="fr-FR" sz="1800" dirty="0" smtClean="0"/>
              <a:t>emmes avec diplôme universitaire gagnent 88% du salaire des hommes (2013).</a:t>
            </a:r>
            <a:endParaRPr lang="fr-FR" sz="1800" dirty="0"/>
          </a:p>
          <a:p>
            <a:pPr marL="468630" lvl="1" indent="0">
              <a:buNone/>
            </a:pPr>
            <a:r>
              <a:rPr lang="fr-FR" sz="1500" dirty="0" smtClean="0"/>
              <a:t>Source</a:t>
            </a:r>
            <a:r>
              <a:rPr lang="fr-CA" sz="1400" dirty="0">
                <a:solidFill>
                  <a:srgbClr val="FFFFFF"/>
                </a:solidFill>
                <a:ea typeface="Calibri"/>
              </a:rPr>
              <a:t> </a:t>
            </a:r>
            <a:r>
              <a:rPr lang="fr-FR" sz="1500" dirty="0" smtClean="0"/>
              <a:t>: CSF, 2016</a:t>
            </a:r>
            <a:r>
              <a:rPr lang="fr-CA" sz="1200" dirty="0">
                <a:ea typeface="Calibri"/>
              </a:rPr>
              <a:t> </a:t>
            </a:r>
            <a:r>
              <a:rPr lang="fr-FR" sz="1500" dirty="0" smtClean="0"/>
              <a:t>: 12 et 21 et CSF, 2014</a:t>
            </a:r>
            <a:r>
              <a:rPr lang="fr-CA" sz="1200" dirty="0">
                <a:ea typeface="Calibri"/>
              </a:rPr>
              <a:t> </a:t>
            </a:r>
            <a:r>
              <a:rPr lang="fr-FR" sz="1500" dirty="0" smtClean="0"/>
              <a:t>: p. 14-15</a:t>
            </a:r>
            <a:endParaRPr lang="fr-FR" sz="1500" dirty="0"/>
          </a:p>
          <a:p>
            <a:pPr marL="468630" lvl="1" indent="0">
              <a:buNone/>
            </a:pPr>
            <a:endParaRPr lang="fr-FR" dirty="0" smtClean="0"/>
          </a:p>
          <a:p>
            <a:endParaRPr lang="fr-FR" dirty="0"/>
          </a:p>
        </p:txBody>
      </p:sp>
      <p:pic>
        <p:nvPicPr>
          <p:cNvPr id="5" name="Espace réservé du contenu 6" descr="inégalité salariale.jpg"/>
          <p:cNvPicPr>
            <a:picLocks noGrp="1" noChangeAspect="1"/>
          </p:cNvPicPr>
          <p:nvPr>
            <p:ph sz="quarter" idx="14"/>
          </p:nvPr>
        </p:nvPicPr>
        <p:blipFill>
          <a:blip r:embed="rId3" cstate="email">
            <a:extLst>
              <a:ext uri="{28A0092B-C50C-407E-A947-70E740481C1C}">
                <a14:useLocalDpi xmlns:a14="http://schemas.microsoft.com/office/drawing/2010/main" val="0"/>
              </a:ext>
            </a:extLst>
          </a:blip>
          <a:srcRect l="23488" r="23488"/>
          <a:stretch>
            <a:fillRect/>
          </a:stretch>
        </p:blipFill>
        <p:spPr>
          <a:xfrm>
            <a:off x="4828496" y="1536700"/>
            <a:ext cx="3858304" cy="4089400"/>
          </a:xfrm>
        </p:spPr>
      </p:pic>
    </p:spTree>
    <p:extLst>
      <p:ext uri="{BB962C8B-B14F-4D97-AF65-F5344CB8AC3E}">
        <p14:creationId xmlns:p14="http://schemas.microsoft.com/office/powerpoint/2010/main" val="334514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p urbaine">
  <a:themeElements>
    <a:clrScheme name="Pop urbaine">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Pop urbain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Pop urbain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Pop urbaine.thmx</Template>
  <TotalTime>18245</TotalTime>
  <Words>2551</Words>
  <Application>Microsoft Office PowerPoint</Application>
  <PresentationFormat>Affichage à l'écran (4:3)</PresentationFormat>
  <Paragraphs>509</Paragraphs>
  <Slides>43</Slides>
  <Notes>43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43</vt:i4>
      </vt:variant>
    </vt:vector>
  </HeadingPairs>
  <TitlesOfParts>
    <vt:vector size="49" baseType="lpstr">
      <vt:lpstr>Arial</vt:lpstr>
      <vt:lpstr>Calibri</vt:lpstr>
      <vt:lpstr>Gill Sans MT</vt:lpstr>
      <vt:lpstr>Wingdings</vt:lpstr>
      <vt:lpstr>Wingdings 3</vt:lpstr>
      <vt:lpstr>Pop urbaine</vt:lpstr>
      <vt:lpstr>Le genre comme identité </vt:lpstr>
      <vt:lpstr>Présentation PowerPoint</vt:lpstr>
      <vt:lpstr>L’Égalité : Des progrès ?  Oui, mais….</vt:lpstr>
      <vt:lpstr>L’Égalité : Des progrès ?  Oui, mais….</vt:lpstr>
      <vt:lpstr>L’égalité : Des progrès ?  Oui, mais….</vt:lpstr>
      <vt:lpstr>L’Égalité : Des progrès ?  Oui, mais….</vt:lpstr>
      <vt:lpstr>Ségrégation professionnelle</vt:lpstr>
      <vt:lpstr>Ségrégation professionnelle</vt:lpstr>
      <vt:lpstr>Ségrégation professionnelle</vt:lpstr>
      <vt:lpstr>Ségrégation professionnelle</vt:lpstr>
      <vt:lpstr>Pourquoi les femmes sont-elles payées moins cher ?  </vt:lpstr>
      <vt:lpstr>Pour une sociologie des Rapports sociaux de sexe</vt:lpstr>
      <vt:lpstr>Pour une sociologie des Rapports sociaux de sexe</vt:lpstr>
      <vt:lpstr>Construction sociale du genre</vt:lpstr>
      <vt:lpstr>Construction sociale du genre</vt:lpstr>
      <vt:lpstr>Construction sociale du Genre</vt:lpstr>
      <vt:lpstr>Construction sociale du Genre</vt:lpstr>
      <vt:lpstr>Construction sociale du Genre</vt:lpstr>
      <vt:lpstr>Construction sociale du genre</vt:lpstr>
      <vt:lpstr>Une réalité plus complexe…</vt:lpstr>
      <vt:lpstr>Rôle de la socialisation</vt:lpstr>
      <vt:lpstr>Le rôle de la socialisation</vt:lpstr>
      <vt:lpstr>Rôle de la socialisation</vt:lpstr>
      <vt:lpstr>Le rôle de la socialisation</vt:lpstr>
      <vt:lpstr>Du genre aux Stéréotypes sexuels</vt:lpstr>
      <vt:lpstr>Du genre aux Stéréotypes sexuels</vt:lpstr>
      <vt:lpstr>Du genre aux Stéréotypes sexuels</vt:lpstr>
      <vt:lpstr>Présentation PowerPoint</vt:lpstr>
      <vt:lpstr>Présentation PowerPoint</vt:lpstr>
      <vt:lpstr>Présentation PowerPoint</vt:lpstr>
      <vt:lpstr>Présentation PowerPoint</vt:lpstr>
      <vt:lpstr>Présentation PowerPoint</vt:lpstr>
      <vt:lpstr>Présentation PowerPoint</vt:lpstr>
      <vt:lpstr>Du genre aux Stéréotypes sexuels… aux inégalités</vt:lpstr>
      <vt:lpstr>Du genre aux Stéréotypes sexuels… aux inégalités</vt:lpstr>
      <vt:lpstr>En conclusion</vt:lpstr>
      <vt:lpstr>Atelier</vt:lpstr>
      <vt:lpstr>Bibliographie</vt:lpstr>
      <vt:lpstr>SOURCES des Images : </vt:lpstr>
      <vt:lpstr>Présentation PowerPoint</vt:lpstr>
      <vt:lpstr>Présentation PowerPoint</vt:lpstr>
      <vt:lpstr>Présentation PowerPoint</vt:lpstr>
      <vt:lpstr>Présentation PowerPoint</vt:lpstr>
    </vt:vector>
  </TitlesOfParts>
  <Company>CSF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sur les rapports sociaux de sexe</dc:title>
  <dc:creator>Lucie Piché</dc:creator>
  <cp:lastModifiedBy>utilisateur</cp:lastModifiedBy>
  <cp:revision>313</cp:revision>
  <cp:lastPrinted>2016-10-26T18:40:18Z</cp:lastPrinted>
  <dcterms:created xsi:type="dcterms:W3CDTF">2014-12-11T19:34:47Z</dcterms:created>
  <dcterms:modified xsi:type="dcterms:W3CDTF">2016-10-27T13:15:52Z</dcterms:modified>
</cp:coreProperties>
</file>